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8" r:id="rId2"/>
    <p:sldId id="264" r:id="rId3"/>
    <p:sldId id="309" r:id="rId4"/>
    <p:sldId id="259" r:id="rId5"/>
    <p:sldId id="265" r:id="rId6"/>
    <p:sldId id="266" r:id="rId7"/>
    <p:sldId id="285" r:id="rId8"/>
    <p:sldId id="284" r:id="rId9"/>
    <p:sldId id="286" r:id="rId10"/>
    <p:sldId id="287" r:id="rId11"/>
    <p:sldId id="288" r:id="rId12"/>
    <p:sldId id="269" r:id="rId13"/>
    <p:sldId id="270" r:id="rId14"/>
    <p:sldId id="271" r:id="rId15"/>
    <p:sldId id="273" r:id="rId16"/>
    <p:sldId id="272" r:id="rId17"/>
    <p:sldId id="274" r:id="rId18"/>
    <p:sldId id="275" r:id="rId19"/>
    <p:sldId id="276" r:id="rId20"/>
    <p:sldId id="277" r:id="rId21"/>
    <p:sldId id="289" r:id="rId22"/>
    <p:sldId id="301" r:id="rId23"/>
    <p:sldId id="302" r:id="rId24"/>
    <p:sldId id="303" r:id="rId25"/>
    <p:sldId id="280" r:id="rId26"/>
    <p:sldId id="281" r:id="rId27"/>
    <p:sldId id="291" r:id="rId28"/>
    <p:sldId id="304" r:id="rId29"/>
    <p:sldId id="305" r:id="rId30"/>
    <p:sldId id="306" r:id="rId31"/>
    <p:sldId id="298" r:id="rId32"/>
    <p:sldId id="307" r:id="rId33"/>
    <p:sldId id="283"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47" userDrawn="1">
          <p15:clr>
            <a:srgbClr val="A4A3A4"/>
          </p15:clr>
        </p15:guide>
        <p15:guide id="3" pos="7310" userDrawn="1">
          <p15:clr>
            <a:srgbClr val="A4A3A4"/>
          </p15:clr>
        </p15:guide>
        <p15:guide id="4" orient="horz" pos="35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496"/>
    <a:srgbClr val="2A6EA5"/>
    <a:srgbClr val="6C83E6"/>
    <a:srgbClr val="0F5395"/>
    <a:srgbClr val="2F9CFF"/>
    <a:srgbClr val="5779D7"/>
    <a:srgbClr val="94C3D8"/>
    <a:srgbClr val="5374FF"/>
    <a:srgbClr val="67B7FF"/>
    <a:srgbClr val="5D8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8"/>
  </p:normalViewPr>
  <p:slideViewPr>
    <p:cSldViewPr snapToGrid="0" snapToObjects="1">
      <p:cViewPr varScale="1">
        <p:scale>
          <a:sx n="67" d="100"/>
          <a:sy n="67" d="100"/>
        </p:scale>
        <p:origin x="644" y="32"/>
      </p:cViewPr>
      <p:guideLst>
        <p:guide orient="horz" pos="346"/>
        <p:guide pos="347"/>
        <p:guide pos="7310"/>
        <p:guide orient="horz" pos="3566"/>
      </p:guideLst>
    </p:cSldViewPr>
  </p:slideViewPr>
  <p:notesTextViewPr>
    <p:cViewPr>
      <p:scale>
        <a:sx n="1" d="1"/>
        <a:sy n="1" d="1"/>
      </p:scale>
      <p:origin x="0" y="0"/>
    </p:cViewPr>
  </p:notesTextViewPr>
  <p:notesViewPr>
    <p:cSldViewPr snapToGrid="0" snapToObjects="1">
      <p:cViewPr varScale="1">
        <p:scale>
          <a:sx n="79" d="100"/>
          <a:sy n="79" d="100"/>
        </p:scale>
        <p:origin x="223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b="0" dirty="0"/>
              <a:t>Your AVC Pot = £250</a:t>
            </a: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Your AVC Pot</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C3F-44AD-9DCA-D7DB7DABF366}"/>
              </c:ext>
            </c:extLst>
          </c:dPt>
          <c:dPt>
            <c:idx val="1"/>
            <c:bubble3D val="0"/>
            <c:spPr>
              <a:solidFill>
                <a:schemeClr val="accent6"/>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C3F-44AD-9DCA-D7DB7DABF366}"/>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0C3F-44AD-9DCA-D7DB7DABF366}"/>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0C3F-44AD-9DCA-D7DB7DABF366}"/>
              </c:ext>
            </c:extLst>
          </c:dPt>
          <c:dLbls>
            <c:dLbl>
              <c:idx val="0"/>
              <c:layout>
                <c:manualLayout>
                  <c:x val="5.5492256052546818E-2"/>
                  <c:y val="-0.15268499466408289"/>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D6709658-E290-4082-A8E5-1CBD5507D5E1}" type="CATEGORYNAME">
                      <a:rPr lang="en-US" sz="2000" dirty="0">
                        <a:solidFill>
                          <a:schemeClr val="tx1"/>
                        </a:solidFill>
                      </a:rPr>
                      <a:pPr>
                        <a:defRPr/>
                      </a:pPr>
                      <a:t>[CATEGORY NAME]</a:t>
                    </a:fld>
                    <a:r>
                      <a:rPr lang="en-US" baseline="0" dirty="0">
                        <a:solidFill>
                          <a:schemeClr val="tx1"/>
                        </a:solidFill>
                      </a:rPr>
                      <a:t>
£200.00</a:t>
                    </a:r>
                  </a:p>
                </c:rich>
              </c:tx>
              <c:spPr>
                <a:solidFill>
                  <a:schemeClr val="lt1">
                    <a:alpha val="90000"/>
                  </a:schemeClr>
                </a:solidFill>
                <a:ln w="12700" cap="flat" cmpd="sng" algn="ctr">
                  <a:solidFill>
                    <a:schemeClr val="accent1"/>
                  </a:solidFill>
                  <a:round/>
                </a:ln>
                <a:effectLst>
                  <a:outerShdw blurRad="50800" dist="38100" dir="2700000" sx="107000" sy="107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3F-44AD-9DCA-D7DB7DABF366}"/>
                </c:ext>
              </c:extLst>
            </c:dLbl>
            <c:dLbl>
              <c:idx val="1"/>
              <c:layout>
                <c:manualLayout>
                  <c:x val="-7.9502213822453038E-2"/>
                  <c:y val="8.2839986944141186E-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C9639D40-A025-435E-8971-BEEF11B4CF15}" type="CATEGORYNAME">
                      <a:rPr lang="en-US" sz="2000" smtClean="0">
                        <a:solidFill>
                          <a:schemeClr val="tx1"/>
                        </a:solidFill>
                      </a:rPr>
                      <a:pPr>
                        <a:defRPr>
                          <a:solidFill>
                            <a:schemeClr val="accent1"/>
                          </a:solidFill>
                        </a:defRPr>
                      </a:pPr>
                      <a:t>[CATEGORY NAME]</a:t>
                    </a:fld>
                    <a:r>
                      <a:rPr lang="en-US" baseline="0" dirty="0">
                        <a:solidFill>
                          <a:schemeClr val="tx1"/>
                        </a:solidFill>
                      </a:rPr>
                      <a:t>
£50.00</a:t>
                    </a:r>
                  </a:p>
                </c:rich>
              </c:tx>
              <c:spPr>
                <a:solidFill>
                  <a:schemeClr val="lt1">
                    <a:alpha val="90000"/>
                  </a:schemeClr>
                </a:solidFill>
                <a:ln w="12700" cap="flat" cmpd="sng" algn="ctr">
                  <a:solidFill>
                    <a:schemeClr val="accent6"/>
                  </a:solidFill>
                  <a:round/>
                </a:ln>
                <a:effectLst>
                  <a:outerShdw blurRad="50800" dist="38100" dir="2700000" sx="103000" sy="103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7786589309032982"/>
                      <c:h val="0.32317240998261604"/>
                    </c:manualLayout>
                  </c15:layout>
                  <c15:dlblFieldTable/>
                  <c15:showDataLabelsRange val="0"/>
                </c:ext>
                <c:ext xmlns:c16="http://schemas.microsoft.com/office/drawing/2014/chart" uri="{C3380CC4-5D6E-409C-BE32-E72D297353CC}">
                  <c16:uniqueId val="{00000003-0C3F-44AD-9DCA-D7DB7DABF366}"/>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0C3F-44AD-9DCA-D7DB7DABF366}"/>
                </c:ext>
              </c:extLst>
            </c:dLbl>
            <c:dLbl>
              <c:idx val="3"/>
              <c:spPr>
                <a:solidFill>
                  <a:schemeClr val="lt1">
                    <a:alpha val="90000"/>
                  </a:schemeClr>
                </a:solidFill>
                <a:ln w="12700" cap="flat" cmpd="sng" algn="ctr">
                  <a:solidFill>
                    <a:schemeClr val="accent6"/>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C3F-44AD-9DCA-D7DB7DABF366}"/>
                </c:ext>
              </c:extLst>
            </c:dLbl>
            <c:spPr>
              <a:ln>
                <a:solidFill>
                  <a:schemeClr val="accent6"/>
                </a:solidFill>
              </a:ln>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Cost To You</c:v>
                </c:pt>
                <c:pt idx="1">
                  <c:v>Income Tax Saving</c:v>
                </c:pt>
              </c:strCache>
            </c:strRef>
          </c:cat>
          <c:val>
            <c:numRef>
              <c:f>Sheet1!$B$2:$B$5</c:f>
              <c:numCache>
                <c:formatCode>"£"#,##0.00_);[Red]\("£"#,##0.00\)</c:formatCode>
                <c:ptCount val="4"/>
                <c:pt idx="0">
                  <c:v>80</c:v>
                </c:pt>
                <c:pt idx="1">
                  <c:v>20</c:v>
                </c:pt>
              </c:numCache>
            </c:numRef>
          </c:val>
          <c:extLst>
            <c:ext xmlns:c16="http://schemas.microsoft.com/office/drawing/2014/chart" uri="{C3380CC4-5D6E-409C-BE32-E72D297353CC}">
              <c16:uniqueId val="{00000008-0C3F-44AD-9DCA-D7DB7DABF366}"/>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b="0" dirty="0"/>
              <a:t>Your </a:t>
            </a:r>
            <a:r>
              <a:rPr lang="en-US" dirty="0"/>
              <a:t>AVC </a:t>
            </a:r>
            <a:r>
              <a:rPr lang="en-US" b="1" dirty="0" err="1"/>
              <a:t>WIse</a:t>
            </a:r>
            <a:r>
              <a:rPr lang="en-US" dirty="0"/>
              <a:t> </a:t>
            </a:r>
            <a:r>
              <a:rPr lang="en-US" b="0" dirty="0"/>
              <a:t>Pot = £250</a:t>
            </a: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Your AVC Pot</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DD4B-44E0-9515-1A8D5D011E89}"/>
              </c:ext>
            </c:extLst>
          </c:dPt>
          <c:dPt>
            <c:idx val="1"/>
            <c:bubble3D val="0"/>
            <c:spPr>
              <a:solidFill>
                <a:schemeClr val="accent6"/>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DD4B-44E0-9515-1A8D5D011E89}"/>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DD4B-44E0-9515-1A8D5D011E89}"/>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DD4B-44E0-9515-1A8D5D011E89}"/>
              </c:ext>
            </c:extLst>
          </c:dPt>
          <c:dLbls>
            <c:dLbl>
              <c:idx val="0"/>
              <c:layout>
                <c:manualLayout>
                  <c:x val="-6.790906696555192E-2"/>
                  <c:y val="-0.1122414187877723"/>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D6709658-E290-4082-A8E5-1CBD5507D5E1}" type="CATEGORYNAME">
                      <a:rPr lang="en-US" sz="2000" dirty="0">
                        <a:solidFill>
                          <a:schemeClr val="tx1">
                            <a:lumMod val="95000"/>
                            <a:lumOff val="5000"/>
                          </a:schemeClr>
                        </a:solidFill>
                      </a:rPr>
                      <a:pPr>
                        <a:defRPr/>
                      </a:pPr>
                      <a:t>[CATEGORY NAME]</a:t>
                    </a:fld>
                    <a:r>
                      <a:rPr lang="en-US" baseline="0" dirty="0"/>
                      <a:t>
</a:t>
                    </a:r>
                    <a:r>
                      <a:rPr lang="en-US" baseline="0" dirty="0">
                        <a:solidFill>
                          <a:schemeClr val="tx1">
                            <a:lumMod val="95000"/>
                            <a:lumOff val="5000"/>
                          </a:schemeClr>
                        </a:solidFill>
                      </a:rPr>
                      <a:t>£170.12</a:t>
                    </a:r>
                  </a:p>
                </c:rich>
              </c:tx>
              <c:spPr>
                <a:solidFill>
                  <a:schemeClr val="lt1">
                    <a:alpha val="90000"/>
                  </a:schemeClr>
                </a:solidFill>
                <a:ln w="12700" cap="flat" cmpd="sng" algn="ctr">
                  <a:solidFill>
                    <a:schemeClr val="accent1"/>
                  </a:solidFill>
                  <a:round/>
                </a:ln>
                <a:effectLst>
                  <a:outerShdw blurRad="50800" dist="38100" dir="2700000" sx="107000" sy="107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9439177946508"/>
                      <c:h val="0.36881125130770165"/>
                    </c:manualLayout>
                  </c15:layout>
                  <c15:dlblFieldTable/>
                  <c15:showDataLabelsRange val="0"/>
                </c:ext>
                <c:ext xmlns:c16="http://schemas.microsoft.com/office/drawing/2014/chart" uri="{C3380CC4-5D6E-409C-BE32-E72D297353CC}">
                  <c16:uniqueId val="{00000001-DD4B-44E0-9515-1A8D5D011E89}"/>
                </c:ext>
              </c:extLst>
            </c:dLbl>
            <c:dLbl>
              <c:idx val="1"/>
              <c:layout>
                <c:manualLayout>
                  <c:x val="-1.0585926695069057E-2"/>
                  <c:y val="0.1318149486316464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C9639D40-A025-435E-8971-BEEF11B4CF15}" type="CATEGORYNAME">
                      <a:rPr lang="en-US" sz="2000" smtClean="0">
                        <a:solidFill>
                          <a:schemeClr val="tx1"/>
                        </a:solidFill>
                      </a:rPr>
                      <a:pPr>
                        <a:defRPr>
                          <a:solidFill>
                            <a:schemeClr val="accent1"/>
                          </a:solidFill>
                        </a:defRPr>
                      </a:pPr>
                      <a:t>[CATEGORY NAME]</a:t>
                    </a:fld>
                    <a:r>
                      <a:rPr lang="en-US" baseline="0" dirty="0">
                        <a:solidFill>
                          <a:schemeClr val="tx1"/>
                        </a:solidFill>
                      </a:rPr>
                      <a:t>
£79.88</a:t>
                    </a:r>
                  </a:p>
                </c:rich>
              </c:tx>
              <c:spPr>
                <a:solidFill>
                  <a:schemeClr val="lt1">
                    <a:alpha val="90000"/>
                  </a:schemeClr>
                </a:solidFill>
                <a:ln w="12700" cap="flat" cmpd="sng" algn="ctr">
                  <a:solidFill>
                    <a:schemeClr val="accent6"/>
                  </a:solidFill>
                  <a:round/>
                </a:ln>
                <a:effectLst>
                  <a:outerShdw blurRad="50800" dist="38100" dir="2700000" sx="103000" sy="103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78253070193015"/>
                      <c:h val="0.38896025307458904"/>
                    </c:manualLayout>
                  </c15:layout>
                  <c15:dlblFieldTable/>
                  <c15:showDataLabelsRange val="0"/>
                </c:ext>
                <c:ext xmlns:c16="http://schemas.microsoft.com/office/drawing/2014/chart" uri="{C3380CC4-5D6E-409C-BE32-E72D297353CC}">
                  <c16:uniqueId val="{00000003-DD4B-44E0-9515-1A8D5D011E89}"/>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5-DD4B-44E0-9515-1A8D5D011E89}"/>
                </c:ext>
              </c:extLst>
            </c:dLbl>
            <c:dLbl>
              <c:idx val="3"/>
              <c:spPr>
                <a:solidFill>
                  <a:schemeClr val="lt1">
                    <a:alpha val="90000"/>
                  </a:schemeClr>
                </a:solidFill>
                <a:ln w="12700" cap="flat" cmpd="sng" algn="ctr">
                  <a:solidFill>
                    <a:schemeClr val="accent6"/>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7-DD4B-44E0-9515-1A8D5D011E89}"/>
                </c:ext>
              </c:extLst>
            </c:dLbl>
            <c:spPr>
              <a:ln>
                <a:solidFill>
                  <a:schemeClr val="accent6"/>
                </a:solidFill>
              </a:ln>
            </c:sp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Cost To You</c:v>
                </c:pt>
                <c:pt idx="1">
                  <c:v>Income Tax/NI Saving</c:v>
                </c:pt>
              </c:strCache>
            </c:strRef>
          </c:cat>
          <c:val>
            <c:numRef>
              <c:f>Sheet1!$B$2:$B$5</c:f>
              <c:numCache>
                <c:formatCode>"£"#,##0.00_);[Red]\("£"#,##0.00\)</c:formatCode>
                <c:ptCount val="4"/>
                <c:pt idx="0">
                  <c:v>68.12</c:v>
                </c:pt>
                <c:pt idx="1">
                  <c:v>31.88</c:v>
                </c:pt>
              </c:numCache>
            </c:numRef>
          </c:val>
          <c:extLst>
            <c:ext xmlns:c16="http://schemas.microsoft.com/office/drawing/2014/chart" uri="{C3380CC4-5D6E-409C-BE32-E72D297353CC}">
              <c16:uniqueId val="{00000008-DD4B-44E0-9515-1A8D5D011E89}"/>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b="0" dirty="0"/>
              <a:t>Your AVC Pot = £250</a:t>
            </a: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Your AVC Pot</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7B45-4046-A42B-BC3733A9B9A2}"/>
              </c:ext>
            </c:extLst>
          </c:dPt>
          <c:dPt>
            <c:idx val="1"/>
            <c:bubble3D val="0"/>
            <c:spPr>
              <a:solidFill>
                <a:schemeClr val="accent6"/>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7B45-4046-A42B-BC3733A9B9A2}"/>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7B45-4046-A42B-BC3733A9B9A2}"/>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7B45-4046-A42B-BC3733A9B9A2}"/>
              </c:ext>
            </c:extLst>
          </c:dPt>
          <c:dLbls>
            <c:dLbl>
              <c:idx val="0"/>
              <c:layout>
                <c:manualLayout>
                  <c:x val="5.5492256052546818E-2"/>
                  <c:y val="-0.15268499466408289"/>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D6709658-E290-4082-A8E5-1CBD5507D5E1}" type="CATEGORYNAME">
                      <a:rPr lang="en-US" sz="2000" dirty="0">
                        <a:solidFill>
                          <a:schemeClr val="tx1"/>
                        </a:solidFill>
                      </a:rPr>
                      <a:pPr>
                        <a:defRPr/>
                      </a:pPr>
                      <a:t>[CATEGORY NAME]</a:t>
                    </a:fld>
                    <a:r>
                      <a:rPr lang="en-US" baseline="0" dirty="0">
                        <a:solidFill>
                          <a:schemeClr val="tx1"/>
                        </a:solidFill>
                      </a:rPr>
                      <a:t>
£200.00</a:t>
                    </a:r>
                  </a:p>
                </c:rich>
              </c:tx>
              <c:spPr>
                <a:solidFill>
                  <a:schemeClr val="lt1">
                    <a:alpha val="90000"/>
                  </a:schemeClr>
                </a:solidFill>
                <a:ln w="12700" cap="flat" cmpd="sng" algn="ctr">
                  <a:solidFill>
                    <a:schemeClr val="accent1"/>
                  </a:solidFill>
                  <a:round/>
                </a:ln>
                <a:effectLst>
                  <a:outerShdw blurRad="50800" dist="38100" dir="2700000" sx="107000" sy="107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45-4046-A42B-BC3733A9B9A2}"/>
                </c:ext>
              </c:extLst>
            </c:dLbl>
            <c:dLbl>
              <c:idx val="1"/>
              <c:layout>
                <c:manualLayout>
                  <c:x val="-7.9502213822453038E-2"/>
                  <c:y val="8.2839986944141186E-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C9639D40-A025-435E-8971-BEEF11B4CF15}" type="CATEGORYNAME">
                      <a:rPr lang="en-US" sz="2000" smtClean="0">
                        <a:solidFill>
                          <a:schemeClr val="tx1"/>
                        </a:solidFill>
                      </a:rPr>
                      <a:pPr>
                        <a:defRPr>
                          <a:solidFill>
                            <a:schemeClr val="accent1"/>
                          </a:solidFill>
                        </a:defRPr>
                      </a:pPr>
                      <a:t>[CATEGORY NAME]</a:t>
                    </a:fld>
                    <a:r>
                      <a:rPr lang="en-US" baseline="0" dirty="0">
                        <a:solidFill>
                          <a:schemeClr val="tx1"/>
                        </a:solidFill>
                      </a:rPr>
                      <a:t>
£50.00</a:t>
                    </a:r>
                  </a:p>
                </c:rich>
              </c:tx>
              <c:spPr>
                <a:solidFill>
                  <a:schemeClr val="lt1">
                    <a:alpha val="90000"/>
                  </a:schemeClr>
                </a:solidFill>
                <a:ln w="12700" cap="flat" cmpd="sng" algn="ctr">
                  <a:solidFill>
                    <a:schemeClr val="accent6"/>
                  </a:solidFill>
                  <a:round/>
                </a:ln>
                <a:effectLst>
                  <a:outerShdw blurRad="50800" dist="38100" dir="2700000" sx="103000" sy="103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7786589309032982"/>
                      <c:h val="0.32317240998261604"/>
                    </c:manualLayout>
                  </c15:layout>
                  <c15:dlblFieldTable/>
                  <c15:showDataLabelsRange val="0"/>
                </c:ext>
                <c:ext xmlns:c16="http://schemas.microsoft.com/office/drawing/2014/chart" uri="{C3380CC4-5D6E-409C-BE32-E72D297353CC}">
                  <c16:uniqueId val="{00000003-7B45-4046-A42B-BC3733A9B9A2}"/>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7B45-4046-A42B-BC3733A9B9A2}"/>
                </c:ext>
              </c:extLst>
            </c:dLbl>
            <c:dLbl>
              <c:idx val="3"/>
              <c:spPr>
                <a:solidFill>
                  <a:schemeClr val="lt1">
                    <a:alpha val="90000"/>
                  </a:schemeClr>
                </a:solidFill>
                <a:ln w="12700" cap="flat" cmpd="sng" algn="ctr">
                  <a:solidFill>
                    <a:schemeClr val="accent6"/>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7B45-4046-A42B-BC3733A9B9A2}"/>
                </c:ext>
              </c:extLst>
            </c:dLbl>
            <c:spPr>
              <a:ln>
                <a:solidFill>
                  <a:schemeClr val="accent6"/>
                </a:solidFill>
              </a:ln>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Cost To You</c:v>
                </c:pt>
                <c:pt idx="1">
                  <c:v>Income Tax Saving</c:v>
                </c:pt>
              </c:strCache>
            </c:strRef>
          </c:cat>
          <c:val>
            <c:numRef>
              <c:f>Sheet1!$B$2:$B$5</c:f>
              <c:numCache>
                <c:formatCode>"£"#,##0.00_);[Red]\("£"#,##0.00\)</c:formatCode>
                <c:ptCount val="4"/>
                <c:pt idx="0">
                  <c:v>80</c:v>
                </c:pt>
                <c:pt idx="1">
                  <c:v>20</c:v>
                </c:pt>
              </c:numCache>
            </c:numRef>
          </c:val>
          <c:extLst>
            <c:ext xmlns:c16="http://schemas.microsoft.com/office/drawing/2014/chart" uri="{C3380CC4-5D6E-409C-BE32-E72D297353CC}">
              <c16:uniqueId val="{00000008-7B45-4046-A42B-BC3733A9B9A2}"/>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175B07-21FD-4054-B42C-7D0FBF3DCD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18F8D49-8E72-4721-A573-C3D1ADDCD4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1E867-77D7-4BF6-8FF0-9AA85E92102A}" type="datetimeFigureOut">
              <a:rPr lang="en-GB" smtClean="0"/>
              <a:t>06/03/2023</a:t>
            </a:fld>
            <a:endParaRPr lang="en-GB"/>
          </a:p>
        </p:txBody>
      </p:sp>
      <p:sp>
        <p:nvSpPr>
          <p:cNvPr id="4" name="Footer Placeholder 3">
            <a:extLst>
              <a:ext uri="{FF2B5EF4-FFF2-40B4-BE49-F238E27FC236}">
                <a16:creationId xmlns:a16="http://schemas.microsoft.com/office/drawing/2014/main" id="{A1FD4B79-89D6-472F-8577-95359A6F5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7B21C8C-FDD7-415C-A88F-7B8625B02C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AA0E25-20BE-402C-A441-86B68A632287}" type="slidenum">
              <a:rPr lang="en-GB" smtClean="0"/>
              <a:t>‹#›</a:t>
            </a:fld>
            <a:endParaRPr lang="en-GB"/>
          </a:p>
        </p:txBody>
      </p:sp>
    </p:spTree>
    <p:extLst>
      <p:ext uri="{BB962C8B-B14F-4D97-AF65-F5344CB8AC3E}">
        <p14:creationId xmlns:p14="http://schemas.microsoft.com/office/powerpoint/2010/main" val="6518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82AFE-9991-DA49-958A-EFAFA32BA6C4}"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98B71-FAB2-B042-BC1A-CC377F6F79F3}" type="slidenum">
              <a:rPr lang="en-US" smtClean="0"/>
              <a:t>‹#›</a:t>
            </a:fld>
            <a:endParaRPr lang="en-US"/>
          </a:p>
        </p:txBody>
      </p:sp>
    </p:spTree>
    <p:extLst>
      <p:ext uri="{BB962C8B-B14F-4D97-AF65-F5344CB8AC3E}">
        <p14:creationId xmlns:p14="http://schemas.microsoft.com/office/powerpoint/2010/main" val="383011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2C6B4F-648D-C84F-A401-A9BB208BEF1F}"/>
              </a:ext>
            </a:extLst>
          </p:cNvPr>
          <p:cNvPicPr>
            <a:picLocks noChangeAspect="1"/>
          </p:cNvPicPr>
          <p:nvPr userDrawn="1"/>
        </p:nvPicPr>
        <p:blipFill>
          <a:blip r:embed="rId2"/>
          <a:stretch>
            <a:fillRect/>
          </a:stretch>
        </p:blipFill>
        <p:spPr>
          <a:xfrm>
            <a:off x="14963" y="0"/>
            <a:ext cx="12162073" cy="6858000"/>
          </a:xfrm>
          <a:prstGeom prst="rect">
            <a:avLst/>
          </a:prstGeom>
        </p:spPr>
      </p:pic>
      <p:sp>
        <p:nvSpPr>
          <p:cNvPr id="5" name="TextBox 4">
            <a:extLst>
              <a:ext uri="{FF2B5EF4-FFF2-40B4-BE49-F238E27FC236}">
                <a16:creationId xmlns:a16="http://schemas.microsoft.com/office/drawing/2014/main" id="{02F2348E-6D87-5343-B755-C3AFEFD1E2F4}"/>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pic>
        <p:nvPicPr>
          <p:cNvPr id="6" name="Picture 5" descr="LGPS white_cmyk.png">
            <a:extLst>
              <a:ext uri="{FF2B5EF4-FFF2-40B4-BE49-F238E27FC236}">
                <a16:creationId xmlns:a16="http://schemas.microsoft.com/office/drawing/2014/main" id="{A7CF2475-15B2-411C-AEA5-CF6AED1AE3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5545" y="5553256"/>
            <a:ext cx="812829" cy="378493"/>
          </a:xfrm>
          <a:prstGeom prst="rect">
            <a:avLst/>
          </a:prstGeom>
        </p:spPr>
      </p:pic>
    </p:spTree>
    <p:extLst>
      <p:ext uri="{BB962C8B-B14F-4D97-AF65-F5344CB8AC3E}">
        <p14:creationId xmlns:p14="http://schemas.microsoft.com/office/powerpoint/2010/main" val="994602561"/>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34BF075-4CDB-044B-A019-0711FDFCD8EC}"/>
              </a:ext>
            </a:extLst>
          </p:cNvPr>
          <p:cNvSpPr>
            <a:spLocks noGrp="1"/>
          </p:cNvSpPr>
          <p:nvPr>
            <p:ph type="pic" sz="quarter" idx="10" hasCustomPrompt="1"/>
          </p:nvPr>
        </p:nvSpPr>
        <p:spPr>
          <a:xfrm>
            <a:off x="6777038" y="711200"/>
            <a:ext cx="4856162" cy="4724400"/>
          </a:xfrm>
        </p:spPr>
        <p:txBody>
          <a:bodyPr/>
          <a:lstStyle/>
          <a:p>
            <a:r>
              <a:rPr lang="en-US" dirty="0"/>
              <a:t>Insert image</a:t>
            </a:r>
          </a:p>
        </p:txBody>
      </p:sp>
      <p:pic>
        <p:nvPicPr>
          <p:cNvPr id="4" name="Picture 3">
            <a:extLst>
              <a:ext uri="{FF2B5EF4-FFF2-40B4-BE49-F238E27FC236}">
                <a16:creationId xmlns:a16="http://schemas.microsoft.com/office/drawing/2014/main" id="{DDA3C487-C54C-F04F-854D-4997AB3008C2}"/>
              </a:ext>
            </a:extLst>
          </p:cNvPr>
          <p:cNvPicPr>
            <a:picLocks noChangeAspect="1"/>
          </p:cNvPicPr>
          <p:nvPr userDrawn="1"/>
        </p:nvPicPr>
        <p:blipFill>
          <a:blip r:embed="rId2"/>
          <a:stretch>
            <a:fillRect/>
          </a:stretch>
        </p:blipFill>
        <p:spPr>
          <a:xfrm>
            <a:off x="14963" y="0"/>
            <a:ext cx="12162073" cy="6858000"/>
          </a:xfrm>
          <a:prstGeom prst="rect">
            <a:avLst/>
          </a:prstGeom>
        </p:spPr>
      </p:pic>
      <p:sp>
        <p:nvSpPr>
          <p:cNvPr id="6" name="TextBox 5">
            <a:extLst>
              <a:ext uri="{FF2B5EF4-FFF2-40B4-BE49-F238E27FC236}">
                <a16:creationId xmlns:a16="http://schemas.microsoft.com/office/drawing/2014/main" id="{3A518972-2DD8-4345-B7F4-EC9FFF603EEF}"/>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pic>
        <p:nvPicPr>
          <p:cNvPr id="7" name="Picture 6" descr="LGPS white_cmyk.png">
            <a:extLst>
              <a:ext uri="{FF2B5EF4-FFF2-40B4-BE49-F238E27FC236}">
                <a16:creationId xmlns:a16="http://schemas.microsoft.com/office/drawing/2014/main" id="{5D5F31F6-F09A-4DB1-BBAB-F81B0757E0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5545" y="5553256"/>
            <a:ext cx="812829" cy="378493"/>
          </a:xfrm>
          <a:prstGeom prst="rect">
            <a:avLst/>
          </a:prstGeom>
        </p:spPr>
      </p:pic>
    </p:spTree>
    <p:extLst>
      <p:ext uri="{BB962C8B-B14F-4D97-AF65-F5344CB8AC3E}">
        <p14:creationId xmlns:p14="http://schemas.microsoft.com/office/powerpoint/2010/main" val="81808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7B0DA-9530-F946-A8E0-D4934151258D}"/>
              </a:ext>
            </a:extLst>
          </p:cNvPr>
          <p:cNvPicPr>
            <a:picLocks noChangeAspect="1"/>
          </p:cNvPicPr>
          <p:nvPr userDrawn="1"/>
        </p:nvPicPr>
        <p:blipFill>
          <a:blip r:embed="rId2"/>
          <a:stretch>
            <a:fillRect/>
          </a:stretch>
        </p:blipFill>
        <p:spPr>
          <a:xfrm>
            <a:off x="14963" y="0"/>
            <a:ext cx="12162073" cy="6858000"/>
          </a:xfrm>
          <a:prstGeom prst="rect">
            <a:avLst/>
          </a:prstGeom>
        </p:spPr>
      </p:pic>
      <p:sp>
        <p:nvSpPr>
          <p:cNvPr id="7" name="Picture Placeholder 5">
            <a:extLst>
              <a:ext uri="{FF2B5EF4-FFF2-40B4-BE49-F238E27FC236}">
                <a16:creationId xmlns:a16="http://schemas.microsoft.com/office/drawing/2014/main" id="{D6EE3A3F-12E0-F142-8856-EE6EA7735219}"/>
              </a:ext>
            </a:extLst>
          </p:cNvPr>
          <p:cNvSpPr>
            <a:spLocks noGrp="1"/>
          </p:cNvSpPr>
          <p:nvPr>
            <p:ph type="pic" sz="quarter" idx="10" hasCustomPrompt="1"/>
          </p:nvPr>
        </p:nvSpPr>
        <p:spPr>
          <a:xfrm>
            <a:off x="509155" y="498764"/>
            <a:ext cx="11128664" cy="5164281"/>
          </a:xfrm>
        </p:spPr>
        <p:txBody>
          <a:bodyPr/>
          <a:lstStyle/>
          <a:p>
            <a:r>
              <a:rPr lang="en-US" dirty="0"/>
              <a:t>Insert image</a:t>
            </a:r>
          </a:p>
        </p:txBody>
      </p:sp>
      <p:sp>
        <p:nvSpPr>
          <p:cNvPr id="5" name="TextBox 4">
            <a:extLst>
              <a:ext uri="{FF2B5EF4-FFF2-40B4-BE49-F238E27FC236}">
                <a16:creationId xmlns:a16="http://schemas.microsoft.com/office/drawing/2014/main" id="{7C8B3783-2C64-BE49-967C-D1925B829B0A}"/>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pic>
        <p:nvPicPr>
          <p:cNvPr id="6" name="Picture 5" descr="LGPS white_cmyk.png">
            <a:extLst>
              <a:ext uri="{FF2B5EF4-FFF2-40B4-BE49-F238E27FC236}">
                <a16:creationId xmlns:a16="http://schemas.microsoft.com/office/drawing/2014/main" id="{F1AC967E-323F-4FB7-9170-80BC44402C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5545" y="5553256"/>
            <a:ext cx="812829" cy="378493"/>
          </a:xfrm>
          <a:prstGeom prst="rect">
            <a:avLst/>
          </a:prstGeom>
        </p:spPr>
      </p:pic>
    </p:spTree>
    <p:extLst>
      <p:ext uri="{BB962C8B-B14F-4D97-AF65-F5344CB8AC3E}">
        <p14:creationId xmlns:p14="http://schemas.microsoft.com/office/powerpoint/2010/main" val="89040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ED314E-9F59-9641-9FD4-CF42EE76AB21}"/>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spTree>
    <p:extLst>
      <p:ext uri="{BB962C8B-B14F-4D97-AF65-F5344CB8AC3E}">
        <p14:creationId xmlns:p14="http://schemas.microsoft.com/office/powerpoint/2010/main" val="2565418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EF51D-4143-D647-8C7F-5BC78303F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77EB57-E8DC-CC4D-83BC-10D439FA7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4654913-0E31-0746-8B8E-D53FAE3C38C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b="0" i="0">
                <a:solidFill>
                  <a:schemeClr val="tx1"/>
                </a:solidFill>
                <a:latin typeface="Gotham Narrow Book" pitchFamily="2" charset="0"/>
              </a:defRPr>
            </a:lvl1pPr>
          </a:lstStyle>
          <a:p>
            <a:r>
              <a:rPr lang="en-US"/>
              <a:t>Proposal template</a:t>
            </a:r>
            <a:endParaRPr lang="en-US" dirty="0"/>
          </a:p>
        </p:txBody>
      </p:sp>
      <p:sp>
        <p:nvSpPr>
          <p:cNvPr id="6" name="Slide Number Placeholder 5">
            <a:extLst>
              <a:ext uri="{FF2B5EF4-FFF2-40B4-BE49-F238E27FC236}">
                <a16:creationId xmlns:a16="http://schemas.microsoft.com/office/drawing/2014/main" id="{43261C67-8B68-9D43-805D-5F0BDB654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Gotham Narrow Medium" pitchFamily="2" charset="0"/>
              </a:defRPr>
            </a:lvl1pPr>
          </a:lstStyle>
          <a:p>
            <a:fld id="{B5D5712E-FF2B-6748-BF98-2C92F8969D06}" type="slidenum">
              <a:rPr lang="en-US" smtClean="0"/>
              <a:pPr/>
              <a:t>‹#›</a:t>
            </a:fld>
            <a:endParaRPr lang="en-US" dirty="0"/>
          </a:p>
        </p:txBody>
      </p:sp>
    </p:spTree>
    <p:extLst>
      <p:ext uri="{BB962C8B-B14F-4D97-AF65-F5344CB8AC3E}">
        <p14:creationId xmlns:p14="http://schemas.microsoft.com/office/powerpoint/2010/main" val="1204334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Lst>
  <p:txStyles>
    <p:title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Narrow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Narrow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Narrow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www.pensionwise.gov.uk/" TargetMode="Externa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pensionwise.gov.uk/" TargetMode="Externa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52AB-D4E1-7649-9227-BB19594BF4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7030720"/>
          </a:xfrm>
          <a:prstGeom prst="rect">
            <a:avLst/>
          </a:prstGeom>
        </p:spPr>
      </p:pic>
      <p:sp>
        <p:nvSpPr>
          <p:cNvPr id="8" name="Rectangle 7">
            <a:extLst>
              <a:ext uri="{FF2B5EF4-FFF2-40B4-BE49-F238E27FC236}">
                <a16:creationId xmlns:a16="http://schemas.microsoft.com/office/drawing/2014/main" id="{FE6B31AF-359C-3E48-A589-D6444DAE656B}"/>
              </a:ext>
            </a:extLst>
          </p:cNvPr>
          <p:cNvSpPr/>
          <p:nvPr/>
        </p:nvSpPr>
        <p:spPr>
          <a:xfrm>
            <a:off x="0" y="0"/>
            <a:ext cx="12192000" cy="5781040"/>
          </a:xfrm>
          <a:prstGeom prst="rect">
            <a:avLst/>
          </a:prstGeom>
          <a:gradFill>
            <a:gsLst>
              <a:gs pos="0">
                <a:schemeClr val="accent1">
                  <a:lumMod val="5000"/>
                  <a:lumOff val="95000"/>
                  <a:alpha val="55000"/>
                </a:schemeClr>
              </a:gs>
              <a:gs pos="54000">
                <a:srgbClr val="3B72A9">
                  <a:alpha val="46000"/>
                </a:srgbClr>
              </a:gs>
              <a:gs pos="100000">
                <a:srgbClr val="0F5395">
                  <a:alpha val="5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77E6DF-6677-B445-987F-C0F66EC816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74" r="3785"/>
          <a:stretch/>
        </p:blipFill>
        <p:spPr>
          <a:xfrm>
            <a:off x="0" y="321010"/>
            <a:ext cx="12192000" cy="6709710"/>
          </a:xfrm>
          <a:prstGeom prst="rect">
            <a:avLst/>
          </a:prstGeom>
        </p:spPr>
      </p:pic>
      <p:pic>
        <p:nvPicPr>
          <p:cNvPr id="10" name="Picture 9">
            <a:extLst>
              <a:ext uri="{FF2B5EF4-FFF2-40B4-BE49-F238E27FC236}">
                <a16:creationId xmlns:a16="http://schemas.microsoft.com/office/drawing/2014/main" id="{33D7DD0F-ECA7-F04F-B806-500E8539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0" y="6102050"/>
            <a:ext cx="1930400" cy="498043"/>
          </a:xfrm>
          <a:prstGeom prst="rect">
            <a:avLst/>
          </a:prstGeom>
        </p:spPr>
      </p:pic>
      <p:sp>
        <p:nvSpPr>
          <p:cNvPr id="2" name="TextBox 1">
            <a:extLst>
              <a:ext uri="{FF2B5EF4-FFF2-40B4-BE49-F238E27FC236}">
                <a16:creationId xmlns:a16="http://schemas.microsoft.com/office/drawing/2014/main" id="{7E90C639-EC71-974B-B7AA-E10EB74E7180}"/>
              </a:ext>
            </a:extLst>
          </p:cNvPr>
          <p:cNvSpPr txBox="1"/>
          <p:nvPr/>
        </p:nvSpPr>
        <p:spPr>
          <a:xfrm>
            <a:off x="335280" y="4371885"/>
            <a:ext cx="5100320" cy="1261884"/>
          </a:xfrm>
          <a:prstGeom prst="rect">
            <a:avLst/>
          </a:prstGeom>
          <a:noFill/>
        </p:spPr>
        <p:txBody>
          <a:bodyPr wrap="square" rtlCol="0">
            <a:spAutoFit/>
          </a:bodyPr>
          <a:lstStyle/>
          <a:p>
            <a:pPr>
              <a:spcAft>
                <a:spcPts val="600"/>
              </a:spcAft>
            </a:pPr>
            <a:r>
              <a:rPr lang="en-US" sz="2400" b="1" dirty="0">
                <a:solidFill>
                  <a:srgbClr val="0F5395"/>
                </a:solidFill>
              </a:rPr>
              <a:t>LGPS and AVC Wise</a:t>
            </a:r>
          </a:p>
          <a:p>
            <a:pPr>
              <a:spcAft>
                <a:spcPts val="600"/>
              </a:spcAft>
            </a:pPr>
            <a:endParaRPr lang="en-US" sz="2400" b="1" dirty="0">
              <a:solidFill>
                <a:srgbClr val="0F5395"/>
              </a:solidFill>
            </a:endParaRPr>
          </a:p>
          <a:p>
            <a:endParaRPr lang="en-US" dirty="0">
              <a:solidFill>
                <a:srgbClr val="0F5395"/>
              </a:solidFill>
            </a:endParaRPr>
          </a:p>
        </p:txBody>
      </p:sp>
      <p:pic>
        <p:nvPicPr>
          <p:cNvPr id="7" name="Picture 6" descr="LGPS white_cmyk.png">
            <a:extLst>
              <a:ext uri="{FF2B5EF4-FFF2-40B4-BE49-F238E27FC236}">
                <a16:creationId xmlns:a16="http://schemas.microsoft.com/office/drawing/2014/main" id="{EF4EF2D4-ED0D-4430-A669-B19B4ED51B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2079" y="6133601"/>
            <a:ext cx="934051" cy="434940"/>
          </a:xfrm>
          <a:prstGeom prst="rect">
            <a:avLst/>
          </a:prstGeom>
        </p:spPr>
      </p:pic>
    </p:spTree>
    <p:extLst>
      <p:ext uri="{BB962C8B-B14F-4D97-AF65-F5344CB8AC3E}">
        <p14:creationId xmlns:p14="http://schemas.microsoft.com/office/powerpoint/2010/main" val="163967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benefits are calculated if Sarah retires at 67</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year</a:t>
            </a:r>
          </a:p>
        </p:txBody>
      </p:sp>
      <p:sp>
        <p:nvSpPr>
          <p:cNvPr id="4" name="TextBox 3">
            <a:extLst>
              <a:ext uri="{FF2B5EF4-FFF2-40B4-BE49-F238E27FC236}">
                <a16:creationId xmlns:a16="http://schemas.microsoft.com/office/drawing/2014/main" id="{F46016A0-F877-46CF-A444-C929A0A36120}"/>
              </a:ext>
            </a:extLst>
          </p:cNvPr>
          <p:cNvSpPr txBox="1"/>
          <p:nvPr/>
        </p:nvSpPr>
        <p:spPr>
          <a:xfrm>
            <a:off x="5835573" y="2263063"/>
            <a:ext cx="3733934" cy="646331"/>
          </a:xfrm>
          <a:prstGeom prst="rect">
            <a:avLst/>
          </a:prstGeom>
          <a:noFill/>
        </p:spPr>
        <p:txBody>
          <a:bodyPr wrap="square" rtlCol="0">
            <a:spAutoFit/>
          </a:bodyPr>
          <a:lstStyle/>
          <a:p>
            <a:pPr algn="ctr"/>
            <a:r>
              <a:rPr lang="en-GB" b="1" dirty="0"/>
              <a:t>Annual Pension: </a:t>
            </a:r>
            <a:r>
              <a:rPr lang="en-GB" dirty="0"/>
              <a:t>£14,920.30</a:t>
            </a:r>
          </a:p>
          <a:p>
            <a:pPr algn="ctr"/>
            <a:r>
              <a:rPr lang="en-GB" b="1" dirty="0"/>
              <a:t>Tax-free lump sum: </a:t>
            </a:r>
            <a:r>
              <a:rPr lang="en-GB" dirty="0"/>
              <a:t>£1,118.41</a:t>
            </a:r>
          </a:p>
        </p:txBody>
      </p:sp>
      <p:sp>
        <p:nvSpPr>
          <p:cNvPr id="24" name="Rectangle 23">
            <a:extLst>
              <a:ext uri="{FF2B5EF4-FFF2-40B4-BE49-F238E27FC236}">
                <a16:creationId xmlns:a16="http://schemas.microsoft.com/office/drawing/2014/main" id="{A1318E40-799A-4D5B-A078-6FFC42C2EC48}"/>
              </a:ext>
            </a:extLst>
          </p:cNvPr>
          <p:cNvSpPr/>
          <p:nvPr/>
        </p:nvSpPr>
        <p:spPr>
          <a:xfrm>
            <a:off x="2835412" y="3445778"/>
            <a:ext cx="2145660" cy="6543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 years</a:t>
            </a:r>
          </a:p>
        </p:txBody>
      </p:sp>
      <p:sp>
        <p:nvSpPr>
          <p:cNvPr id="8" name="Rectangle 7">
            <a:extLst>
              <a:ext uri="{FF2B5EF4-FFF2-40B4-BE49-F238E27FC236}">
                <a16:creationId xmlns:a16="http://schemas.microsoft.com/office/drawing/2014/main" id="{C492EF4E-CDA6-4749-AB30-EED1EFA0D1FC}"/>
              </a:ext>
            </a:extLst>
          </p:cNvPr>
          <p:cNvSpPr/>
          <p:nvPr/>
        </p:nvSpPr>
        <p:spPr>
          <a:xfrm>
            <a:off x="4981071" y="3445778"/>
            <a:ext cx="5580667" cy="65434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18 years</a:t>
            </a:r>
          </a:p>
        </p:txBody>
      </p:sp>
      <p:sp>
        <p:nvSpPr>
          <p:cNvPr id="9" name="TextBox 8">
            <a:extLst>
              <a:ext uri="{FF2B5EF4-FFF2-40B4-BE49-F238E27FC236}">
                <a16:creationId xmlns:a16="http://schemas.microsoft.com/office/drawing/2014/main" id="{F0253BEB-3EA9-42D9-8C12-359E8406B092}"/>
              </a:ext>
            </a:extLst>
          </p:cNvPr>
          <p:cNvSpPr txBox="1"/>
          <p:nvPr/>
        </p:nvSpPr>
        <p:spPr>
          <a:xfrm>
            <a:off x="8950286" y="1421195"/>
            <a:ext cx="3531765" cy="646331"/>
          </a:xfrm>
          <a:prstGeom prst="rect">
            <a:avLst/>
          </a:prstGeom>
          <a:noFill/>
        </p:spPr>
        <p:txBody>
          <a:bodyPr wrap="square" rtlCol="0">
            <a:spAutoFit/>
          </a:bodyPr>
          <a:lstStyle/>
          <a:p>
            <a:r>
              <a:rPr lang="en-GB" b="1" dirty="0">
                <a:solidFill>
                  <a:srgbClr val="2F9CFF"/>
                </a:solidFill>
              </a:rPr>
              <a:t>Annual Pension</a:t>
            </a:r>
          </a:p>
          <a:p>
            <a:r>
              <a:rPr lang="en-GB" dirty="0">
                <a:solidFill>
                  <a:srgbClr val="2F9CFF"/>
                </a:solidFill>
              </a:rPr>
              <a:t>£11,346.24 each year</a:t>
            </a:r>
          </a:p>
        </p:txBody>
      </p:sp>
      <p:sp>
        <p:nvSpPr>
          <p:cNvPr id="10" name="TextBox 9">
            <a:extLst>
              <a:ext uri="{FF2B5EF4-FFF2-40B4-BE49-F238E27FC236}">
                <a16:creationId xmlns:a16="http://schemas.microsoft.com/office/drawing/2014/main" id="{D5EE4FA6-AF45-44B8-8651-DF982719B5E3}"/>
              </a:ext>
            </a:extLst>
          </p:cNvPr>
          <p:cNvSpPr txBox="1"/>
          <p:nvPr/>
        </p:nvSpPr>
        <p:spPr>
          <a:xfrm>
            <a:off x="973123" y="4860246"/>
            <a:ext cx="8567217" cy="738664"/>
          </a:xfrm>
          <a:prstGeom prst="rect">
            <a:avLst/>
          </a:prstGeom>
          <a:noFill/>
        </p:spPr>
        <p:txBody>
          <a:bodyPr wrap="square" rtlCol="0">
            <a:spAutoFit/>
          </a:bodyPr>
          <a:lstStyle/>
          <a:p>
            <a:pPr algn="ctr"/>
            <a:r>
              <a:rPr lang="en-GB" sz="1400" dirty="0"/>
              <a:t>This example uses a starting salary In the CARE scheme of £25,000 and assumes a 1% increase each year.</a:t>
            </a:r>
          </a:p>
          <a:p>
            <a:pPr algn="ctr"/>
            <a:r>
              <a:rPr lang="en-GB" sz="1400" dirty="0"/>
              <a:t>It also assumes CARE benefits have been revalued each year for inflation at 1.5%.</a:t>
            </a:r>
          </a:p>
          <a:p>
            <a:pPr algn="ctr"/>
            <a:r>
              <a:rPr lang="en-GB" sz="1400" dirty="0"/>
              <a:t>All figures provided are for illustrative purposes only and are not guaranteed.</a:t>
            </a:r>
          </a:p>
        </p:txBody>
      </p:sp>
      <p:sp>
        <p:nvSpPr>
          <p:cNvPr id="11" name="TextBox 10">
            <a:extLst>
              <a:ext uri="{FF2B5EF4-FFF2-40B4-BE49-F238E27FC236}">
                <a16:creationId xmlns:a16="http://schemas.microsoft.com/office/drawing/2014/main" id="{F6909C97-B7AC-4313-80D9-21F5B83885DE}"/>
              </a:ext>
            </a:extLst>
          </p:cNvPr>
          <p:cNvSpPr txBox="1"/>
          <p:nvPr/>
        </p:nvSpPr>
        <p:spPr>
          <a:xfrm>
            <a:off x="4512251" y="1406078"/>
            <a:ext cx="3531765" cy="646331"/>
          </a:xfrm>
          <a:prstGeom prst="rect">
            <a:avLst/>
          </a:prstGeom>
          <a:noFill/>
        </p:spPr>
        <p:txBody>
          <a:bodyPr wrap="square" rtlCol="0">
            <a:spAutoFit/>
          </a:bodyPr>
          <a:lstStyle/>
          <a:p>
            <a:r>
              <a:rPr lang="en-GB" b="1" dirty="0">
                <a:solidFill>
                  <a:srgbClr val="0F5395"/>
                </a:solidFill>
              </a:rPr>
              <a:t>Annual Pension</a:t>
            </a:r>
          </a:p>
          <a:p>
            <a:r>
              <a:rPr lang="en-GB" dirty="0">
                <a:solidFill>
                  <a:srgbClr val="0F5395"/>
                </a:solidFill>
              </a:rPr>
              <a:t>£397.12 each year</a:t>
            </a:r>
          </a:p>
        </p:txBody>
      </p:sp>
      <p:sp>
        <p:nvSpPr>
          <p:cNvPr id="13" name="TextBox 12">
            <a:extLst>
              <a:ext uri="{FF2B5EF4-FFF2-40B4-BE49-F238E27FC236}">
                <a16:creationId xmlns:a16="http://schemas.microsoft.com/office/drawing/2014/main" id="{FF46B1A2-F52A-45FA-A4BA-D0CC18BEB491}"/>
              </a:ext>
            </a:extLst>
          </p:cNvPr>
          <p:cNvSpPr txBox="1"/>
          <p:nvPr/>
        </p:nvSpPr>
        <p:spPr>
          <a:xfrm>
            <a:off x="6700558" y="1423022"/>
            <a:ext cx="3531765" cy="646331"/>
          </a:xfrm>
          <a:prstGeom prst="rect">
            <a:avLst/>
          </a:prstGeom>
          <a:noFill/>
        </p:spPr>
        <p:txBody>
          <a:bodyPr wrap="square" rtlCol="0">
            <a:spAutoFit/>
          </a:bodyPr>
          <a:lstStyle/>
          <a:p>
            <a:r>
              <a:rPr lang="en-GB" b="1" dirty="0">
                <a:solidFill>
                  <a:schemeClr val="accent1">
                    <a:lumMod val="60000"/>
                    <a:lumOff val="40000"/>
                  </a:schemeClr>
                </a:solidFill>
              </a:rPr>
              <a:t>Annual Pension</a:t>
            </a:r>
          </a:p>
          <a:p>
            <a:r>
              <a:rPr lang="en-GB" dirty="0">
                <a:solidFill>
                  <a:schemeClr val="accent1">
                    <a:lumMod val="60000"/>
                    <a:lumOff val="40000"/>
                  </a:schemeClr>
                </a:solidFill>
              </a:rPr>
              <a:t>£3,176.94 each year</a:t>
            </a:r>
          </a:p>
        </p:txBody>
      </p:sp>
      <p:sp>
        <p:nvSpPr>
          <p:cNvPr id="20" name="Right Bracket 19">
            <a:extLst>
              <a:ext uri="{FF2B5EF4-FFF2-40B4-BE49-F238E27FC236}">
                <a16:creationId xmlns:a16="http://schemas.microsoft.com/office/drawing/2014/main" id="{6D58D288-3675-4D07-A5A4-D595E407DF9A}"/>
              </a:ext>
            </a:extLst>
          </p:cNvPr>
          <p:cNvSpPr/>
          <p:nvPr/>
        </p:nvSpPr>
        <p:spPr>
          <a:xfrm rot="5400000">
            <a:off x="7461965" y="-1626222"/>
            <a:ext cx="549980" cy="712225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6609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Sarah wants to retire early at 64</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457439" y="2782669"/>
            <a:ext cx="1513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 retires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age </a:t>
            </a:r>
            <a:r>
              <a:rPr lang="en-US" altLang="en-US" sz="1800" b="1" dirty="0">
                <a:solidFill>
                  <a:schemeClr val="accent1">
                    <a:lumMod val="75000"/>
                  </a:schemeClr>
                </a:solidFill>
                <a:latin typeface="+mn-lt"/>
                <a:cs typeface="Tahoma"/>
              </a:rPr>
              <a:t>64</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063" y="1614862"/>
            <a:ext cx="1098726" cy="1098726"/>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457439" y="5338450"/>
            <a:ext cx="8567217" cy="523220"/>
          </a:xfrm>
          <a:prstGeom prst="rect">
            <a:avLst/>
          </a:prstGeom>
          <a:noFill/>
        </p:spPr>
        <p:txBody>
          <a:bodyPr wrap="square" rtlCol="0">
            <a:spAutoFit/>
          </a:bodyPr>
          <a:lstStyle/>
          <a:p>
            <a:r>
              <a:rPr lang="en-GB" sz="1400" dirty="0"/>
              <a:t>All actual benefits are reduced as taking early</a:t>
            </a:r>
          </a:p>
          <a:p>
            <a:r>
              <a:rPr lang="en-GB" sz="1400" dirty="0"/>
              <a:t>All figures provided are for illustrative purposes only and are not guaranteed</a:t>
            </a:r>
          </a:p>
        </p:txBody>
      </p:sp>
      <p:cxnSp>
        <p:nvCxnSpPr>
          <p:cNvPr id="28" name="Straight Connector 27">
            <a:extLst>
              <a:ext uri="{FF2B5EF4-FFF2-40B4-BE49-F238E27FC236}">
                <a16:creationId xmlns:a16="http://schemas.microsoft.com/office/drawing/2014/main" id="{3C0358EF-ADD5-42CB-AADA-ED7CB5ACFE89}"/>
              </a:ext>
            </a:extLst>
          </p:cNvPr>
          <p:cNvCxnSpPr>
            <a:cxnSpLocks/>
          </p:cNvCxnSpPr>
          <p:nvPr/>
        </p:nvCxnSpPr>
        <p:spPr>
          <a:xfrm>
            <a:off x="2625754" y="1554033"/>
            <a:ext cx="7667538"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7A51425F-7EA8-4DA8-BA6D-9FC73E42002A}"/>
              </a:ext>
            </a:extLst>
          </p:cNvPr>
          <p:cNvCxnSpPr>
            <a:cxnSpLocks/>
          </p:cNvCxnSpPr>
          <p:nvPr/>
        </p:nvCxnSpPr>
        <p:spPr>
          <a:xfrm>
            <a:off x="2625754" y="3178260"/>
            <a:ext cx="7667538"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6D29C88-069B-4FBA-82E6-2B173FF07B3F}"/>
              </a:ext>
            </a:extLst>
          </p:cNvPr>
          <p:cNvCxnSpPr>
            <a:cxnSpLocks/>
          </p:cNvCxnSpPr>
          <p:nvPr/>
        </p:nvCxnSpPr>
        <p:spPr>
          <a:xfrm flipV="1">
            <a:off x="9355398" y="1562423"/>
            <a:ext cx="0" cy="295048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CBC5546B-03AD-47D2-9D50-D2BA6005B7F8}"/>
              </a:ext>
            </a:extLst>
          </p:cNvPr>
          <p:cNvCxnSpPr>
            <a:cxnSpLocks/>
          </p:cNvCxnSpPr>
          <p:nvPr/>
        </p:nvCxnSpPr>
        <p:spPr>
          <a:xfrm flipV="1">
            <a:off x="7614587" y="1554033"/>
            <a:ext cx="0" cy="295048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Arrow: Up 24">
            <a:extLst>
              <a:ext uri="{FF2B5EF4-FFF2-40B4-BE49-F238E27FC236}">
                <a16:creationId xmlns:a16="http://schemas.microsoft.com/office/drawing/2014/main" id="{73B37E9F-9044-4CB5-BE1D-958A82DCC5BE}"/>
              </a:ext>
            </a:extLst>
          </p:cNvPr>
          <p:cNvSpPr/>
          <p:nvPr/>
        </p:nvSpPr>
        <p:spPr>
          <a:xfrm rot="4465767" flipH="1">
            <a:off x="5125636" y="1306196"/>
            <a:ext cx="49345" cy="5104589"/>
          </a:xfrm>
          <a:prstGeom prst="upArrow">
            <a:avLst/>
          </a:prstGeom>
          <a:solidFill>
            <a:srgbClr val="2F9CFF"/>
          </a:solidFill>
          <a:ln w="76200">
            <a:solidFill>
              <a:srgbClr val="2F9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A3DC2538-47A8-4EAE-A213-FB7D2DC32516}"/>
              </a:ext>
            </a:extLst>
          </p:cNvPr>
          <p:cNvSpPr/>
          <p:nvPr/>
        </p:nvSpPr>
        <p:spPr>
          <a:xfrm rot="3962594">
            <a:off x="5988810" y="-583891"/>
            <a:ext cx="45719" cy="7297561"/>
          </a:xfrm>
          <a:prstGeom prst="up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75A1BFA3-03D9-46AB-B220-99E62BFE60CE}"/>
              </a:ext>
            </a:extLst>
          </p:cNvPr>
          <p:cNvSpPr/>
          <p:nvPr/>
        </p:nvSpPr>
        <p:spPr>
          <a:xfrm rot="10800000">
            <a:off x="7544830" y="2428265"/>
            <a:ext cx="207105" cy="71716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27">
            <a:extLst>
              <a:ext uri="{FF2B5EF4-FFF2-40B4-BE49-F238E27FC236}">
                <a16:creationId xmlns:a16="http://schemas.microsoft.com/office/drawing/2014/main" id="{0720704F-4B5E-4885-8C9E-E8FFDE329B37}"/>
              </a:ext>
            </a:extLst>
          </p:cNvPr>
          <p:cNvSpPr txBox="1">
            <a:spLocks noChangeArrowheads="1"/>
          </p:cNvSpPr>
          <p:nvPr/>
        </p:nvSpPr>
        <p:spPr bwMode="auto">
          <a:xfrm>
            <a:off x="4177721" y="2300595"/>
            <a:ext cx="17636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Expected benefits</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38" name="TextBox 27">
            <a:extLst>
              <a:ext uri="{FF2B5EF4-FFF2-40B4-BE49-F238E27FC236}">
                <a16:creationId xmlns:a16="http://schemas.microsoft.com/office/drawing/2014/main" id="{7A8EA915-FCC2-45CD-89A5-E823F6865F6A}"/>
              </a:ext>
            </a:extLst>
          </p:cNvPr>
          <p:cNvSpPr txBox="1">
            <a:spLocks noChangeArrowheads="1"/>
          </p:cNvSpPr>
          <p:nvPr/>
        </p:nvSpPr>
        <p:spPr bwMode="auto">
          <a:xfrm>
            <a:off x="4391176" y="3866322"/>
            <a:ext cx="3409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2F9CFF"/>
                </a:solidFill>
                <a:effectLst/>
                <a:uLnTx/>
                <a:uFillTx/>
                <a:latin typeface="+mn-lt"/>
                <a:ea typeface="ＭＳ Ｐゴシック" charset="0"/>
                <a:cs typeface="Tahoma"/>
              </a:rPr>
              <a:t>Actual benefits</a:t>
            </a:r>
            <a:endParaRPr kumimoji="0" lang="en-US" altLang="en-US" sz="1200" b="1" i="0" u="none" strike="noStrike" kern="1200" cap="none" spc="0" normalizeH="0" baseline="0" noProof="0" dirty="0">
              <a:ln>
                <a:noFill/>
              </a:ln>
              <a:solidFill>
                <a:srgbClr val="2F9CFF"/>
              </a:solidFill>
              <a:effectLst/>
              <a:uLnTx/>
              <a:uFillTx/>
              <a:latin typeface="+mn-lt"/>
              <a:ea typeface="ＭＳ Ｐゴシック" charset="0"/>
              <a:cs typeface="Tahoma"/>
            </a:endParaRPr>
          </a:p>
        </p:txBody>
      </p:sp>
      <p:sp>
        <p:nvSpPr>
          <p:cNvPr id="39" name="TextBox 27">
            <a:extLst>
              <a:ext uri="{FF2B5EF4-FFF2-40B4-BE49-F238E27FC236}">
                <a16:creationId xmlns:a16="http://schemas.microsoft.com/office/drawing/2014/main" id="{85925987-2777-4FA5-B378-1B700DD35AB7}"/>
              </a:ext>
            </a:extLst>
          </p:cNvPr>
          <p:cNvSpPr txBox="1">
            <a:spLocks noChangeArrowheads="1"/>
          </p:cNvSpPr>
          <p:nvPr/>
        </p:nvSpPr>
        <p:spPr bwMode="auto">
          <a:xfrm>
            <a:off x="6613258" y="2595125"/>
            <a:ext cx="3409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mn-lt"/>
                <a:ea typeface="ＭＳ Ｐゴシック" charset="0"/>
                <a:cs typeface="Tahoma"/>
              </a:rPr>
              <a:t>Reduction</a:t>
            </a:r>
            <a:endParaRPr kumimoji="0" lang="en-US" altLang="en-US" sz="1200" b="1" i="0" u="none" strike="noStrike" kern="1200" cap="none" spc="0" normalizeH="0" baseline="0" noProof="0" dirty="0">
              <a:ln>
                <a:noFill/>
              </a:ln>
              <a:solidFill>
                <a:srgbClr val="FF0000"/>
              </a:solidFill>
              <a:effectLst/>
              <a:uLnTx/>
              <a:uFillTx/>
              <a:latin typeface="+mn-lt"/>
              <a:ea typeface="ＭＳ Ｐゴシック" charset="0"/>
              <a:cs typeface="Tahoma"/>
            </a:endParaRPr>
          </a:p>
        </p:txBody>
      </p:sp>
      <p:sp>
        <p:nvSpPr>
          <p:cNvPr id="40" name="TextBox 27">
            <a:extLst>
              <a:ext uri="{FF2B5EF4-FFF2-40B4-BE49-F238E27FC236}">
                <a16:creationId xmlns:a16="http://schemas.microsoft.com/office/drawing/2014/main" id="{17CB05A0-93D8-446B-AA70-3E3FC04FF36A}"/>
              </a:ext>
            </a:extLst>
          </p:cNvPr>
          <p:cNvSpPr txBox="1">
            <a:spLocks noChangeArrowheads="1"/>
          </p:cNvSpPr>
          <p:nvPr/>
        </p:nvSpPr>
        <p:spPr bwMode="auto">
          <a:xfrm>
            <a:off x="9308128" y="874361"/>
            <a:ext cx="19703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effectLst/>
                <a:uLnTx/>
                <a:uFillTx/>
                <a:latin typeface="+mn-lt"/>
                <a:cs typeface="Tahoma"/>
              </a:rPr>
              <a:t>£14,920.30</a:t>
            </a:r>
            <a:endParaRPr lang="en-US" altLang="en-US" sz="1200" dirty="0">
              <a:latin typeface="+mn-lt"/>
              <a:cs typeface="Tahom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effectLst/>
                <a:uLnTx/>
                <a:uFillTx/>
                <a:latin typeface="+mn-lt"/>
                <a:ea typeface="ＭＳ Ｐゴシック" charset="0"/>
                <a:cs typeface="Tahoma"/>
              </a:rPr>
              <a:t>£1,118.41 tax-free lump sum</a:t>
            </a:r>
            <a:endParaRPr kumimoji="0" lang="en-US" altLang="en-US" sz="1100" i="0" u="none" strike="noStrike" kern="1200" cap="none" spc="0" normalizeH="0" baseline="0" noProof="0" dirty="0">
              <a:ln>
                <a:noFill/>
              </a:ln>
              <a:effectLst/>
              <a:uLnTx/>
              <a:uFillTx/>
              <a:latin typeface="+mn-lt"/>
              <a:ea typeface="ＭＳ Ｐゴシック" charset="0"/>
              <a:cs typeface="Tahoma"/>
            </a:endParaRPr>
          </a:p>
        </p:txBody>
      </p:sp>
      <p:sp>
        <p:nvSpPr>
          <p:cNvPr id="41" name="TextBox 27">
            <a:extLst>
              <a:ext uri="{FF2B5EF4-FFF2-40B4-BE49-F238E27FC236}">
                <a16:creationId xmlns:a16="http://schemas.microsoft.com/office/drawing/2014/main" id="{82AD994E-7014-4103-9FBE-92EC4C45D7A8}"/>
              </a:ext>
            </a:extLst>
          </p:cNvPr>
          <p:cNvSpPr txBox="1">
            <a:spLocks noChangeArrowheads="1"/>
          </p:cNvSpPr>
          <p:nvPr/>
        </p:nvSpPr>
        <p:spPr bwMode="auto">
          <a:xfrm>
            <a:off x="9336947" y="3312324"/>
            <a:ext cx="19703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effectLst/>
                <a:uLnTx/>
                <a:uFillTx/>
                <a:latin typeface="+mn-lt"/>
                <a:cs typeface="Tahoma"/>
              </a:rPr>
              <a:t>£10,843.44</a:t>
            </a:r>
            <a:endParaRPr lang="en-US" altLang="en-US" sz="1200" dirty="0">
              <a:latin typeface="+mn-lt"/>
              <a:cs typeface="Tahom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effectLst/>
                <a:uLnTx/>
                <a:uFillTx/>
                <a:latin typeface="+mn-lt"/>
                <a:ea typeface="ＭＳ Ｐゴシック" charset="0"/>
                <a:cs typeface="Tahoma"/>
              </a:rPr>
              <a:t>£1,046.39 tax-free lump sum</a:t>
            </a:r>
            <a:endParaRPr kumimoji="0" lang="en-US" altLang="en-US" sz="1100" i="0" u="none" strike="noStrike" kern="1200" cap="none" spc="0" normalizeH="0" baseline="0" noProof="0" dirty="0">
              <a:ln>
                <a:noFill/>
              </a:ln>
              <a:effectLst/>
              <a:uLnTx/>
              <a:uFillTx/>
              <a:latin typeface="+mn-lt"/>
              <a:ea typeface="ＭＳ Ｐゴシック" charset="0"/>
              <a:cs typeface="Tahoma"/>
            </a:endParaRPr>
          </a:p>
        </p:txBody>
      </p:sp>
      <p:sp>
        <p:nvSpPr>
          <p:cNvPr id="42" name="Rectangle 41">
            <a:extLst>
              <a:ext uri="{FF2B5EF4-FFF2-40B4-BE49-F238E27FC236}">
                <a16:creationId xmlns:a16="http://schemas.microsoft.com/office/drawing/2014/main" id="{EA07D585-F1CB-4263-9623-BFC16294B410}"/>
              </a:ext>
            </a:extLst>
          </p:cNvPr>
          <p:cNvSpPr/>
          <p:nvPr/>
        </p:nvSpPr>
        <p:spPr>
          <a:xfrm>
            <a:off x="9372677" y="3788006"/>
            <a:ext cx="1905778" cy="307777"/>
          </a:xfrm>
          <a:prstGeom prst="rect">
            <a:avLst/>
          </a:prstGeom>
        </p:spPr>
        <p:txBody>
          <a:bodyPr wrap="none">
            <a:spAutoFit/>
          </a:bodyPr>
          <a:lstStyle/>
          <a:p>
            <a:pPr lvl="0" algn="ctr" eaLnBrk="0" fontAlgn="base" hangingPunct="0">
              <a:spcBef>
                <a:spcPct val="0"/>
              </a:spcBef>
              <a:spcAft>
                <a:spcPct val="0"/>
              </a:spcAft>
              <a:defRPr/>
            </a:pPr>
            <a:r>
              <a:rPr lang="en-US" altLang="en-US" sz="1400" dirty="0">
                <a:cs typeface="Tahoma"/>
              </a:rPr>
              <a:t>Reduced as taking early</a:t>
            </a:r>
            <a:endParaRPr lang="en-US" altLang="en-US" sz="1050" dirty="0">
              <a:cs typeface="Tahoma"/>
            </a:endParaRPr>
          </a:p>
        </p:txBody>
      </p:sp>
      <p:sp>
        <p:nvSpPr>
          <p:cNvPr id="43" name="TextBox 27">
            <a:extLst>
              <a:ext uri="{FF2B5EF4-FFF2-40B4-BE49-F238E27FC236}">
                <a16:creationId xmlns:a16="http://schemas.microsoft.com/office/drawing/2014/main" id="{0A294209-91FD-4200-B3A4-A62311834F89}"/>
              </a:ext>
            </a:extLst>
          </p:cNvPr>
          <p:cNvSpPr txBox="1">
            <a:spLocks noChangeArrowheads="1"/>
          </p:cNvSpPr>
          <p:nvPr/>
        </p:nvSpPr>
        <p:spPr bwMode="auto">
          <a:xfrm>
            <a:off x="8582146" y="2048256"/>
            <a:ext cx="34096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mn-lt"/>
                <a:ea typeface="ＭＳ Ｐゴシック" charset="0"/>
                <a:cs typeface="Tahoma"/>
              </a:rPr>
              <a:t>Income gap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b="1" dirty="0">
                <a:solidFill>
                  <a:srgbClr val="FF0000"/>
                </a:solidFill>
                <a:latin typeface="+mn-lt"/>
                <a:cs typeface="Tahoma"/>
              </a:rPr>
              <a:t>£4,076.86</a:t>
            </a:r>
            <a:endParaRPr kumimoji="0" lang="en-US" altLang="en-US" sz="1100" b="1" i="0" u="none" strike="noStrike" kern="1200" cap="none" spc="0" normalizeH="0" baseline="0" noProof="0" dirty="0">
              <a:ln>
                <a:noFill/>
              </a:ln>
              <a:solidFill>
                <a:srgbClr val="FF0000"/>
              </a:solidFill>
              <a:effectLst/>
              <a:uLnTx/>
              <a:uFillTx/>
              <a:latin typeface="+mn-lt"/>
              <a:ea typeface="ＭＳ Ｐゴシック" charset="0"/>
              <a:cs typeface="Tahoma"/>
            </a:endParaRPr>
          </a:p>
        </p:txBody>
      </p:sp>
      <p:sp>
        <p:nvSpPr>
          <p:cNvPr id="44" name="Arrow: Up 43">
            <a:extLst>
              <a:ext uri="{FF2B5EF4-FFF2-40B4-BE49-F238E27FC236}">
                <a16:creationId xmlns:a16="http://schemas.microsoft.com/office/drawing/2014/main" id="{C557C478-DA4C-4DEE-A7E9-81AF9C0A924C}"/>
              </a:ext>
            </a:extLst>
          </p:cNvPr>
          <p:cNvSpPr/>
          <p:nvPr/>
        </p:nvSpPr>
        <p:spPr>
          <a:xfrm rot="10800000">
            <a:off x="10016381" y="2586122"/>
            <a:ext cx="538837" cy="55399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Up 44">
            <a:extLst>
              <a:ext uri="{FF2B5EF4-FFF2-40B4-BE49-F238E27FC236}">
                <a16:creationId xmlns:a16="http://schemas.microsoft.com/office/drawing/2014/main" id="{CD5F9F59-8F66-4409-8283-8BEF7D4FAE5C}"/>
              </a:ext>
            </a:extLst>
          </p:cNvPr>
          <p:cNvSpPr/>
          <p:nvPr/>
        </p:nvSpPr>
        <p:spPr>
          <a:xfrm>
            <a:off x="10014573" y="1582670"/>
            <a:ext cx="538837" cy="55399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DE06013-2DC0-4FEB-A87F-0EBC0C6B8668}"/>
              </a:ext>
            </a:extLst>
          </p:cNvPr>
          <p:cNvCxnSpPr/>
          <p:nvPr/>
        </p:nvCxnSpPr>
        <p:spPr>
          <a:xfrm>
            <a:off x="2634143" y="1554034"/>
            <a:ext cx="0" cy="3019697"/>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09DD8749-B49B-4877-995F-33981442AFE3}"/>
              </a:ext>
            </a:extLst>
          </p:cNvPr>
          <p:cNvCxnSpPr>
            <a:cxnSpLocks/>
          </p:cNvCxnSpPr>
          <p:nvPr/>
        </p:nvCxnSpPr>
        <p:spPr>
          <a:xfrm flipH="1">
            <a:off x="2634143" y="4512903"/>
            <a:ext cx="6702804" cy="60828"/>
          </a:xfrm>
          <a:prstGeom prst="line">
            <a:avLst/>
          </a:prstGeom>
        </p:spPr>
        <p:style>
          <a:lnRef idx="3">
            <a:schemeClr val="dk1"/>
          </a:lnRef>
          <a:fillRef idx="0">
            <a:schemeClr val="dk1"/>
          </a:fillRef>
          <a:effectRef idx="2">
            <a:schemeClr val="dk1"/>
          </a:effectRef>
          <a:fontRef idx="minor">
            <a:schemeClr val="tx1"/>
          </a:fontRef>
        </p:style>
      </p:cxnSp>
      <p:sp>
        <p:nvSpPr>
          <p:cNvPr id="46" name="Rectangle 45">
            <a:extLst>
              <a:ext uri="{FF2B5EF4-FFF2-40B4-BE49-F238E27FC236}">
                <a16:creationId xmlns:a16="http://schemas.microsoft.com/office/drawing/2014/main" id="{8795069C-716A-40F3-AE43-32F721F50232}"/>
              </a:ext>
            </a:extLst>
          </p:cNvPr>
          <p:cNvSpPr/>
          <p:nvPr/>
        </p:nvSpPr>
        <p:spPr>
          <a:xfrm>
            <a:off x="2324250" y="4580131"/>
            <a:ext cx="619786" cy="369332"/>
          </a:xfrm>
          <a:prstGeom prst="rect">
            <a:avLst/>
          </a:prstGeom>
        </p:spPr>
        <p:txBody>
          <a:bodyPr wrap="none">
            <a:spAutoFit/>
          </a:bodyPr>
          <a:lstStyle/>
          <a:p>
            <a:pPr lvl="0" algn="ctr" eaLnBrk="0" fontAlgn="base" hangingPunct="0">
              <a:spcBef>
                <a:spcPct val="0"/>
              </a:spcBef>
              <a:spcAft>
                <a:spcPct val="0"/>
              </a:spcAft>
              <a:defRPr/>
            </a:pPr>
            <a:r>
              <a:rPr lang="en-US" altLang="en-US" dirty="0">
                <a:cs typeface="Tahoma"/>
              </a:rPr>
              <a:t>Now</a:t>
            </a:r>
            <a:endParaRPr lang="en-US" altLang="en-US" sz="1200" dirty="0">
              <a:cs typeface="Tahoma"/>
            </a:endParaRPr>
          </a:p>
        </p:txBody>
      </p:sp>
      <p:sp>
        <p:nvSpPr>
          <p:cNvPr id="47" name="Rectangle 46">
            <a:extLst>
              <a:ext uri="{FF2B5EF4-FFF2-40B4-BE49-F238E27FC236}">
                <a16:creationId xmlns:a16="http://schemas.microsoft.com/office/drawing/2014/main" id="{47C7A3D0-D07C-4925-B0A6-2C9AA4961608}"/>
              </a:ext>
            </a:extLst>
          </p:cNvPr>
          <p:cNvSpPr/>
          <p:nvPr/>
        </p:nvSpPr>
        <p:spPr>
          <a:xfrm>
            <a:off x="7405235" y="4512903"/>
            <a:ext cx="418704" cy="369332"/>
          </a:xfrm>
          <a:prstGeom prst="rect">
            <a:avLst/>
          </a:prstGeom>
        </p:spPr>
        <p:txBody>
          <a:bodyPr wrap="none">
            <a:spAutoFit/>
          </a:bodyPr>
          <a:lstStyle/>
          <a:p>
            <a:pPr lvl="0" algn="ctr" eaLnBrk="0" fontAlgn="base" hangingPunct="0">
              <a:spcBef>
                <a:spcPct val="0"/>
              </a:spcBef>
              <a:spcAft>
                <a:spcPct val="0"/>
              </a:spcAft>
              <a:defRPr/>
            </a:pPr>
            <a:r>
              <a:rPr lang="en-US" altLang="en-US" dirty="0">
                <a:cs typeface="Tahoma"/>
              </a:rPr>
              <a:t>64</a:t>
            </a:r>
            <a:endParaRPr lang="en-US" altLang="en-US" sz="1200" dirty="0">
              <a:cs typeface="Tahoma"/>
            </a:endParaRPr>
          </a:p>
        </p:txBody>
      </p:sp>
      <p:sp>
        <p:nvSpPr>
          <p:cNvPr id="48" name="Rectangle 47">
            <a:extLst>
              <a:ext uri="{FF2B5EF4-FFF2-40B4-BE49-F238E27FC236}">
                <a16:creationId xmlns:a16="http://schemas.microsoft.com/office/drawing/2014/main" id="{94B51E6D-0577-4079-AD00-6C9FD196F0E8}"/>
              </a:ext>
            </a:extLst>
          </p:cNvPr>
          <p:cNvSpPr/>
          <p:nvPr/>
        </p:nvSpPr>
        <p:spPr>
          <a:xfrm>
            <a:off x="9127595" y="4506670"/>
            <a:ext cx="418704" cy="369332"/>
          </a:xfrm>
          <a:prstGeom prst="rect">
            <a:avLst/>
          </a:prstGeom>
        </p:spPr>
        <p:txBody>
          <a:bodyPr wrap="none">
            <a:spAutoFit/>
          </a:bodyPr>
          <a:lstStyle/>
          <a:p>
            <a:pPr lvl="0" algn="ctr" eaLnBrk="0" fontAlgn="base" hangingPunct="0">
              <a:spcBef>
                <a:spcPct val="0"/>
              </a:spcBef>
              <a:spcAft>
                <a:spcPct val="0"/>
              </a:spcAft>
              <a:defRPr/>
            </a:pPr>
            <a:r>
              <a:rPr lang="en-US" altLang="en-US" dirty="0">
                <a:cs typeface="Tahoma"/>
              </a:rPr>
              <a:t>67</a:t>
            </a:r>
            <a:endParaRPr lang="en-US" altLang="en-US" sz="1200" dirty="0">
              <a:cs typeface="Tahoma"/>
            </a:endParaRPr>
          </a:p>
        </p:txBody>
      </p:sp>
      <p:sp>
        <p:nvSpPr>
          <p:cNvPr id="49" name="Rectangle 48">
            <a:extLst>
              <a:ext uri="{FF2B5EF4-FFF2-40B4-BE49-F238E27FC236}">
                <a16:creationId xmlns:a16="http://schemas.microsoft.com/office/drawing/2014/main" id="{D43E6061-8B7E-48C2-A947-B7CD0C0AC6E0}"/>
              </a:ext>
            </a:extLst>
          </p:cNvPr>
          <p:cNvSpPr/>
          <p:nvPr/>
        </p:nvSpPr>
        <p:spPr>
          <a:xfrm>
            <a:off x="4899289" y="4744894"/>
            <a:ext cx="2084160" cy="369332"/>
          </a:xfrm>
          <a:prstGeom prst="rect">
            <a:avLst/>
          </a:prstGeom>
        </p:spPr>
        <p:txBody>
          <a:bodyPr wrap="none">
            <a:spAutoFit/>
          </a:bodyPr>
          <a:lstStyle/>
          <a:p>
            <a:pPr lvl="0" algn="ctr" eaLnBrk="0" fontAlgn="base" hangingPunct="0">
              <a:spcBef>
                <a:spcPct val="0"/>
              </a:spcBef>
              <a:spcAft>
                <a:spcPct val="0"/>
              </a:spcAft>
              <a:defRPr/>
            </a:pPr>
            <a:r>
              <a:rPr lang="en-US" altLang="en-US" b="1" dirty="0">
                <a:cs typeface="Tahoma"/>
              </a:rPr>
              <a:t>Pensionable Service</a:t>
            </a:r>
            <a:endParaRPr lang="en-US" altLang="en-US" sz="1200" b="1" dirty="0">
              <a:cs typeface="Tahoma"/>
            </a:endParaRPr>
          </a:p>
        </p:txBody>
      </p:sp>
      <p:sp>
        <p:nvSpPr>
          <p:cNvPr id="50" name="Rectangle 49">
            <a:extLst>
              <a:ext uri="{FF2B5EF4-FFF2-40B4-BE49-F238E27FC236}">
                <a16:creationId xmlns:a16="http://schemas.microsoft.com/office/drawing/2014/main" id="{866278F7-CF3F-436D-A3FB-42C812403891}"/>
              </a:ext>
            </a:extLst>
          </p:cNvPr>
          <p:cNvSpPr/>
          <p:nvPr/>
        </p:nvSpPr>
        <p:spPr>
          <a:xfrm rot="16200000">
            <a:off x="1885139" y="2844607"/>
            <a:ext cx="968471" cy="369332"/>
          </a:xfrm>
          <a:prstGeom prst="rect">
            <a:avLst/>
          </a:prstGeom>
        </p:spPr>
        <p:txBody>
          <a:bodyPr wrap="none">
            <a:spAutoFit/>
          </a:bodyPr>
          <a:lstStyle/>
          <a:p>
            <a:pPr lvl="0" algn="ctr" eaLnBrk="0" fontAlgn="base" hangingPunct="0">
              <a:spcBef>
                <a:spcPct val="0"/>
              </a:spcBef>
              <a:spcAft>
                <a:spcPct val="0"/>
              </a:spcAft>
              <a:defRPr/>
            </a:pPr>
            <a:r>
              <a:rPr lang="en-US" altLang="en-US" b="1" dirty="0">
                <a:cs typeface="Tahoma"/>
              </a:rPr>
              <a:t>Benefits</a:t>
            </a:r>
            <a:endParaRPr lang="en-US" altLang="en-US" sz="1200" b="1" dirty="0">
              <a:cs typeface="Tahoma"/>
            </a:endParaRPr>
          </a:p>
        </p:txBody>
      </p:sp>
    </p:spTree>
    <p:extLst>
      <p:ext uri="{BB962C8B-B14F-4D97-AF65-F5344CB8AC3E}">
        <p14:creationId xmlns:p14="http://schemas.microsoft.com/office/powerpoint/2010/main" val="413565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36" grpId="0" animBg="1"/>
      <p:bldP spid="37" grpId="0"/>
      <p:bldP spid="38" grpId="0"/>
      <p:bldP spid="39" grpId="0"/>
      <p:bldP spid="40" grpId="0"/>
      <p:bldP spid="41" grpId="0"/>
      <p:bldP spid="42" grpId="0"/>
      <p:bldP spid="43" grpId="0"/>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E037E93-8D30-4ADF-8188-48B601B38533}"/>
              </a:ext>
            </a:extLst>
          </p:cNvPr>
          <p:cNvSpPr txBox="1">
            <a:spLocks/>
          </p:cNvSpPr>
          <p:nvPr/>
        </p:nvSpPr>
        <p:spPr>
          <a:xfrm>
            <a:off x="539750"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dirty="0">
                <a:solidFill>
                  <a:srgbClr val="0F5395"/>
                </a:solidFill>
                <a:latin typeface="+mn-lt"/>
              </a:rPr>
              <a:t>Focus for today</a:t>
            </a:r>
          </a:p>
        </p:txBody>
      </p:sp>
      <p:sp>
        <p:nvSpPr>
          <p:cNvPr id="7" name="Rectangle: Rounded Corners 6">
            <a:extLst>
              <a:ext uri="{FF2B5EF4-FFF2-40B4-BE49-F238E27FC236}">
                <a16:creationId xmlns:a16="http://schemas.microsoft.com/office/drawing/2014/main" id="{F9988A59-21B8-43AB-B29A-F71FB1E84923}"/>
              </a:ext>
            </a:extLst>
          </p:cNvPr>
          <p:cNvSpPr/>
          <p:nvPr/>
        </p:nvSpPr>
        <p:spPr>
          <a:xfrm>
            <a:off x="1520949" y="2696236"/>
            <a:ext cx="2255726" cy="14655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CLARITY</a:t>
            </a:r>
          </a:p>
        </p:txBody>
      </p:sp>
      <p:sp>
        <p:nvSpPr>
          <p:cNvPr id="8" name="Rectangle: Rounded Corners 7">
            <a:extLst>
              <a:ext uri="{FF2B5EF4-FFF2-40B4-BE49-F238E27FC236}">
                <a16:creationId xmlns:a16="http://schemas.microsoft.com/office/drawing/2014/main" id="{D7D2F6EA-A33E-4493-9349-E5F16874BD0C}"/>
              </a:ext>
            </a:extLst>
          </p:cNvPr>
          <p:cNvSpPr/>
          <p:nvPr/>
        </p:nvSpPr>
        <p:spPr>
          <a:xfrm>
            <a:off x="4968136" y="2696236"/>
            <a:ext cx="2255726" cy="146552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CHOICE</a:t>
            </a:r>
          </a:p>
        </p:txBody>
      </p:sp>
      <p:sp>
        <p:nvSpPr>
          <p:cNvPr id="9" name="Rectangle: Rounded Corners 8">
            <a:extLst>
              <a:ext uri="{FF2B5EF4-FFF2-40B4-BE49-F238E27FC236}">
                <a16:creationId xmlns:a16="http://schemas.microsoft.com/office/drawing/2014/main" id="{FD9D377F-70E1-44EF-B0E5-6B3C08BA6DCF}"/>
              </a:ext>
            </a:extLst>
          </p:cNvPr>
          <p:cNvSpPr/>
          <p:nvPr/>
        </p:nvSpPr>
        <p:spPr>
          <a:xfrm>
            <a:off x="8415323" y="2696236"/>
            <a:ext cx="2255726" cy="14655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CONTROL</a:t>
            </a:r>
          </a:p>
        </p:txBody>
      </p:sp>
    </p:spTree>
    <p:extLst>
      <p:ext uri="{BB962C8B-B14F-4D97-AF65-F5344CB8AC3E}">
        <p14:creationId xmlns:p14="http://schemas.microsoft.com/office/powerpoint/2010/main" val="36490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27" presetClass="emph" presetSubtype="0" fill="remove" grpId="1" nodeType="afterEffect">
                                  <p:stCondLst>
                                    <p:cond delay="0"/>
                                  </p:stCondLst>
                                  <p:childTnLst>
                                    <p:animClr clrSpc="rgb" dir="cw">
                                      <p:cBhvr override="childStyle">
                                        <p:cTn id="16" dur="500" autoRev="1" fill="remove"/>
                                        <p:tgtEl>
                                          <p:spTgt spid="8"/>
                                        </p:tgtEl>
                                        <p:attrNameLst>
                                          <p:attrName>style.color</p:attrName>
                                        </p:attrNameLst>
                                      </p:cBhvr>
                                      <p:to>
                                        <a:schemeClr val="bg1"/>
                                      </p:to>
                                    </p:animClr>
                                    <p:animClr clrSpc="rgb" dir="cw">
                                      <p:cBhvr>
                                        <p:cTn id="17" dur="500" autoRev="1" fill="remove"/>
                                        <p:tgtEl>
                                          <p:spTgt spid="8"/>
                                        </p:tgtEl>
                                        <p:attrNameLst>
                                          <p:attrName>fillcolor</p:attrName>
                                        </p:attrNameLst>
                                      </p:cBhvr>
                                      <p:to>
                                        <a:schemeClr val="bg1"/>
                                      </p:to>
                                    </p:animClr>
                                    <p:set>
                                      <p:cBhvr>
                                        <p:cTn id="18" dur="500" autoRev="1" fill="remove"/>
                                        <p:tgtEl>
                                          <p:spTgt spid="8"/>
                                        </p:tgtEl>
                                        <p:attrNameLst>
                                          <p:attrName>fill.type</p:attrName>
                                        </p:attrNameLst>
                                      </p:cBhvr>
                                      <p:to>
                                        <p:strVal val="solid"/>
                                      </p:to>
                                    </p:set>
                                    <p:set>
                                      <p:cBhvr>
                                        <p:cTn id="19" dur="50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25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 – Approved options within LGPS</a:t>
            </a:r>
          </a:p>
        </p:txBody>
      </p:sp>
      <p:graphicFrame>
        <p:nvGraphicFramePr>
          <p:cNvPr id="14" name="Table 13">
            <a:extLst>
              <a:ext uri="{FF2B5EF4-FFF2-40B4-BE49-F238E27FC236}">
                <a16:creationId xmlns:a16="http://schemas.microsoft.com/office/drawing/2014/main" id="{4E4A36E2-3E70-4F9D-93AB-522EDCBA1736}"/>
              </a:ext>
            </a:extLst>
          </p:cNvPr>
          <p:cNvGraphicFramePr>
            <a:graphicFrameLocks noGrp="1"/>
          </p:cNvGraphicFramePr>
          <p:nvPr>
            <p:extLst>
              <p:ext uri="{D42A27DB-BD31-4B8C-83A1-F6EECF244321}">
                <p14:modId xmlns:p14="http://schemas.microsoft.com/office/powerpoint/2010/main" val="1293442412"/>
              </p:ext>
            </p:extLst>
          </p:nvPr>
        </p:nvGraphicFramePr>
        <p:xfrm>
          <a:off x="1724167" y="1052528"/>
          <a:ext cx="8552597" cy="4291280"/>
        </p:xfrm>
        <a:graphic>
          <a:graphicData uri="http://schemas.openxmlformats.org/drawingml/2006/table">
            <a:tbl>
              <a:tblPr firstRow="1" bandRow="1">
                <a:tableStyleId>{073A0DAA-6AF3-43AB-8588-CEC1D06C72B9}</a:tableStyleId>
              </a:tblPr>
              <a:tblGrid>
                <a:gridCol w="1969132">
                  <a:extLst>
                    <a:ext uri="{9D8B030D-6E8A-4147-A177-3AD203B41FA5}">
                      <a16:colId xmlns:a16="http://schemas.microsoft.com/office/drawing/2014/main" val="20000"/>
                    </a:ext>
                  </a:extLst>
                </a:gridCol>
                <a:gridCol w="6583465">
                  <a:extLst>
                    <a:ext uri="{9D8B030D-6E8A-4147-A177-3AD203B41FA5}">
                      <a16:colId xmlns:a16="http://schemas.microsoft.com/office/drawing/2014/main" val="20001"/>
                    </a:ext>
                  </a:extLst>
                </a:gridCol>
              </a:tblGrid>
              <a:tr h="712679">
                <a:tc>
                  <a:txBody>
                    <a:bodyPr/>
                    <a:lstStyle/>
                    <a:p>
                      <a:pPr algn="ctr"/>
                      <a:endParaRPr lang="en-GB" sz="1600" dirty="0">
                        <a:solidFill>
                          <a:schemeClr val="bg1"/>
                        </a:solidFill>
                        <a:latin typeface="+mn-lt"/>
                        <a:cs typeface="Tahoma"/>
                      </a:endParaRPr>
                    </a:p>
                  </a:txBody>
                  <a:tcPr marL="82570" marR="82570" marT="41292" marB="41292" anchor="ctr">
                    <a:solidFill>
                      <a:schemeClr val="tx2"/>
                    </a:solidFill>
                  </a:tcPr>
                </a:tc>
                <a:tc>
                  <a:txBody>
                    <a:bodyPr/>
                    <a:lstStyle/>
                    <a:p>
                      <a:pPr algn="ctr"/>
                      <a:r>
                        <a:rPr lang="en-GB" sz="1600" b="1" dirty="0">
                          <a:solidFill>
                            <a:schemeClr val="bg1"/>
                          </a:solidFill>
                          <a:latin typeface="+mn-lt"/>
                          <a:cs typeface="Tahoma"/>
                        </a:rPr>
                        <a:t>Additional Pension</a:t>
                      </a:r>
                      <a:r>
                        <a:rPr lang="en-GB" sz="1600" b="1" baseline="0" dirty="0">
                          <a:solidFill>
                            <a:schemeClr val="bg1"/>
                          </a:solidFill>
                          <a:latin typeface="+mn-lt"/>
                          <a:cs typeface="Tahoma"/>
                        </a:rPr>
                        <a:t> Contributions (APCs)</a:t>
                      </a:r>
                      <a:endParaRPr lang="en-GB" sz="1600" b="1" dirty="0">
                        <a:solidFill>
                          <a:schemeClr val="bg1"/>
                        </a:solidFill>
                        <a:latin typeface="+mn-lt"/>
                        <a:cs typeface="Tahoma"/>
                      </a:endParaRPr>
                    </a:p>
                  </a:txBody>
                  <a:tcPr marL="91457" marR="91457" marT="45718" marB="45718" anchor="ctr">
                    <a:solidFill>
                      <a:schemeClr val="tx2"/>
                    </a:solidFill>
                  </a:tcPr>
                </a:tc>
                <a:extLst>
                  <a:ext uri="{0D108BD9-81ED-4DB2-BD59-A6C34878D82A}">
                    <a16:rowId xmlns:a16="http://schemas.microsoft.com/office/drawing/2014/main" val="10000"/>
                  </a:ext>
                </a:extLst>
              </a:tr>
              <a:tr h="1233171">
                <a:tc>
                  <a:txBody>
                    <a:bodyPr/>
                    <a:lstStyle/>
                    <a:p>
                      <a:pPr algn="l"/>
                      <a:r>
                        <a:rPr lang="en-GB" sz="1600" b="0" dirty="0">
                          <a:latin typeface="+mn-lt"/>
                          <a:cs typeface="Tahoma"/>
                        </a:rPr>
                        <a:t>Contributions</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dirty="0">
                          <a:latin typeface="+mn-lt"/>
                          <a:cs typeface="Tahoma"/>
                        </a:rPr>
                        <a:t>Fixed</a:t>
                      </a:r>
                      <a:r>
                        <a:rPr lang="en-GB" sz="1600" b="0" baseline="0" dirty="0">
                          <a:latin typeface="+mn-lt"/>
                          <a:cs typeface="Tahoma"/>
                        </a:rPr>
                        <a:t> monthly amount.</a:t>
                      </a:r>
                    </a:p>
                    <a:p>
                      <a:pPr algn="l"/>
                      <a:endParaRPr lang="en-GB" sz="1600" b="0" baseline="0" dirty="0">
                        <a:latin typeface="+mn-lt"/>
                        <a:cs typeface="Tahoma"/>
                      </a:endParaRPr>
                    </a:p>
                    <a:p>
                      <a:pPr algn="l"/>
                      <a:r>
                        <a:rPr lang="en-GB" sz="1600" b="0" baseline="0" dirty="0">
                          <a:latin typeface="+mn-lt"/>
                          <a:cs typeface="Tahoma"/>
                        </a:rPr>
                        <a:t>Scheme limits on the amount of additional pension that can be bought.</a:t>
                      </a:r>
                      <a:endParaRPr lang="en-GB" sz="1600" b="0" baseline="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1"/>
                  </a:ext>
                </a:extLst>
              </a:tr>
              <a:tr h="915116">
                <a:tc>
                  <a:txBody>
                    <a:bodyPr/>
                    <a:lstStyle/>
                    <a:p>
                      <a:pPr algn="l"/>
                      <a:r>
                        <a:rPr lang="en-GB" sz="1600" b="0" dirty="0">
                          <a:latin typeface="+mn-lt"/>
                          <a:cs typeface="Tahoma"/>
                        </a:rPr>
                        <a:t>Term</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dirty="0">
                          <a:latin typeface="+mn-lt"/>
                          <a:cs typeface="Tahoma"/>
                        </a:rPr>
                        <a:t>Fixed – number</a:t>
                      </a:r>
                      <a:r>
                        <a:rPr lang="en-GB" sz="1600" b="0" baseline="0" dirty="0">
                          <a:latin typeface="+mn-lt"/>
                          <a:cs typeface="Tahoma"/>
                        </a:rPr>
                        <a:t> of years agreed at outset.</a:t>
                      </a:r>
                      <a:endParaRPr lang="en-GB" sz="16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2"/>
                  </a:ext>
                </a:extLst>
              </a:tr>
              <a:tr h="715157">
                <a:tc>
                  <a:txBody>
                    <a:bodyPr/>
                    <a:lstStyle/>
                    <a:p>
                      <a:pPr algn="l"/>
                      <a:r>
                        <a:rPr lang="en-GB" sz="1600" b="0" dirty="0">
                          <a:latin typeface="+mn-lt"/>
                          <a:cs typeface="Tahoma"/>
                        </a:rPr>
                        <a:t>Benefits</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dirty="0">
                          <a:latin typeface="+mn-lt"/>
                          <a:cs typeface="Tahoma"/>
                        </a:rPr>
                        <a:t>Fixed</a:t>
                      </a:r>
                      <a:r>
                        <a:rPr lang="en-GB" sz="1600" b="0" baseline="0" dirty="0">
                          <a:latin typeface="+mn-lt"/>
                          <a:cs typeface="Tahoma"/>
                        </a:rPr>
                        <a:t> – and provides </a:t>
                      </a:r>
                      <a:r>
                        <a:rPr lang="en-US" sz="1600" b="0" baseline="0" dirty="0">
                          <a:latin typeface="+mn-lt"/>
                          <a:cs typeface="Tahoma"/>
                        </a:rPr>
                        <a:t>some protection against the effects of inflation.</a:t>
                      </a:r>
                      <a:endParaRPr lang="en-GB" sz="16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3"/>
                  </a:ext>
                </a:extLst>
              </a:tr>
              <a:tr h="715157">
                <a:tc>
                  <a:txBody>
                    <a:bodyPr/>
                    <a:lstStyle/>
                    <a:p>
                      <a:pPr algn="l"/>
                      <a:r>
                        <a:rPr lang="en-GB" sz="1600" b="0" dirty="0">
                          <a:latin typeface="+mn-lt"/>
                          <a:cs typeface="Tahoma"/>
                        </a:rPr>
                        <a:t>More information available from</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strike="noStrike" dirty="0">
                          <a:latin typeface="+mn-lt"/>
                          <a:cs typeface="Tahoma"/>
                        </a:rPr>
                        <a:t>The</a:t>
                      </a:r>
                      <a:r>
                        <a:rPr lang="en-GB" sz="1600" b="0" dirty="0">
                          <a:latin typeface="+mn-lt"/>
                          <a:cs typeface="Tahoma"/>
                        </a:rPr>
                        <a:t> </a:t>
                      </a:r>
                      <a:r>
                        <a:rPr lang="en-GB" sz="1600" b="0" baseline="0" dirty="0">
                          <a:latin typeface="+mn-lt"/>
                          <a:cs typeface="Tahoma"/>
                        </a:rPr>
                        <a:t>Pension Scheme administrator or website.</a:t>
                      </a:r>
                      <a:endParaRPr lang="en-GB" sz="1600" b="0" baseline="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5391ECE7-6B1F-4A0C-9AF7-7A07D597F33B}"/>
              </a:ext>
            </a:extLst>
          </p:cNvPr>
          <p:cNvSpPr txBox="1"/>
          <p:nvPr/>
        </p:nvSpPr>
        <p:spPr>
          <a:xfrm>
            <a:off x="2813713" y="5370952"/>
            <a:ext cx="65645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ＭＳ Ｐゴシック" charset="0"/>
              </a:rPr>
              <a:t>Depending on your circumstances, APCs may meet your needs as well as AVCs. Should you wish to find out more about APCs, you need to talk to your Pension Fund administrator. </a:t>
            </a:r>
            <a:endParaRPr kumimoji="0" lang="en-GB" sz="1200" b="0" i="0" u="none" strike="noStrike" kern="1200" cap="none" spc="0" normalizeH="0" baseline="0" noProof="0" dirty="0">
              <a:ln>
                <a:noFill/>
              </a:ln>
              <a:solidFill>
                <a:srgbClr val="000000"/>
              </a:solidFill>
              <a:effectLst/>
              <a:uLnTx/>
              <a:uFillTx/>
              <a:latin typeface="Tahoma"/>
              <a:ea typeface="ＭＳ Ｐゴシック" charset="0"/>
            </a:endParaRPr>
          </a:p>
        </p:txBody>
      </p:sp>
    </p:spTree>
    <p:extLst>
      <p:ext uri="{BB962C8B-B14F-4D97-AF65-F5344CB8AC3E}">
        <p14:creationId xmlns:p14="http://schemas.microsoft.com/office/powerpoint/2010/main" val="25876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371549"/>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a:t>
            </a:r>
            <a:r>
              <a:rPr lang="en-US" sz="3600" dirty="0">
                <a:solidFill>
                  <a:srgbClr val="0F5395"/>
                </a:solidFill>
                <a:latin typeface="+mn-lt"/>
              </a:rPr>
              <a:t> – </a:t>
            </a:r>
            <a:r>
              <a:rPr lang="en-US" sz="3200" dirty="0">
                <a:solidFill>
                  <a:srgbClr val="0F5395"/>
                </a:solidFill>
                <a:latin typeface="+mn-lt"/>
              </a:rPr>
              <a:t>Approved</a:t>
            </a:r>
            <a:r>
              <a:rPr lang="en-US" sz="3600" dirty="0">
                <a:solidFill>
                  <a:srgbClr val="0F5395"/>
                </a:solidFill>
                <a:latin typeface="+mn-lt"/>
              </a:rPr>
              <a:t> options within LGPS</a:t>
            </a:r>
          </a:p>
        </p:txBody>
      </p:sp>
      <p:graphicFrame>
        <p:nvGraphicFramePr>
          <p:cNvPr id="5" name="Table 4">
            <a:extLst>
              <a:ext uri="{FF2B5EF4-FFF2-40B4-BE49-F238E27FC236}">
                <a16:creationId xmlns:a16="http://schemas.microsoft.com/office/drawing/2014/main" id="{0C496546-5412-4488-AEC2-0C708B5D9B59}"/>
              </a:ext>
            </a:extLst>
          </p:cNvPr>
          <p:cNvGraphicFramePr>
            <a:graphicFrameLocks noGrp="1"/>
          </p:cNvGraphicFramePr>
          <p:nvPr>
            <p:extLst>
              <p:ext uri="{D42A27DB-BD31-4B8C-83A1-F6EECF244321}">
                <p14:modId xmlns:p14="http://schemas.microsoft.com/office/powerpoint/2010/main" val="342483503"/>
              </p:ext>
            </p:extLst>
          </p:nvPr>
        </p:nvGraphicFramePr>
        <p:xfrm>
          <a:off x="2383477" y="1019368"/>
          <a:ext cx="1588994" cy="4048080"/>
        </p:xfrm>
        <a:graphic>
          <a:graphicData uri="http://schemas.openxmlformats.org/drawingml/2006/table">
            <a:tbl>
              <a:tblPr firstRow="1" bandRow="1">
                <a:tableStyleId>{073A0DAA-6AF3-43AB-8588-CEC1D06C72B9}</a:tableStyleId>
              </a:tblPr>
              <a:tblGrid>
                <a:gridCol w="1588994">
                  <a:extLst>
                    <a:ext uri="{9D8B030D-6E8A-4147-A177-3AD203B41FA5}">
                      <a16:colId xmlns:a16="http://schemas.microsoft.com/office/drawing/2014/main" val="20000"/>
                    </a:ext>
                  </a:extLst>
                </a:gridCol>
              </a:tblGrid>
              <a:tr h="601079">
                <a:tc>
                  <a:txBody>
                    <a:bodyPr/>
                    <a:lstStyle/>
                    <a:p>
                      <a:endParaRPr lang="en-GB" sz="1500" dirty="0">
                        <a:solidFill>
                          <a:schemeClr val="bg1"/>
                        </a:solidFill>
                        <a:latin typeface="+mn-lt"/>
                        <a:cs typeface="Tahoma"/>
                      </a:endParaRPr>
                    </a:p>
                  </a:txBody>
                  <a:tcPr marL="82570" marR="82570" marT="41292" marB="41292" anchor="ctr">
                    <a:solidFill>
                      <a:schemeClr val="tx2"/>
                    </a:solidFill>
                  </a:tcPr>
                </a:tc>
                <a:extLst>
                  <a:ext uri="{0D108BD9-81ED-4DB2-BD59-A6C34878D82A}">
                    <a16:rowId xmlns:a16="http://schemas.microsoft.com/office/drawing/2014/main" val="10000"/>
                  </a:ext>
                </a:extLst>
              </a:tr>
              <a:tr h="1468850">
                <a:tc>
                  <a:txBody>
                    <a:bodyPr/>
                    <a:lstStyle/>
                    <a:p>
                      <a:pPr algn="l"/>
                      <a:r>
                        <a:rPr lang="en-GB" sz="1500" b="0" dirty="0">
                          <a:latin typeface="+mn-lt"/>
                          <a:cs typeface="Tahoma"/>
                        </a:rPr>
                        <a:t>Contributions</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1"/>
                  </a:ext>
                </a:extLst>
              </a:tr>
              <a:tr h="771815">
                <a:tc>
                  <a:txBody>
                    <a:bodyPr/>
                    <a:lstStyle/>
                    <a:p>
                      <a:pPr algn="l"/>
                      <a:r>
                        <a:rPr lang="en-GB" sz="1500" b="0" dirty="0">
                          <a:latin typeface="+mn-lt"/>
                          <a:cs typeface="Tahoma"/>
                        </a:rPr>
                        <a:t>Term</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2"/>
                  </a:ext>
                </a:extLst>
              </a:tr>
              <a:tr h="603168">
                <a:tc>
                  <a:txBody>
                    <a:bodyPr/>
                    <a:lstStyle/>
                    <a:p>
                      <a:pPr algn="l"/>
                      <a:r>
                        <a:rPr lang="en-GB" sz="1500" b="0" dirty="0">
                          <a:latin typeface="+mn-lt"/>
                          <a:cs typeface="Tahoma"/>
                        </a:rPr>
                        <a:t>Benefits</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3"/>
                  </a:ext>
                </a:extLst>
              </a:tr>
              <a:tr h="603168">
                <a:tc>
                  <a:txBody>
                    <a:bodyPr/>
                    <a:lstStyle/>
                    <a:p>
                      <a:pPr algn="l"/>
                      <a:r>
                        <a:rPr lang="en-GB" sz="1500" b="0" dirty="0">
                          <a:latin typeface="+mn-lt"/>
                          <a:cs typeface="Tahoma"/>
                        </a:rPr>
                        <a:t>More information available from</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1AE31DBD-D0DF-4547-888D-36C8A2D34BCE}"/>
              </a:ext>
            </a:extLst>
          </p:cNvPr>
          <p:cNvGraphicFramePr>
            <a:graphicFrameLocks noGrp="1"/>
          </p:cNvGraphicFramePr>
          <p:nvPr>
            <p:extLst>
              <p:ext uri="{D42A27DB-BD31-4B8C-83A1-F6EECF244321}">
                <p14:modId xmlns:p14="http://schemas.microsoft.com/office/powerpoint/2010/main" val="2506331600"/>
              </p:ext>
            </p:extLst>
          </p:nvPr>
        </p:nvGraphicFramePr>
        <p:xfrm>
          <a:off x="3972471" y="1019368"/>
          <a:ext cx="5875086" cy="4050972"/>
        </p:xfrm>
        <a:graphic>
          <a:graphicData uri="http://schemas.openxmlformats.org/drawingml/2006/table">
            <a:tbl>
              <a:tblPr firstRow="1" bandRow="1">
                <a:tableStyleId>{073A0DAA-6AF3-43AB-8588-CEC1D06C72B9}</a:tableStyleId>
              </a:tblPr>
              <a:tblGrid>
                <a:gridCol w="5875086">
                  <a:extLst>
                    <a:ext uri="{9D8B030D-6E8A-4147-A177-3AD203B41FA5}">
                      <a16:colId xmlns:a16="http://schemas.microsoft.com/office/drawing/2014/main" val="20000"/>
                    </a:ext>
                  </a:extLst>
                </a:gridCol>
              </a:tblGrid>
              <a:tr h="602516">
                <a:tc>
                  <a:txBody>
                    <a:bodyPr/>
                    <a:lstStyle/>
                    <a:p>
                      <a:pPr algn="l"/>
                      <a:r>
                        <a:rPr lang="en-GB" sz="1600" b="1" dirty="0">
                          <a:solidFill>
                            <a:schemeClr val="bg1"/>
                          </a:solidFill>
                          <a:latin typeface="+mn-lt"/>
                          <a:cs typeface="Tahoma"/>
                        </a:rPr>
                        <a:t>Additional Voluntary Contributions (AVCs)</a:t>
                      </a:r>
                    </a:p>
                  </a:txBody>
                  <a:tcPr marL="91428" marR="91428" marT="45718" marB="45718">
                    <a:solidFill>
                      <a:schemeClr val="tx2"/>
                    </a:solidFill>
                  </a:tcPr>
                </a:tc>
                <a:extLst>
                  <a:ext uri="{0D108BD9-81ED-4DB2-BD59-A6C34878D82A}">
                    <a16:rowId xmlns:a16="http://schemas.microsoft.com/office/drawing/2014/main" val="10000"/>
                  </a:ext>
                </a:extLst>
              </a:tr>
              <a:tr h="1468605">
                <a:tc>
                  <a:txBody>
                    <a:bodyPr/>
                    <a:lstStyle/>
                    <a:p>
                      <a:r>
                        <a:rPr lang="en-GB" sz="1600" dirty="0">
                          <a:latin typeface="+mn-lt"/>
                          <a:cs typeface="Tahoma"/>
                        </a:rPr>
                        <a:t>Flexible contributions</a:t>
                      </a:r>
                    </a:p>
                    <a:p>
                      <a:endParaRPr lang="en-GB" sz="1600" dirty="0">
                        <a:latin typeface="+mn-lt"/>
                        <a:cs typeface="Tahoma"/>
                      </a:endParaRPr>
                    </a:p>
                    <a:p>
                      <a:r>
                        <a:rPr lang="en-GB" sz="1600" baseline="0" dirty="0">
                          <a:latin typeface="+mn-lt"/>
                          <a:cs typeface="Tahoma"/>
                        </a:rPr>
                        <a:t>Limit to contributions that benefit from tax savings and possible tax charges apply where certain annual/lifetime limits exceeded</a:t>
                      </a:r>
                      <a:endParaRPr lang="en-GB" sz="1600" dirty="0">
                        <a:solidFill>
                          <a:srgbClr val="003976"/>
                        </a:solidFill>
                        <a:latin typeface="+mn-lt"/>
                        <a:cs typeface="Tahoma"/>
                      </a:endParaRPr>
                    </a:p>
                  </a:txBody>
                  <a:tcPr marL="91428" marR="91428" marT="45718" marB="45718">
                    <a:solidFill>
                      <a:srgbClr val="D9D9D9"/>
                    </a:solidFill>
                  </a:tcPr>
                </a:tc>
                <a:extLst>
                  <a:ext uri="{0D108BD9-81ED-4DB2-BD59-A6C34878D82A}">
                    <a16:rowId xmlns:a16="http://schemas.microsoft.com/office/drawing/2014/main" val="10001"/>
                  </a:ext>
                </a:extLst>
              </a:tr>
              <a:tr h="771815">
                <a:tc>
                  <a:txBody>
                    <a:bodyPr/>
                    <a:lstStyle/>
                    <a:p>
                      <a:r>
                        <a:rPr lang="en-GB" sz="1600" dirty="0">
                          <a:latin typeface="+mn-lt"/>
                          <a:cs typeface="Tahoma"/>
                        </a:rPr>
                        <a:t>Flexible</a:t>
                      </a:r>
                      <a:r>
                        <a:rPr lang="en-GB" sz="1600" baseline="0" dirty="0">
                          <a:latin typeface="+mn-lt"/>
                          <a:cs typeface="Tahoma"/>
                        </a:rPr>
                        <a:t> – stop and start contributions. </a:t>
                      </a:r>
                      <a:r>
                        <a:rPr lang="en-US" sz="1600" baseline="0" dirty="0">
                          <a:latin typeface="+mn-lt"/>
                          <a:cs typeface="Tahoma"/>
                        </a:rPr>
                        <a:t>If contributions stop, charges will still be deducted</a:t>
                      </a:r>
                      <a:endParaRPr lang="en-GB" sz="1600" dirty="0">
                        <a:solidFill>
                          <a:srgbClr val="003976"/>
                        </a:solidFill>
                        <a:latin typeface="+mn-lt"/>
                        <a:cs typeface="Tahoma"/>
                      </a:endParaRPr>
                    </a:p>
                  </a:txBody>
                  <a:tcPr marL="91428" marR="91428" marT="45718" marB="45718">
                    <a:solidFill>
                      <a:srgbClr val="D9D9D9"/>
                    </a:solidFill>
                  </a:tcPr>
                </a:tc>
                <a:extLst>
                  <a:ext uri="{0D108BD9-81ED-4DB2-BD59-A6C34878D82A}">
                    <a16:rowId xmlns:a16="http://schemas.microsoft.com/office/drawing/2014/main" val="10002"/>
                  </a:ext>
                </a:extLst>
              </a:tr>
              <a:tr h="600301">
                <a:tc>
                  <a:txBody>
                    <a:bodyPr/>
                    <a:lstStyle/>
                    <a:p>
                      <a:r>
                        <a:rPr lang="en-GB" sz="1600" dirty="0">
                          <a:solidFill>
                            <a:schemeClr val="dk1"/>
                          </a:solidFill>
                          <a:latin typeface="+mn-lt"/>
                          <a:cs typeface="Tahoma"/>
                        </a:rPr>
                        <a:t>Flexible</a:t>
                      </a:r>
                      <a:r>
                        <a:rPr lang="en-GB" sz="1600" baseline="0" dirty="0">
                          <a:solidFill>
                            <a:schemeClr val="dk1"/>
                          </a:solidFill>
                          <a:latin typeface="+mn-lt"/>
                          <a:cs typeface="Tahoma"/>
                        </a:rPr>
                        <a:t> – </a:t>
                      </a:r>
                      <a:r>
                        <a:rPr lang="en-US" sz="1600" baseline="0" dirty="0">
                          <a:solidFill>
                            <a:schemeClr val="dk1"/>
                          </a:solidFill>
                          <a:latin typeface="+mn-lt"/>
                          <a:cs typeface="Tahoma"/>
                        </a:rPr>
                        <a:t>additional pension, an annuity from outside the LGPS, tax-free cash or a mixture</a:t>
                      </a:r>
                      <a:endParaRPr lang="en-GB" sz="1600" dirty="0">
                        <a:solidFill>
                          <a:srgbClr val="003976"/>
                        </a:solidFill>
                        <a:latin typeface="+mn-lt"/>
                        <a:cs typeface="Tahoma"/>
                      </a:endParaRPr>
                    </a:p>
                  </a:txBody>
                  <a:tcPr marL="91428" marR="91428" marT="45718" marB="45718">
                    <a:solidFill>
                      <a:srgbClr val="D9D9D9"/>
                    </a:solidFill>
                  </a:tcPr>
                </a:tc>
                <a:extLst>
                  <a:ext uri="{0D108BD9-81ED-4DB2-BD59-A6C34878D82A}">
                    <a16:rowId xmlns:a16="http://schemas.microsoft.com/office/drawing/2014/main" val="10003"/>
                  </a:ext>
                </a:extLst>
              </a:tr>
              <a:tr h="607735">
                <a:tc>
                  <a:txBody>
                    <a:bodyPr/>
                    <a:lstStyle/>
                    <a:p>
                      <a:r>
                        <a:rPr lang="en-US" sz="1600" baseline="0" dirty="0">
                          <a:latin typeface="+mn-lt"/>
                          <a:cs typeface="Tahoma"/>
                        </a:rPr>
                        <a:t>Y</a:t>
                      </a:r>
                      <a:r>
                        <a:rPr lang="en-GB" sz="1600" baseline="0" dirty="0">
                          <a:latin typeface="+mn-lt"/>
                          <a:cs typeface="Tahoma"/>
                        </a:rPr>
                        <a:t>our Local Government AVC provider</a:t>
                      </a:r>
                    </a:p>
                  </a:txBody>
                  <a:tcPr marL="91428" marR="91428" marT="45718" marB="45718">
                    <a:solidFill>
                      <a:srgbClr val="D9D9D9"/>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81821637-F444-4E02-AE05-05A193F9B01A}"/>
              </a:ext>
            </a:extLst>
          </p:cNvPr>
          <p:cNvSpPr/>
          <p:nvPr/>
        </p:nvSpPr>
        <p:spPr>
          <a:xfrm>
            <a:off x="2383478" y="5080544"/>
            <a:ext cx="7464080"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ahoma"/>
                <a:ea typeface="+mn-ea"/>
                <a:cs typeface="Tahoma"/>
              </a:rPr>
              <a:t>As AVCs are investment based, the value of investments can fall as well as rise and, depending on where you invest, you may not get back all of your investment. </a:t>
            </a:r>
            <a:r>
              <a:rPr lang="en-US" sz="1200" dirty="0">
                <a:solidFill>
                  <a:srgbClr val="000000"/>
                </a:solidFill>
                <a:latin typeface="Tahoma"/>
                <a:ea typeface="ＭＳ Ｐゴシック" charset="0"/>
              </a:rPr>
              <a:t>Depending on your circumstances, APCs may meet your needs as well as AVCs. Should you wish to find out more about APCs, you need to talk to your Pension Fund administrator. </a:t>
            </a:r>
            <a:endParaRPr lang="en-GB" sz="1200" dirty="0">
              <a:solidFill>
                <a:srgbClr val="000000"/>
              </a:solidFill>
              <a:latin typeface="Tahoma"/>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ahoma"/>
              <a:ea typeface="+mn-ea"/>
              <a:cs typeface="Tahoma"/>
            </a:endParaRPr>
          </a:p>
        </p:txBody>
      </p:sp>
    </p:spTree>
    <p:extLst>
      <p:ext uri="{BB962C8B-B14F-4D97-AF65-F5344CB8AC3E}">
        <p14:creationId xmlns:p14="http://schemas.microsoft.com/office/powerpoint/2010/main" val="234233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61330B1-A611-4968-AAF7-78A9A8FE109C}"/>
              </a:ext>
            </a:extLst>
          </p:cNvPr>
          <p:cNvSpPr txBox="1">
            <a:spLocks/>
          </p:cNvSpPr>
          <p:nvPr/>
        </p:nvSpPr>
        <p:spPr>
          <a:xfrm>
            <a:off x="539750"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Overview of AVC options?</a:t>
            </a:r>
          </a:p>
        </p:txBody>
      </p:sp>
      <p:sp>
        <p:nvSpPr>
          <p:cNvPr id="5" name="Subtitle 2">
            <a:extLst>
              <a:ext uri="{FF2B5EF4-FFF2-40B4-BE49-F238E27FC236}">
                <a16:creationId xmlns:a16="http://schemas.microsoft.com/office/drawing/2014/main" id="{0723A327-3E37-48FB-B095-467584796449}"/>
              </a:ext>
            </a:extLst>
          </p:cNvPr>
          <p:cNvSpPr txBox="1">
            <a:spLocks/>
          </p:cNvSpPr>
          <p:nvPr/>
        </p:nvSpPr>
        <p:spPr>
          <a:xfrm>
            <a:off x="539750" y="2107508"/>
            <a:ext cx="5874698" cy="26279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Narrow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Narrow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Narrow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sz="2000" dirty="0">
                <a:solidFill>
                  <a:schemeClr val="accent1">
                    <a:lumMod val="75000"/>
                  </a:schemeClr>
                </a:solidFill>
                <a:latin typeface="+mn-lt"/>
              </a:rPr>
              <a:t>A standard AVC that provides tax relief.</a:t>
            </a:r>
          </a:p>
          <a:p>
            <a:pPr marL="0" indent="0">
              <a:buNone/>
            </a:pPr>
            <a:endParaRPr lang="en-GB" sz="2000" dirty="0">
              <a:solidFill>
                <a:schemeClr val="accent1">
                  <a:lumMod val="75000"/>
                </a:schemeClr>
              </a:solidFill>
              <a:latin typeface="+mn-lt"/>
            </a:endParaRPr>
          </a:p>
          <a:p>
            <a:pPr marL="342900" indent="-342900"/>
            <a:r>
              <a:rPr lang="en-GB" sz="2000" dirty="0">
                <a:solidFill>
                  <a:schemeClr val="accent1">
                    <a:lumMod val="75000"/>
                  </a:schemeClr>
                </a:solidFill>
                <a:latin typeface="+mn-lt"/>
              </a:rPr>
              <a:t>A new AVC facility called 'AVC Wise' that provides tax relief and national insurance savings. </a:t>
            </a:r>
          </a:p>
          <a:p>
            <a:pPr marL="342900" indent="-342900"/>
            <a:endParaRPr lang="en-GB" sz="2000" dirty="0">
              <a:solidFill>
                <a:schemeClr val="accent1">
                  <a:lumMod val="75000"/>
                </a:schemeClr>
              </a:solidFill>
              <a:latin typeface="+mn-lt"/>
            </a:endParaRPr>
          </a:p>
          <a:p>
            <a:pPr marL="342900" indent="-342900"/>
            <a:r>
              <a:rPr lang="en-GB" sz="2000" dirty="0">
                <a:solidFill>
                  <a:schemeClr val="accent1">
                    <a:lumMod val="75000"/>
                  </a:schemeClr>
                </a:solidFill>
                <a:latin typeface="+mn-lt"/>
              </a:rPr>
              <a:t>AVC Wise is a Shared Cost AVC (SCAVC) facility and is provided through the use of a salary sacrifice arrangement. </a:t>
            </a:r>
            <a:endParaRPr lang="en-US" sz="2000" dirty="0">
              <a:solidFill>
                <a:schemeClr val="accent1">
                  <a:lumMod val="75000"/>
                </a:schemeClr>
              </a:solidFill>
              <a:latin typeface="+mn-lt"/>
            </a:endParaRPr>
          </a:p>
        </p:txBody>
      </p:sp>
      <p:grpSp>
        <p:nvGrpSpPr>
          <p:cNvPr id="10" name="Group 9">
            <a:extLst>
              <a:ext uri="{FF2B5EF4-FFF2-40B4-BE49-F238E27FC236}">
                <a16:creationId xmlns:a16="http://schemas.microsoft.com/office/drawing/2014/main" id="{5AE12861-21E3-4192-852A-97BDB091F465}"/>
              </a:ext>
            </a:extLst>
          </p:cNvPr>
          <p:cNvGrpSpPr/>
          <p:nvPr/>
        </p:nvGrpSpPr>
        <p:grpSpPr>
          <a:xfrm>
            <a:off x="6812280" y="479630"/>
            <a:ext cx="4376260" cy="5041060"/>
            <a:chOff x="6704563" y="320040"/>
            <a:chExt cx="4591690" cy="5360240"/>
          </a:xfrm>
        </p:grpSpPr>
        <p:pic>
          <p:nvPicPr>
            <p:cNvPr id="7" name="Picture 6">
              <a:extLst>
                <a:ext uri="{FF2B5EF4-FFF2-40B4-BE49-F238E27FC236}">
                  <a16:creationId xmlns:a16="http://schemas.microsoft.com/office/drawing/2014/main" id="{DCDCE058-DE52-44D4-BEAA-65F0025DAC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4563" y="320040"/>
              <a:ext cx="4591688" cy="5360240"/>
            </a:xfrm>
            <a:prstGeom prst="rect">
              <a:avLst/>
            </a:prstGeom>
            <a:effectLst>
              <a:softEdge rad="342900"/>
            </a:effectLst>
          </p:spPr>
        </p:pic>
        <p:sp>
          <p:nvSpPr>
            <p:cNvPr id="9" name="Rectangle 8">
              <a:extLst>
                <a:ext uri="{FF2B5EF4-FFF2-40B4-BE49-F238E27FC236}">
                  <a16:creationId xmlns:a16="http://schemas.microsoft.com/office/drawing/2014/main" id="{1D9037DD-269E-4E2D-B98B-5E9C7D4A5968}"/>
                </a:ext>
              </a:extLst>
            </p:cNvPr>
            <p:cNvSpPr/>
            <p:nvPr/>
          </p:nvSpPr>
          <p:spPr>
            <a:xfrm rot="16200000">
              <a:off x="6383155" y="755750"/>
              <a:ext cx="5234508" cy="4591688"/>
            </a:xfrm>
            <a:prstGeom prst="rect">
              <a:avLst/>
            </a:prstGeom>
            <a:gradFill>
              <a:gsLst>
                <a:gs pos="0">
                  <a:schemeClr val="accent1">
                    <a:lumMod val="5000"/>
                    <a:lumOff val="95000"/>
                    <a:alpha val="55000"/>
                  </a:schemeClr>
                </a:gs>
                <a:gs pos="0">
                  <a:srgbClr val="3B72A9">
                    <a:alpha val="46000"/>
                  </a:srgbClr>
                </a:gs>
                <a:gs pos="0">
                  <a:srgbClr val="0F5395">
                    <a:alpha val="25000"/>
                  </a:srgbClr>
                </a:gs>
              </a:gsLst>
              <a:lin ang="5400000" scaled="1"/>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390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61330B1-A611-4968-AAF7-78A9A8FE109C}"/>
              </a:ext>
            </a:extLst>
          </p:cNvPr>
          <p:cNvSpPr txBox="1">
            <a:spLocks/>
          </p:cNvSpPr>
          <p:nvPr/>
        </p:nvSpPr>
        <p:spPr>
          <a:xfrm>
            <a:off x="471773"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How does AVC Wise work?</a:t>
            </a:r>
          </a:p>
        </p:txBody>
      </p:sp>
      <p:sp>
        <p:nvSpPr>
          <p:cNvPr id="4" name="Rectangle 3">
            <a:extLst>
              <a:ext uri="{FF2B5EF4-FFF2-40B4-BE49-F238E27FC236}">
                <a16:creationId xmlns:a16="http://schemas.microsoft.com/office/drawing/2014/main" id="{E92CE7C8-A626-4C02-B4D4-99315FCBF9C0}"/>
              </a:ext>
            </a:extLst>
          </p:cNvPr>
          <p:cNvSpPr/>
          <p:nvPr/>
        </p:nvSpPr>
        <p:spPr>
          <a:xfrm>
            <a:off x="471773" y="1217261"/>
            <a:ext cx="5450006" cy="3785652"/>
          </a:xfrm>
          <a:prstGeom prst="rect">
            <a:avLst/>
          </a:prstGeom>
        </p:spPr>
        <p:txBody>
          <a:bodyPr wrap="square">
            <a:spAutoFit/>
          </a:bodyPr>
          <a:lstStyle/>
          <a:p>
            <a:pPr marL="342900" indent="-342900">
              <a:buFont typeface="Arial" pitchFamily="34" charset="0"/>
              <a:buChar char="•"/>
            </a:pPr>
            <a:r>
              <a:rPr lang="en-GB" sz="2000" dirty="0">
                <a:solidFill>
                  <a:schemeClr val="accent1">
                    <a:lumMod val="75000"/>
                  </a:schemeClr>
                </a:solidFill>
              </a:rPr>
              <a:t>The Council will contribute all but £1 of your contribution amount. </a:t>
            </a:r>
          </a:p>
          <a:p>
            <a:endParaRPr lang="en-GB" sz="2000" dirty="0">
              <a:solidFill>
                <a:schemeClr val="accent1">
                  <a:lumMod val="75000"/>
                </a:schemeClr>
              </a:solidFill>
            </a:endParaRPr>
          </a:p>
          <a:p>
            <a:pPr marL="342900" indent="-342900">
              <a:buFont typeface="Arial" pitchFamily="34" charset="0"/>
              <a:buChar char="•"/>
            </a:pPr>
            <a:r>
              <a:rPr lang="en-GB" sz="2000" dirty="0">
                <a:solidFill>
                  <a:schemeClr val="accent1">
                    <a:lumMod val="75000"/>
                  </a:schemeClr>
                </a:solidFill>
              </a:rPr>
              <a:t>In return, you will agree to accept a reduction in your salary which is equal to the contribution amount from the Council.</a:t>
            </a:r>
          </a:p>
          <a:p>
            <a:endParaRPr lang="en-GB" sz="2000" dirty="0">
              <a:solidFill>
                <a:schemeClr val="accent1">
                  <a:lumMod val="75000"/>
                </a:schemeClr>
              </a:solidFill>
            </a:endParaRPr>
          </a:p>
          <a:p>
            <a:pPr marL="342900" indent="-342900">
              <a:buFont typeface="Arial" pitchFamily="34" charset="0"/>
              <a:buChar char="•"/>
            </a:pPr>
            <a:r>
              <a:rPr lang="en-GB" sz="2000" dirty="0">
                <a:solidFill>
                  <a:schemeClr val="accent1">
                    <a:lumMod val="75000"/>
                  </a:schemeClr>
                </a:solidFill>
              </a:rPr>
              <a:t>You agree to pay £1 per month as your contribution to the shared cost arrangement.</a:t>
            </a:r>
          </a:p>
          <a:p>
            <a:endParaRPr lang="en-GB" sz="2000" dirty="0">
              <a:solidFill>
                <a:schemeClr val="accent1">
                  <a:lumMod val="75000"/>
                </a:schemeClr>
              </a:solidFill>
            </a:endParaRPr>
          </a:p>
          <a:p>
            <a:pPr marL="342900" indent="-342900">
              <a:buFont typeface="Arial" pitchFamily="34" charset="0"/>
              <a:buChar char="•"/>
            </a:pPr>
            <a:r>
              <a:rPr lang="en-GB" sz="2000" dirty="0">
                <a:solidFill>
                  <a:schemeClr val="accent1">
                    <a:lumMod val="75000"/>
                  </a:schemeClr>
                </a:solidFill>
              </a:rPr>
              <a:t>Salary sacrifice is a legitimate method used by employers to provide employee benefits. </a:t>
            </a:r>
            <a:endParaRPr lang="en-US" sz="2000" dirty="0">
              <a:solidFill>
                <a:schemeClr val="accent1">
                  <a:lumMod val="75000"/>
                </a:schemeClr>
              </a:solidFill>
            </a:endParaRPr>
          </a:p>
        </p:txBody>
      </p:sp>
      <p:grpSp>
        <p:nvGrpSpPr>
          <p:cNvPr id="8" name="Group 7">
            <a:extLst>
              <a:ext uri="{FF2B5EF4-FFF2-40B4-BE49-F238E27FC236}">
                <a16:creationId xmlns:a16="http://schemas.microsoft.com/office/drawing/2014/main" id="{5C4F9D7D-95C7-4F65-AE48-4566AEAC4400}"/>
              </a:ext>
            </a:extLst>
          </p:cNvPr>
          <p:cNvGrpSpPr/>
          <p:nvPr/>
        </p:nvGrpSpPr>
        <p:grpSpPr>
          <a:xfrm>
            <a:off x="5804371" y="899150"/>
            <a:ext cx="5752730" cy="4421875"/>
            <a:chOff x="5921779" y="899150"/>
            <a:chExt cx="5752730" cy="4421875"/>
          </a:xfrm>
        </p:grpSpPr>
        <p:pic>
          <p:nvPicPr>
            <p:cNvPr id="6" name="Picture 5">
              <a:extLst>
                <a:ext uri="{FF2B5EF4-FFF2-40B4-BE49-F238E27FC236}">
                  <a16:creationId xmlns:a16="http://schemas.microsoft.com/office/drawing/2014/main" id="{D29FFA99-D53A-4D41-A0B9-251E67EA4F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21779" y="899150"/>
              <a:ext cx="5730471" cy="4421875"/>
            </a:xfrm>
            <a:prstGeom prst="rect">
              <a:avLst/>
            </a:prstGeom>
            <a:effectLst>
              <a:softEdge rad="342900"/>
            </a:effectLst>
          </p:spPr>
        </p:pic>
        <p:sp>
          <p:nvSpPr>
            <p:cNvPr id="7" name="Rectangle 6">
              <a:extLst>
                <a:ext uri="{FF2B5EF4-FFF2-40B4-BE49-F238E27FC236}">
                  <a16:creationId xmlns:a16="http://schemas.microsoft.com/office/drawing/2014/main" id="{CEAB021D-AB5A-4589-B88B-C56331BEFE90}"/>
                </a:ext>
              </a:extLst>
            </p:cNvPr>
            <p:cNvSpPr/>
            <p:nvPr/>
          </p:nvSpPr>
          <p:spPr>
            <a:xfrm rot="16200000">
              <a:off x="6700988" y="347503"/>
              <a:ext cx="4421873" cy="5525168"/>
            </a:xfrm>
            <a:prstGeom prst="rect">
              <a:avLst/>
            </a:prstGeom>
            <a:gradFill>
              <a:gsLst>
                <a:gs pos="0">
                  <a:schemeClr val="accent1">
                    <a:lumMod val="5000"/>
                    <a:lumOff val="95000"/>
                    <a:alpha val="55000"/>
                  </a:schemeClr>
                </a:gs>
                <a:gs pos="0">
                  <a:srgbClr val="3B72A9">
                    <a:alpha val="46000"/>
                  </a:srgbClr>
                </a:gs>
                <a:gs pos="0">
                  <a:srgbClr val="0F5395">
                    <a:alpha val="25000"/>
                  </a:srgbClr>
                </a:gs>
              </a:gsLst>
              <a:lin ang="5400000" scaled="1"/>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8128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CE7C8-A626-4C02-B4D4-99315FCBF9C0}"/>
              </a:ext>
            </a:extLst>
          </p:cNvPr>
          <p:cNvSpPr/>
          <p:nvPr/>
        </p:nvSpPr>
        <p:spPr>
          <a:xfrm>
            <a:off x="578051" y="1590404"/>
            <a:ext cx="10771939" cy="3416320"/>
          </a:xfrm>
          <a:prstGeom prst="rect">
            <a:avLst/>
          </a:prstGeom>
        </p:spPr>
        <p:txBody>
          <a:bodyPr wrap="square">
            <a:spAutoFit/>
          </a:bodyPr>
          <a:lstStyle/>
          <a:p>
            <a:pPr marL="342900" indent="-342900">
              <a:buFont typeface="Arial" pitchFamily="34" charset="0"/>
              <a:buChar char="•"/>
            </a:pPr>
            <a:r>
              <a:rPr lang="en-GB" sz="2400" dirty="0">
                <a:solidFill>
                  <a:schemeClr val="accent1">
                    <a:lumMod val="75000"/>
                  </a:schemeClr>
                </a:solidFill>
              </a:rPr>
              <a:t>The main advantage is that you do not pay tax or National Insurance Contributions (NICs) on the amount you have sacrificed.</a:t>
            </a:r>
          </a:p>
          <a:p>
            <a:endParaRPr lang="en-GB" sz="2400" dirty="0">
              <a:solidFill>
                <a:schemeClr val="accent1">
                  <a:lumMod val="75000"/>
                </a:schemeClr>
              </a:solidFill>
            </a:endParaRPr>
          </a:p>
          <a:p>
            <a:pPr marL="342900" indent="-342900">
              <a:buFont typeface="Arial" pitchFamily="34" charset="0"/>
              <a:buChar char="•"/>
            </a:pPr>
            <a:r>
              <a:rPr lang="en-GB" sz="2400" dirty="0">
                <a:solidFill>
                  <a:schemeClr val="accent1">
                    <a:lumMod val="75000"/>
                  </a:schemeClr>
                </a:solidFill>
              </a:rPr>
              <a:t>It provides an opportunity to pay AVCs in a cost-effective way.</a:t>
            </a:r>
          </a:p>
          <a:p>
            <a:endParaRPr lang="en-GB" sz="2400" dirty="0">
              <a:solidFill>
                <a:schemeClr val="accent1">
                  <a:lumMod val="75000"/>
                </a:schemeClr>
              </a:solidFill>
            </a:endParaRPr>
          </a:p>
          <a:p>
            <a:pPr marL="342900" indent="-342900">
              <a:buFont typeface="Arial" pitchFamily="34" charset="0"/>
              <a:buChar char="•"/>
            </a:pPr>
            <a:r>
              <a:rPr lang="en-GB" sz="2400" dirty="0">
                <a:solidFill>
                  <a:schemeClr val="accent1">
                    <a:lumMod val="75000"/>
                  </a:schemeClr>
                </a:solidFill>
              </a:rPr>
              <a:t>It results in an increase in take-home pay when compared to paying AVCs in the standard way.</a:t>
            </a:r>
          </a:p>
          <a:p>
            <a:r>
              <a:rPr lang="en-GB" sz="2400" dirty="0">
                <a:solidFill>
                  <a:schemeClr val="accent1">
                    <a:lumMod val="75000"/>
                  </a:schemeClr>
                </a:solidFill>
              </a:rPr>
              <a:t> </a:t>
            </a:r>
          </a:p>
          <a:p>
            <a:pPr marL="342900" indent="-342900">
              <a:buFont typeface="Arial" pitchFamily="34" charset="0"/>
              <a:buChar char="•"/>
            </a:pPr>
            <a:r>
              <a:rPr lang="en-GB" sz="2400" dirty="0">
                <a:solidFill>
                  <a:schemeClr val="accent1">
                    <a:lumMod val="75000"/>
                  </a:schemeClr>
                </a:solidFill>
              </a:rPr>
              <a:t>It delivers your employer NIC savings too.</a:t>
            </a:r>
            <a:endParaRPr lang="en-US" sz="2400" dirty="0">
              <a:solidFill>
                <a:schemeClr val="accent1">
                  <a:lumMod val="75000"/>
                </a:schemeClr>
              </a:solidFill>
            </a:endParaRPr>
          </a:p>
        </p:txBody>
      </p:sp>
      <p:sp>
        <p:nvSpPr>
          <p:cNvPr id="5" name="Title 3">
            <a:extLst>
              <a:ext uri="{FF2B5EF4-FFF2-40B4-BE49-F238E27FC236}">
                <a16:creationId xmlns:a16="http://schemas.microsoft.com/office/drawing/2014/main" id="{B54F0204-706D-4618-84D9-6F7EF8ADC868}"/>
              </a:ext>
            </a:extLst>
          </p:cNvPr>
          <p:cNvSpPr txBox="1">
            <a:spLocks/>
          </p:cNvSpPr>
          <p:nvPr/>
        </p:nvSpPr>
        <p:spPr>
          <a:xfrm>
            <a:off x="578051" y="594611"/>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Overview of AVC Wise options</a:t>
            </a:r>
          </a:p>
        </p:txBody>
      </p:sp>
    </p:spTree>
    <p:extLst>
      <p:ext uri="{BB962C8B-B14F-4D97-AF65-F5344CB8AC3E}">
        <p14:creationId xmlns:p14="http://schemas.microsoft.com/office/powerpoint/2010/main" val="323390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F579C89-61E3-4219-BF35-B02068BA9366}"/>
              </a:ext>
            </a:extLst>
          </p:cNvPr>
          <p:cNvGraphicFramePr>
            <a:graphicFrameLocks/>
          </p:cNvGraphicFramePr>
          <p:nvPr>
            <p:extLst>
              <p:ext uri="{D42A27DB-BD31-4B8C-83A1-F6EECF244321}">
                <p14:modId xmlns:p14="http://schemas.microsoft.com/office/powerpoint/2010/main" val="234063595"/>
              </p:ext>
            </p:extLst>
          </p:nvPr>
        </p:nvGraphicFramePr>
        <p:xfrm>
          <a:off x="736978" y="1599682"/>
          <a:ext cx="10718044" cy="3841324"/>
        </p:xfrm>
        <a:graphic>
          <a:graphicData uri="http://schemas.openxmlformats.org/drawingml/2006/table">
            <a:tbl>
              <a:tblPr firstRow="1" bandRow="1">
                <a:tableStyleId>{5C22544A-7EE6-4342-B048-85BDC9FD1C3A}</a:tableStyleId>
              </a:tblPr>
              <a:tblGrid>
                <a:gridCol w="2679511">
                  <a:extLst>
                    <a:ext uri="{9D8B030D-6E8A-4147-A177-3AD203B41FA5}">
                      <a16:colId xmlns:a16="http://schemas.microsoft.com/office/drawing/2014/main" val="266996212"/>
                    </a:ext>
                  </a:extLst>
                </a:gridCol>
                <a:gridCol w="2679511">
                  <a:extLst>
                    <a:ext uri="{9D8B030D-6E8A-4147-A177-3AD203B41FA5}">
                      <a16:colId xmlns:a16="http://schemas.microsoft.com/office/drawing/2014/main" val="2427153375"/>
                    </a:ext>
                  </a:extLst>
                </a:gridCol>
                <a:gridCol w="2679511">
                  <a:extLst>
                    <a:ext uri="{9D8B030D-6E8A-4147-A177-3AD203B41FA5}">
                      <a16:colId xmlns:a16="http://schemas.microsoft.com/office/drawing/2014/main" val="2961522189"/>
                    </a:ext>
                  </a:extLst>
                </a:gridCol>
                <a:gridCol w="2679511">
                  <a:extLst>
                    <a:ext uri="{9D8B030D-6E8A-4147-A177-3AD203B41FA5}">
                      <a16:colId xmlns:a16="http://schemas.microsoft.com/office/drawing/2014/main" val="1383153200"/>
                    </a:ext>
                  </a:extLst>
                </a:gridCol>
              </a:tblGrid>
              <a:tr h="418253">
                <a:tc>
                  <a:txBody>
                    <a:bodyPr/>
                    <a:lstStyle/>
                    <a:p>
                      <a:pPr algn="ctr"/>
                      <a:endParaRPr lang="en-GB" sz="1600" dirty="0"/>
                    </a:p>
                  </a:txBody>
                  <a:tcPr marL="68580" marR="68580" marT="34290" marB="34290">
                    <a:solidFill>
                      <a:schemeClr val="accent1">
                        <a:lumMod val="75000"/>
                      </a:schemeClr>
                    </a:solidFill>
                  </a:tcPr>
                </a:tc>
                <a:tc>
                  <a:txBody>
                    <a:bodyPr/>
                    <a:lstStyle/>
                    <a:p>
                      <a:pPr algn="ctr"/>
                      <a:r>
                        <a:rPr lang="en-GB" sz="1600" dirty="0"/>
                        <a:t>Without AVC</a:t>
                      </a:r>
                    </a:p>
                  </a:txBody>
                  <a:tcPr marL="68580" marR="68580" marT="34290" marB="34290">
                    <a:solidFill>
                      <a:schemeClr val="accent1">
                        <a:lumMod val="75000"/>
                      </a:schemeClr>
                    </a:solidFill>
                  </a:tcPr>
                </a:tc>
                <a:tc>
                  <a:txBody>
                    <a:bodyPr/>
                    <a:lstStyle/>
                    <a:p>
                      <a:pPr algn="ctr"/>
                      <a:r>
                        <a:rPr lang="en-GB" sz="1600" dirty="0"/>
                        <a:t>With Standard AVC</a:t>
                      </a:r>
                    </a:p>
                  </a:txBody>
                  <a:tcPr marL="68580" marR="68580" marT="34290" marB="34290">
                    <a:solidFill>
                      <a:schemeClr val="accent1">
                        <a:lumMod val="75000"/>
                      </a:schemeClr>
                    </a:solidFill>
                  </a:tcPr>
                </a:tc>
                <a:tc>
                  <a:txBody>
                    <a:bodyPr/>
                    <a:lstStyle/>
                    <a:p>
                      <a:pPr algn="ctr"/>
                      <a:r>
                        <a:rPr lang="en-GB" sz="1600" dirty="0"/>
                        <a:t>With AVC Wise</a:t>
                      </a:r>
                    </a:p>
                  </a:txBody>
                  <a:tcPr marL="68580" marR="68580" marT="34290" marB="34290">
                    <a:solidFill>
                      <a:schemeClr val="accent1">
                        <a:lumMod val="75000"/>
                      </a:schemeClr>
                    </a:solidFill>
                  </a:tcPr>
                </a:tc>
                <a:extLst>
                  <a:ext uri="{0D108BD9-81ED-4DB2-BD59-A6C34878D82A}">
                    <a16:rowId xmlns:a16="http://schemas.microsoft.com/office/drawing/2014/main" val="314193706"/>
                  </a:ext>
                </a:extLst>
              </a:tr>
              <a:tr h="480384">
                <a:tc>
                  <a:txBody>
                    <a:bodyPr/>
                    <a:lstStyle/>
                    <a:p>
                      <a:r>
                        <a:rPr lang="en-GB" sz="1400" b="1" dirty="0"/>
                        <a:t>Gross monthly pay (before main scheme contributions)</a:t>
                      </a:r>
                    </a:p>
                  </a:txBody>
                  <a:tcPr marL="68580" marR="68580" marT="34290" marB="34290" anchor="ctr"/>
                </a:tc>
                <a:tc>
                  <a:txBody>
                    <a:bodyPr/>
                    <a:lstStyle/>
                    <a:p>
                      <a:pPr algn="ctr"/>
                      <a:r>
                        <a:rPr lang="en-GB" sz="1600" b="1" dirty="0"/>
                        <a:t>£2,500</a:t>
                      </a:r>
                    </a:p>
                  </a:txBody>
                  <a:tcPr marL="68580" marR="68580" marT="34290" marB="34290" anchor="ctr"/>
                </a:tc>
                <a:tc>
                  <a:txBody>
                    <a:bodyPr/>
                    <a:lstStyle/>
                    <a:p>
                      <a:pPr algn="ctr"/>
                      <a:r>
                        <a:rPr lang="en-GB" sz="1600" dirty="0">
                          <a:solidFill>
                            <a:schemeClr val="bg2">
                              <a:lumMod val="90000"/>
                            </a:schemeClr>
                          </a:solidFill>
                        </a:rPr>
                        <a:t>£2,500</a:t>
                      </a:r>
                    </a:p>
                  </a:txBody>
                  <a:tcPr marL="68580" marR="68580" marT="34290" marB="34290" anchor="ctr"/>
                </a:tc>
                <a:tc>
                  <a:txBody>
                    <a:bodyPr/>
                    <a:lstStyle/>
                    <a:p>
                      <a:pPr algn="ctr"/>
                      <a:r>
                        <a:rPr lang="en-GB" sz="1600" b="0" dirty="0">
                          <a:solidFill>
                            <a:schemeClr val="bg2">
                              <a:lumMod val="90000"/>
                            </a:schemeClr>
                          </a:solidFill>
                        </a:rPr>
                        <a:t>£2,251</a:t>
                      </a:r>
                    </a:p>
                  </a:txBody>
                  <a:tcPr marL="68580" marR="68580" marT="34290" marB="34290" anchor="ctr"/>
                </a:tc>
                <a:extLst>
                  <a:ext uri="{0D108BD9-81ED-4DB2-BD59-A6C34878D82A}">
                    <a16:rowId xmlns:a16="http://schemas.microsoft.com/office/drawing/2014/main" val="4115422384"/>
                  </a:ext>
                </a:extLst>
              </a:tr>
              <a:tr h="418253">
                <a:tc>
                  <a:txBody>
                    <a:bodyPr/>
                    <a:lstStyle/>
                    <a:p>
                      <a:r>
                        <a:rPr lang="en-GB" sz="1400" b="1" dirty="0"/>
                        <a:t>Joe’s LGPS contribution</a:t>
                      </a:r>
                    </a:p>
                  </a:txBody>
                  <a:tcPr marL="68580" marR="68580" marT="34290" marB="34290" anchor="ctr"/>
                </a:tc>
                <a:tc>
                  <a:txBody>
                    <a:bodyPr/>
                    <a:lstStyle/>
                    <a:p>
                      <a:pPr algn="ctr"/>
                      <a:r>
                        <a:rPr lang="en-GB" sz="1600" b="1" dirty="0"/>
                        <a:t>£162.50</a:t>
                      </a:r>
                    </a:p>
                  </a:txBody>
                  <a:tcPr marL="68580" marR="68580" marT="34290" marB="34290" anchor="ctr"/>
                </a:tc>
                <a:tc>
                  <a:txBody>
                    <a:bodyPr/>
                    <a:lstStyle/>
                    <a:p>
                      <a:pPr algn="ctr"/>
                      <a:r>
                        <a:rPr lang="en-GB" sz="1600" dirty="0">
                          <a:solidFill>
                            <a:schemeClr val="bg2">
                              <a:lumMod val="90000"/>
                            </a:schemeClr>
                          </a:solidFill>
                        </a:rPr>
                        <a:t>£162.50</a:t>
                      </a:r>
                    </a:p>
                  </a:txBody>
                  <a:tcPr marL="68580" marR="68580" marT="34290" marB="34290" anchor="ctr"/>
                </a:tc>
                <a:tc>
                  <a:txBody>
                    <a:bodyPr/>
                    <a:lstStyle/>
                    <a:p>
                      <a:pPr algn="ctr"/>
                      <a:r>
                        <a:rPr lang="en-GB" sz="1600" b="0" dirty="0">
                          <a:solidFill>
                            <a:schemeClr val="bg2">
                              <a:lumMod val="90000"/>
                            </a:schemeClr>
                          </a:solidFill>
                        </a:rPr>
                        <a:t>£162.50</a:t>
                      </a:r>
                    </a:p>
                  </a:txBody>
                  <a:tcPr marL="68580" marR="68580" marT="34290" marB="34290" anchor="ctr"/>
                </a:tc>
                <a:extLst>
                  <a:ext uri="{0D108BD9-81ED-4DB2-BD59-A6C34878D82A}">
                    <a16:rowId xmlns:a16="http://schemas.microsoft.com/office/drawing/2014/main" val="1136521657"/>
                  </a:ext>
                </a:extLst>
              </a:tr>
              <a:tr h="418253">
                <a:tc>
                  <a:txBody>
                    <a:bodyPr/>
                    <a:lstStyle/>
                    <a:p>
                      <a:r>
                        <a:rPr lang="en-GB" sz="1400" b="1" dirty="0"/>
                        <a:t>Joe’s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dirty="0">
                          <a:solidFill>
                            <a:schemeClr val="bg2">
                              <a:lumMod val="90000"/>
                            </a:schemeClr>
                          </a:solidFill>
                        </a:rPr>
                        <a:t>£250</a:t>
                      </a:r>
                    </a:p>
                  </a:txBody>
                  <a:tcPr marL="68580" marR="68580" marT="34290" marB="34290" anchor="ctr"/>
                </a:tc>
                <a:tc>
                  <a:txBody>
                    <a:bodyPr/>
                    <a:lstStyle/>
                    <a:p>
                      <a:pPr algn="ctr"/>
                      <a:r>
                        <a:rPr lang="en-GB" sz="1600" b="0" dirty="0">
                          <a:solidFill>
                            <a:schemeClr val="bg2">
                              <a:lumMod val="90000"/>
                            </a:schemeClr>
                          </a:solidFill>
                        </a:rPr>
                        <a:t>£1</a:t>
                      </a:r>
                    </a:p>
                  </a:txBody>
                  <a:tcPr marL="68580" marR="68580" marT="34290" marB="34290" anchor="ctr"/>
                </a:tc>
                <a:extLst>
                  <a:ext uri="{0D108BD9-81ED-4DB2-BD59-A6C34878D82A}">
                    <a16:rowId xmlns:a16="http://schemas.microsoft.com/office/drawing/2014/main" val="3162639234"/>
                  </a:ext>
                </a:extLst>
              </a:tr>
              <a:tr h="418253">
                <a:tc>
                  <a:txBody>
                    <a:bodyPr/>
                    <a:lstStyle/>
                    <a:p>
                      <a:r>
                        <a:rPr lang="en-GB" sz="1400" b="1" dirty="0"/>
                        <a:t>Employer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dirty="0">
                          <a:solidFill>
                            <a:schemeClr val="bg2">
                              <a:lumMod val="90000"/>
                            </a:schemeClr>
                          </a:solidFill>
                        </a:rPr>
                        <a:t>n/a</a:t>
                      </a:r>
                    </a:p>
                  </a:txBody>
                  <a:tcPr marL="68580" marR="68580" marT="34290" marB="34290" anchor="ctr"/>
                </a:tc>
                <a:tc>
                  <a:txBody>
                    <a:bodyPr/>
                    <a:lstStyle/>
                    <a:p>
                      <a:pPr algn="ctr"/>
                      <a:r>
                        <a:rPr lang="en-GB" sz="1600" b="0" dirty="0">
                          <a:solidFill>
                            <a:schemeClr val="bg2">
                              <a:lumMod val="90000"/>
                            </a:schemeClr>
                          </a:solidFill>
                        </a:rPr>
                        <a:t>£249</a:t>
                      </a:r>
                    </a:p>
                  </a:txBody>
                  <a:tcPr marL="68580" marR="68580" marT="34290" marB="34290" anchor="ctr"/>
                </a:tc>
                <a:extLst>
                  <a:ext uri="{0D108BD9-81ED-4DB2-BD59-A6C34878D82A}">
                    <a16:rowId xmlns:a16="http://schemas.microsoft.com/office/drawing/2014/main" val="1170822448"/>
                  </a:ext>
                </a:extLst>
              </a:tr>
              <a:tr h="418253">
                <a:tc>
                  <a:txBody>
                    <a:bodyPr/>
                    <a:lstStyle/>
                    <a:p>
                      <a:r>
                        <a:rPr lang="en-GB" sz="1400" b="1" dirty="0"/>
                        <a:t>Total AVC contribution</a:t>
                      </a:r>
                    </a:p>
                  </a:txBody>
                  <a:tcPr marL="68580" marR="68580" marT="34290" marB="34290" anchor="ctr"/>
                </a:tc>
                <a:tc>
                  <a:txBody>
                    <a:bodyPr/>
                    <a:lstStyle/>
                    <a:p>
                      <a:pPr algn="ctr"/>
                      <a:r>
                        <a:rPr lang="en-GB" sz="1600" b="1" dirty="0"/>
                        <a:t>n/a</a:t>
                      </a:r>
                    </a:p>
                  </a:txBody>
                  <a:tcPr marL="68580" marR="68580" marT="34290" marB="34290" anchor="ctr"/>
                </a:tc>
                <a:tc>
                  <a:txBody>
                    <a:bodyPr/>
                    <a:lstStyle/>
                    <a:p>
                      <a:pPr algn="ctr"/>
                      <a:r>
                        <a:rPr lang="en-GB" sz="1600" dirty="0">
                          <a:solidFill>
                            <a:schemeClr val="bg2">
                              <a:lumMod val="90000"/>
                            </a:schemeClr>
                          </a:solidFill>
                        </a:rPr>
                        <a:t>£250</a:t>
                      </a:r>
                    </a:p>
                  </a:txBody>
                  <a:tcPr marL="68580" marR="68580" marT="34290" marB="34290" anchor="ctr"/>
                </a:tc>
                <a:tc>
                  <a:txBody>
                    <a:bodyPr/>
                    <a:lstStyle/>
                    <a:p>
                      <a:pPr algn="ctr"/>
                      <a:r>
                        <a:rPr lang="en-GB" sz="1600" b="0" dirty="0">
                          <a:solidFill>
                            <a:schemeClr val="bg2">
                              <a:lumMod val="90000"/>
                            </a:schemeClr>
                          </a:solidFill>
                        </a:rPr>
                        <a:t>£250</a:t>
                      </a:r>
                    </a:p>
                  </a:txBody>
                  <a:tcPr marL="68580" marR="68580" marT="34290" marB="34290" anchor="ctr"/>
                </a:tc>
                <a:extLst>
                  <a:ext uri="{0D108BD9-81ED-4DB2-BD59-A6C34878D82A}">
                    <a16:rowId xmlns:a16="http://schemas.microsoft.com/office/drawing/2014/main" val="1821354867"/>
                  </a:ext>
                </a:extLst>
              </a:tr>
              <a:tr h="418253">
                <a:tc>
                  <a:txBody>
                    <a:bodyPr/>
                    <a:lstStyle/>
                    <a:p>
                      <a:r>
                        <a:rPr lang="en-GB" sz="1400" b="1" dirty="0"/>
                        <a:t>Joe’s Income Tax</a:t>
                      </a:r>
                    </a:p>
                  </a:txBody>
                  <a:tcPr marL="68580" marR="68580" marT="34290" marB="34290" anchor="ctr"/>
                </a:tc>
                <a:tc>
                  <a:txBody>
                    <a:bodyPr/>
                    <a:lstStyle/>
                    <a:p>
                      <a:pPr algn="ctr"/>
                      <a:r>
                        <a:rPr lang="en-GB" sz="1600" b="1" dirty="0"/>
                        <a:t>£275.83</a:t>
                      </a:r>
                    </a:p>
                  </a:txBody>
                  <a:tcPr marL="68580" marR="68580" marT="34290" marB="34290" anchor="ctr"/>
                </a:tc>
                <a:tc>
                  <a:txBody>
                    <a:bodyPr/>
                    <a:lstStyle/>
                    <a:p>
                      <a:pPr algn="ctr"/>
                      <a:r>
                        <a:rPr lang="en-GB" sz="1600" dirty="0">
                          <a:solidFill>
                            <a:schemeClr val="bg2">
                              <a:lumMod val="90000"/>
                            </a:schemeClr>
                          </a:solidFill>
                        </a:rPr>
                        <a:t>£225.83</a:t>
                      </a:r>
                    </a:p>
                  </a:txBody>
                  <a:tcPr marL="68580" marR="68580" marT="34290" marB="34290" anchor="ctr"/>
                </a:tc>
                <a:tc>
                  <a:txBody>
                    <a:bodyPr/>
                    <a:lstStyle/>
                    <a:p>
                      <a:pPr algn="ctr"/>
                      <a:r>
                        <a:rPr lang="en-GB" sz="1600" b="0" dirty="0">
                          <a:solidFill>
                            <a:schemeClr val="bg2">
                              <a:lumMod val="90000"/>
                            </a:schemeClr>
                          </a:solidFill>
                        </a:rPr>
                        <a:t>£225.83</a:t>
                      </a:r>
                    </a:p>
                  </a:txBody>
                  <a:tcPr marL="68580" marR="68580" marT="34290" marB="34290" anchor="ctr"/>
                </a:tc>
                <a:extLst>
                  <a:ext uri="{0D108BD9-81ED-4DB2-BD59-A6C34878D82A}">
                    <a16:rowId xmlns:a16="http://schemas.microsoft.com/office/drawing/2014/main" val="2207493282"/>
                  </a:ext>
                </a:extLst>
              </a:tr>
              <a:tr h="418253">
                <a:tc>
                  <a:txBody>
                    <a:bodyPr/>
                    <a:lstStyle/>
                    <a:p>
                      <a:r>
                        <a:rPr lang="en-GB" sz="1400" b="1" dirty="0"/>
                        <a:t>Joe’s National Insurance</a:t>
                      </a:r>
                    </a:p>
                  </a:txBody>
                  <a:tcPr marL="68580" marR="68580" marT="34290" marB="34290" anchor="ctr"/>
                </a:tc>
                <a:tc>
                  <a:txBody>
                    <a:bodyPr/>
                    <a:lstStyle/>
                    <a:p>
                      <a:pPr algn="ctr"/>
                      <a:r>
                        <a:rPr lang="en-GB" sz="1600" b="1" dirty="0"/>
                        <a:t>£218.36</a:t>
                      </a:r>
                    </a:p>
                  </a:txBody>
                  <a:tcPr marL="68580" marR="68580" marT="34290" marB="34290" anchor="ctr"/>
                </a:tc>
                <a:tc>
                  <a:txBody>
                    <a:bodyPr/>
                    <a:lstStyle/>
                    <a:p>
                      <a:pPr algn="ctr"/>
                      <a:r>
                        <a:rPr lang="en-GB" sz="1600" dirty="0">
                          <a:solidFill>
                            <a:schemeClr val="bg2">
                              <a:lumMod val="90000"/>
                            </a:schemeClr>
                          </a:solidFill>
                        </a:rPr>
                        <a:t>£218.36</a:t>
                      </a:r>
                    </a:p>
                  </a:txBody>
                  <a:tcPr marL="68580" marR="68580" marT="34290" marB="34290" anchor="ctr"/>
                </a:tc>
                <a:tc>
                  <a:txBody>
                    <a:bodyPr/>
                    <a:lstStyle/>
                    <a:p>
                      <a:pPr algn="ctr"/>
                      <a:r>
                        <a:rPr lang="en-GB" sz="1600" b="0" dirty="0">
                          <a:solidFill>
                            <a:schemeClr val="bg2">
                              <a:lumMod val="90000"/>
                            </a:schemeClr>
                          </a:solidFill>
                        </a:rPr>
                        <a:t>£188.48</a:t>
                      </a:r>
                    </a:p>
                  </a:txBody>
                  <a:tcPr marL="68580" marR="68580" marT="34290" marB="34290" anchor="ctr"/>
                </a:tc>
                <a:extLst>
                  <a:ext uri="{0D108BD9-81ED-4DB2-BD59-A6C34878D82A}">
                    <a16:rowId xmlns:a16="http://schemas.microsoft.com/office/drawing/2014/main" val="689761203"/>
                  </a:ext>
                </a:extLst>
              </a:tr>
              <a:tr h="418253">
                <a:tc>
                  <a:txBody>
                    <a:bodyPr/>
                    <a:lstStyle/>
                    <a:p>
                      <a:r>
                        <a:rPr lang="en-GB" sz="1400" b="1" dirty="0"/>
                        <a:t>Joe’s monthly pay after tax</a:t>
                      </a:r>
                    </a:p>
                  </a:txBody>
                  <a:tcPr marL="68580" marR="68580" marT="34290" marB="34290" anchor="ctr"/>
                </a:tc>
                <a:tc>
                  <a:txBody>
                    <a:bodyPr/>
                    <a:lstStyle/>
                    <a:p>
                      <a:pPr algn="ctr"/>
                      <a:r>
                        <a:rPr lang="en-GB" sz="1600" b="1" dirty="0"/>
                        <a:t>£1,843.31</a:t>
                      </a:r>
                    </a:p>
                  </a:txBody>
                  <a:tcPr marL="68580" marR="68580" marT="34290" marB="34290" anchor="ctr"/>
                </a:tc>
                <a:tc>
                  <a:txBody>
                    <a:bodyPr/>
                    <a:lstStyle/>
                    <a:p>
                      <a:pPr algn="ctr"/>
                      <a:r>
                        <a:rPr lang="en-GB" sz="1600" dirty="0">
                          <a:solidFill>
                            <a:schemeClr val="bg2">
                              <a:lumMod val="90000"/>
                            </a:schemeClr>
                          </a:solidFill>
                        </a:rPr>
                        <a:t>£1,643.31</a:t>
                      </a:r>
                    </a:p>
                  </a:txBody>
                  <a:tcPr marL="68580" marR="68580" marT="34290" marB="34290" anchor="ctr"/>
                </a:tc>
                <a:tc>
                  <a:txBody>
                    <a:bodyPr/>
                    <a:lstStyle/>
                    <a:p>
                      <a:pPr algn="ctr"/>
                      <a:r>
                        <a:rPr lang="en-GB" sz="1600" b="0" dirty="0">
                          <a:solidFill>
                            <a:schemeClr val="bg2">
                              <a:lumMod val="90000"/>
                            </a:schemeClr>
                          </a:solidFill>
                        </a:rPr>
                        <a:t>£1,673.19</a:t>
                      </a:r>
                    </a:p>
                  </a:txBody>
                  <a:tcPr marL="68580" marR="68580" marT="34290" marB="34290" anchor="ctr"/>
                </a:tc>
                <a:extLst>
                  <a:ext uri="{0D108BD9-81ED-4DB2-BD59-A6C34878D82A}">
                    <a16:rowId xmlns:a16="http://schemas.microsoft.com/office/drawing/2014/main" val="851983174"/>
                  </a:ext>
                </a:extLst>
              </a:tr>
            </a:tbl>
          </a:graphicData>
        </a:graphic>
      </p:graphicFrame>
      <p:pic>
        <p:nvPicPr>
          <p:cNvPr id="7" name="Picture 6">
            <a:extLst>
              <a:ext uri="{FF2B5EF4-FFF2-40B4-BE49-F238E27FC236}">
                <a16:creationId xmlns:a16="http://schemas.microsoft.com/office/drawing/2014/main" id="{71F59F91-CED9-4921-9E1D-5C82190C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978" y="467742"/>
            <a:ext cx="1005004" cy="1005006"/>
          </a:xfrm>
          <a:prstGeom prst="rect">
            <a:avLst/>
          </a:prstGeom>
          <a:solidFill>
            <a:schemeClr val="accent1">
              <a:lumMod val="75000"/>
            </a:schemeClr>
          </a:solidFill>
        </p:spPr>
      </p:pic>
      <p:sp>
        <p:nvSpPr>
          <p:cNvPr id="8" name="TextBox 7">
            <a:extLst>
              <a:ext uri="{FF2B5EF4-FFF2-40B4-BE49-F238E27FC236}">
                <a16:creationId xmlns:a16="http://schemas.microsoft.com/office/drawing/2014/main" id="{20F31104-D230-4070-8C80-DB82784BAA76}"/>
              </a:ext>
            </a:extLst>
          </p:cNvPr>
          <p:cNvSpPr txBox="1"/>
          <p:nvPr/>
        </p:nvSpPr>
        <p:spPr>
          <a:xfrm>
            <a:off x="1816299" y="508580"/>
            <a:ext cx="5649026" cy="923330"/>
          </a:xfrm>
          <a:prstGeom prst="rect">
            <a:avLst/>
          </a:prstGeom>
          <a:noFill/>
        </p:spPr>
        <p:txBody>
          <a:bodyPr wrap="square" rtlCol="0">
            <a:spAutoFit/>
          </a:bodyPr>
          <a:lstStyle/>
          <a:p>
            <a:r>
              <a:rPr lang="en-GB" b="1" dirty="0">
                <a:solidFill>
                  <a:schemeClr val="accent1">
                    <a:lumMod val="75000"/>
                  </a:schemeClr>
                </a:solidFill>
              </a:rPr>
              <a:t>Joe</a:t>
            </a:r>
          </a:p>
          <a:p>
            <a:r>
              <a:rPr lang="en-GB" dirty="0">
                <a:solidFill>
                  <a:schemeClr val="accent1">
                    <a:lumMod val="75000"/>
                  </a:schemeClr>
                </a:solidFill>
              </a:rPr>
              <a:t>Salary:</a:t>
            </a:r>
            <a:r>
              <a:rPr lang="en-GB" b="1" dirty="0">
                <a:solidFill>
                  <a:schemeClr val="accent1">
                    <a:lumMod val="75000"/>
                  </a:schemeClr>
                </a:solidFill>
              </a:rPr>
              <a:t>	</a:t>
            </a:r>
            <a:r>
              <a:rPr lang="en-GB" b="1" dirty="0"/>
              <a:t>	</a:t>
            </a:r>
            <a:r>
              <a:rPr lang="en-GB" dirty="0">
                <a:solidFill>
                  <a:schemeClr val="accent1">
                    <a:lumMod val="75000"/>
                  </a:schemeClr>
                </a:solidFill>
              </a:rPr>
              <a:t>£30,000</a:t>
            </a:r>
          </a:p>
          <a:p>
            <a:r>
              <a:rPr lang="en-GB" dirty="0">
                <a:solidFill>
                  <a:schemeClr val="accent1">
                    <a:lumMod val="75000"/>
                  </a:schemeClr>
                </a:solidFill>
              </a:rPr>
              <a:t>Regular AVC: </a:t>
            </a:r>
            <a:r>
              <a:rPr lang="en-GB" b="1" dirty="0"/>
              <a:t>	</a:t>
            </a:r>
            <a:r>
              <a:rPr lang="en-GB" dirty="0">
                <a:solidFill>
                  <a:schemeClr val="accent1">
                    <a:lumMod val="75000"/>
                  </a:schemeClr>
                </a:solidFill>
              </a:rPr>
              <a:t>£250 per month (£3,000 each year)</a:t>
            </a:r>
          </a:p>
        </p:txBody>
      </p:sp>
      <p:sp>
        <p:nvSpPr>
          <p:cNvPr id="9" name="TextBox 8">
            <a:extLst>
              <a:ext uri="{FF2B5EF4-FFF2-40B4-BE49-F238E27FC236}">
                <a16:creationId xmlns:a16="http://schemas.microsoft.com/office/drawing/2014/main" id="{05CC7D25-1CAD-43EE-BF3C-79FB11E75BB8}"/>
              </a:ext>
            </a:extLst>
          </p:cNvPr>
          <p:cNvSpPr txBox="1"/>
          <p:nvPr/>
        </p:nvSpPr>
        <p:spPr>
          <a:xfrm>
            <a:off x="736978" y="5525828"/>
            <a:ext cx="5946608" cy="307777"/>
          </a:xfrm>
          <a:prstGeom prst="rect">
            <a:avLst/>
          </a:prstGeom>
          <a:noFill/>
        </p:spPr>
        <p:txBody>
          <a:bodyPr wrap="square" rtlCol="0">
            <a:spAutoFit/>
          </a:bodyPr>
          <a:lstStyle/>
          <a:p>
            <a:r>
              <a:rPr lang="en-GB" sz="1400" dirty="0"/>
              <a:t>All figures provided are for illustrative purposes only and are not guaranteed.</a:t>
            </a:r>
          </a:p>
        </p:txBody>
      </p:sp>
    </p:spTree>
    <p:extLst>
      <p:ext uri="{BB962C8B-B14F-4D97-AF65-F5344CB8AC3E}">
        <p14:creationId xmlns:p14="http://schemas.microsoft.com/office/powerpoint/2010/main" val="428436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F579C89-61E3-4219-BF35-B02068BA9366}"/>
              </a:ext>
            </a:extLst>
          </p:cNvPr>
          <p:cNvGraphicFramePr>
            <a:graphicFrameLocks/>
          </p:cNvGraphicFramePr>
          <p:nvPr>
            <p:extLst>
              <p:ext uri="{D42A27DB-BD31-4B8C-83A1-F6EECF244321}">
                <p14:modId xmlns:p14="http://schemas.microsoft.com/office/powerpoint/2010/main" val="172555614"/>
              </p:ext>
            </p:extLst>
          </p:nvPr>
        </p:nvGraphicFramePr>
        <p:xfrm>
          <a:off x="736978" y="1599682"/>
          <a:ext cx="10718044" cy="3841324"/>
        </p:xfrm>
        <a:graphic>
          <a:graphicData uri="http://schemas.openxmlformats.org/drawingml/2006/table">
            <a:tbl>
              <a:tblPr firstRow="1" bandRow="1">
                <a:tableStyleId>{5C22544A-7EE6-4342-B048-85BDC9FD1C3A}</a:tableStyleId>
              </a:tblPr>
              <a:tblGrid>
                <a:gridCol w="2679511">
                  <a:extLst>
                    <a:ext uri="{9D8B030D-6E8A-4147-A177-3AD203B41FA5}">
                      <a16:colId xmlns:a16="http://schemas.microsoft.com/office/drawing/2014/main" val="266996212"/>
                    </a:ext>
                  </a:extLst>
                </a:gridCol>
                <a:gridCol w="2679511">
                  <a:extLst>
                    <a:ext uri="{9D8B030D-6E8A-4147-A177-3AD203B41FA5}">
                      <a16:colId xmlns:a16="http://schemas.microsoft.com/office/drawing/2014/main" val="2427153375"/>
                    </a:ext>
                  </a:extLst>
                </a:gridCol>
                <a:gridCol w="2679511">
                  <a:extLst>
                    <a:ext uri="{9D8B030D-6E8A-4147-A177-3AD203B41FA5}">
                      <a16:colId xmlns:a16="http://schemas.microsoft.com/office/drawing/2014/main" val="2961522189"/>
                    </a:ext>
                  </a:extLst>
                </a:gridCol>
                <a:gridCol w="2679511">
                  <a:extLst>
                    <a:ext uri="{9D8B030D-6E8A-4147-A177-3AD203B41FA5}">
                      <a16:colId xmlns:a16="http://schemas.microsoft.com/office/drawing/2014/main" val="1383153200"/>
                    </a:ext>
                  </a:extLst>
                </a:gridCol>
              </a:tblGrid>
              <a:tr h="418253">
                <a:tc>
                  <a:txBody>
                    <a:bodyPr/>
                    <a:lstStyle/>
                    <a:p>
                      <a:pPr algn="ctr"/>
                      <a:endParaRPr lang="en-GB" sz="1600" dirty="0"/>
                    </a:p>
                  </a:txBody>
                  <a:tcPr marL="68580" marR="68580" marT="34290" marB="34290">
                    <a:solidFill>
                      <a:schemeClr val="accent1">
                        <a:lumMod val="75000"/>
                      </a:schemeClr>
                    </a:solidFill>
                  </a:tcPr>
                </a:tc>
                <a:tc>
                  <a:txBody>
                    <a:bodyPr/>
                    <a:lstStyle/>
                    <a:p>
                      <a:pPr algn="ctr"/>
                      <a:r>
                        <a:rPr lang="en-GB" sz="1600" dirty="0"/>
                        <a:t>Without AVC</a:t>
                      </a:r>
                    </a:p>
                  </a:txBody>
                  <a:tcPr marL="68580" marR="68580" marT="34290" marB="34290">
                    <a:solidFill>
                      <a:schemeClr val="accent1">
                        <a:lumMod val="75000"/>
                      </a:schemeClr>
                    </a:solidFill>
                  </a:tcPr>
                </a:tc>
                <a:tc>
                  <a:txBody>
                    <a:bodyPr/>
                    <a:lstStyle/>
                    <a:p>
                      <a:pPr algn="ctr"/>
                      <a:r>
                        <a:rPr lang="en-GB" sz="1600" dirty="0"/>
                        <a:t>With Standard AVC</a:t>
                      </a:r>
                    </a:p>
                  </a:txBody>
                  <a:tcPr marL="68580" marR="68580" marT="34290" marB="34290">
                    <a:solidFill>
                      <a:schemeClr val="accent1">
                        <a:lumMod val="75000"/>
                      </a:schemeClr>
                    </a:solidFill>
                  </a:tcPr>
                </a:tc>
                <a:tc>
                  <a:txBody>
                    <a:bodyPr/>
                    <a:lstStyle/>
                    <a:p>
                      <a:pPr algn="ctr"/>
                      <a:r>
                        <a:rPr lang="en-GB" sz="1600" dirty="0"/>
                        <a:t>With AVC Wise</a:t>
                      </a:r>
                    </a:p>
                  </a:txBody>
                  <a:tcPr marL="68580" marR="68580" marT="34290" marB="34290">
                    <a:solidFill>
                      <a:schemeClr val="accent1">
                        <a:lumMod val="75000"/>
                      </a:schemeClr>
                    </a:solidFill>
                  </a:tcPr>
                </a:tc>
                <a:extLst>
                  <a:ext uri="{0D108BD9-81ED-4DB2-BD59-A6C34878D82A}">
                    <a16:rowId xmlns:a16="http://schemas.microsoft.com/office/drawing/2014/main" val="314193706"/>
                  </a:ext>
                </a:extLst>
              </a:tr>
              <a:tr h="480384">
                <a:tc>
                  <a:txBody>
                    <a:bodyPr/>
                    <a:lstStyle/>
                    <a:p>
                      <a:r>
                        <a:rPr lang="en-GB" sz="1400" b="1" dirty="0"/>
                        <a:t>Gross monthly pay (before main scheme contributions)</a:t>
                      </a:r>
                    </a:p>
                  </a:txBody>
                  <a:tcPr marL="68580" marR="68580" marT="34290" marB="34290" anchor="ctr"/>
                </a:tc>
                <a:tc>
                  <a:txBody>
                    <a:bodyPr/>
                    <a:lstStyle/>
                    <a:p>
                      <a:pPr algn="ctr"/>
                      <a:r>
                        <a:rPr lang="en-GB" sz="1600" b="1" dirty="0"/>
                        <a:t>£2,500</a:t>
                      </a:r>
                    </a:p>
                  </a:txBody>
                  <a:tcPr marL="68580" marR="68580" marT="34290" marB="34290" anchor="ctr"/>
                </a:tc>
                <a:tc>
                  <a:txBody>
                    <a:bodyPr/>
                    <a:lstStyle/>
                    <a:p>
                      <a:pPr algn="ctr"/>
                      <a:r>
                        <a:rPr lang="en-GB" sz="1600" b="1" dirty="0">
                          <a:solidFill>
                            <a:schemeClr val="tx1"/>
                          </a:solidFill>
                        </a:rPr>
                        <a:t>£2,500</a:t>
                      </a:r>
                    </a:p>
                  </a:txBody>
                  <a:tcPr marL="68580" marR="68580" marT="34290" marB="34290" anchor="ctr"/>
                </a:tc>
                <a:tc>
                  <a:txBody>
                    <a:bodyPr/>
                    <a:lstStyle/>
                    <a:p>
                      <a:pPr algn="ctr"/>
                      <a:r>
                        <a:rPr lang="en-GB" sz="1600" b="0" dirty="0">
                          <a:solidFill>
                            <a:schemeClr val="bg2">
                              <a:lumMod val="90000"/>
                            </a:schemeClr>
                          </a:solidFill>
                        </a:rPr>
                        <a:t>£2,251</a:t>
                      </a:r>
                    </a:p>
                  </a:txBody>
                  <a:tcPr marL="68580" marR="68580" marT="34290" marB="34290" anchor="ctr"/>
                </a:tc>
                <a:extLst>
                  <a:ext uri="{0D108BD9-81ED-4DB2-BD59-A6C34878D82A}">
                    <a16:rowId xmlns:a16="http://schemas.microsoft.com/office/drawing/2014/main" val="4115422384"/>
                  </a:ext>
                </a:extLst>
              </a:tr>
              <a:tr h="418253">
                <a:tc>
                  <a:txBody>
                    <a:bodyPr/>
                    <a:lstStyle/>
                    <a:p>
                      <a:r>
                        <a:rPr lang="en-GB" sz="1400" b="1" dirty="0"/>
                        <a:t>Joe’s LGPS contribution</a:t>
                      </a:r>
                    </a:p>
                  </a:txBody>
                  <a:tcPr marL="68580" marR="68580" marT="34290" marB="34290" anchor="ctr"/>
                </a:tc>
                <a:tc>
                  <a:txBody>
                    <a:bodyPr/>
                    <a:lstStyle/>
                    <a:p>
                      <a:pPr algn="ctr"/>
                      <a:r>
                        <a:rPr lang="en-GB" sz="1600" b="1" dirty="0"/>
                        <a:t>£162.50</a:t>
                      </a:r>
                    </a:p>
                  </a:txBody>
                  <a:tcPr marL="68580" marR="68580" marT="34290" marB="34290" anchor="ctr"/>
                </a:tc>
                <a:tc>
                  <a:txBody>
                    <a:bodyPr/>
                    <a:lstStyle/>
                    <a:p>
                      <a:pPr algn="ctr"/>
                      <a:r>
                        <a:rPr lang="en-GB" sz="1600" b="1" dirty="0">
                          <a:solidFill>
                            <a:schemeClr val="tx1"/>
                          </a:solidFill>
                        </a:rPr>
                        <a:t>£162.50</a:t>
                      </a:r>
                    </a:p>
                  </a:txBody>
                  <a:tcPr marL="68580" marR="68580" marT="34290" marB="34290" anchor="ctr"/>
                </a:tc>
                <a:tc>
                  <a:txBody>
                    <a:bodyPr/>
                    <a:lstStyle/>
                    <a:p>
                      <a:pPr algn="ctr"/>
                      <a:r>
                        <a:rPr lang="en-GB" sz="1600" b="0" dirty="0">
                          <a:solidFill>
                            <a:schemeClr val="bg2">
                              <a:lumMod val="90000"/>
                            </a:schemeClr>
                          </a:solidFill>
                        </a:rPr>
                        <a:t>£162.50</a:t>
                      </a:r>
                    </a:p>
                  </a:txBody>
                  <a:tcPr marL="68580" marR="68580" marT="34290" marB="34290" anchor="ctr"/>
                </a:tc>
                <a:extLst>
                  <a:ext uri="{0D108BD9-81ED-4DB2-BD59-A6C34878D82A}">
                    <a16:rowId xmlns:a16="http://schemas.microsoft.com/office/drawing/2014/main" val="1136521657"/>
                  </a:ext>
                </a:extLst>
              </a:tr>
              <a:tr h="418253">
                <a:tc>
                  <a:txBody>
                    <a:bodyPr/>
                    <a:lstStyle/>
                    <a:p>
                      <a:r>
                        <a:rPr lang="en-GB" sz="1400" b="1" dirty="0"/>
                        <a:t>Joe’s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0" dirty="0">
                          <a:solidFill>
                            <a:schemeClr val="bg2">
                              <a:lumMod val="90000"/>
                            </a:schemeClr>
                          </a:solidFill>
                        </a:rPr>
                        <a:t>£1</a:t>
                      </a:r>
                    </a:p>
                  </a:txBody>
                  <a:tcPr marL="68580" marR="68580" marT="34290" marB="34290" anchor="ctr"/>
                </a:tc>
                <a:extLst>
                  <a:ext uri="{0D108BD9-81ED-4DB2-BD59-A6C34878D82A}">
                    <a16:rowId xmlns:a16="http://schemas.microsoft.com/office/drawing/2014/main" val="3162639234"/>
                  </a:ext>
                </a:extLst>
              </a:tr>
              <a:tr h="418253">
                <a:tc>
                  <a:txBody>
                    <a:bodyPr/>
                    <a:lstStyle/>
                    <a:p>
                      <a:r>
                        <a:rPr lang="en-GB" sz="1400" b="1" dirty="0"/>
                        <a:t>Employer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n/a</a:t>
                      </a:r>
                    </a:p>
                  </a:txBody>
                  <a:tcPr marL="68580" marR="68580" marT="34290" marB="34290" anchor="ctr"/>
                </a:tc>
                <a:tc>
                  <a:txBody>
                    <a:bodyPr/>
                    <a:lstStyle/>
                    <a:p>
                      <a:pPr algn="ctr"/>
                      <a:r>
                        <a:rPr lang="en-GB" sz="1600" b="0" dirty="0">
                          <a:solidFill>
                            <a:schemeClr val="bg2">
                              <a:lumMod val="90000"/>
                            </a:schemeClr>
                          </a:solidFill>
                        </a:rPr>
                        <a:t>£249</a:t>
                      </a:r>
                    </a:p>
                  </a:txBody>
                  <a:tcPr marL="68580" marR="68580" marT="34290" marB="34290" anchor="ctr"/>
                </a:tc>
                <a:extLst>
                  <a:ext uri="{0D108BD9-81ED-4DB2-BD59-A6C34878D82A}">
                    <a16:rowId xmlns:a16="http://schemas.microsoft.com/office/drawing/2014/main" val="1170822448"/>
                  </a:ext>
                </a:extLst>
              </a:tr>
              <a:tr h="418253">
                <a:tc>
                  <a:txBody>
                    <a:bodyPr/>
                    <a:lstStyle/>
                    <a:p>
                      <a:r>
                        <a:rPr lang="en-GB" sz="1400" b="1" dirty="0"/>
                        <a:t>Total AVC contribution</a:t>
                      </a:r>
                    </a:p>
                  </a:txBody>
                  <a:tcPr marL="68580" marR="68580" marT="34290" marB="34290" anchor="ctr"/>
                </a:tc>
                <a:tc>
                  <a:txBody>
                    <a:bodyPr/>
                    <a:lstStyle/>
                    <a:p>
                      <a:pPr algn="ctr"/>
                      <a:r>
                        <a:rPr lang="en-GB" sz="1600" b="1" dirty="0"/>
                        <a:t>n/a</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0" dirty="0">
                          <a:solidFill>
                            <a:schemeClr val="bg2">
                              <a:lumMod val="90000"/>
                            </a:schemeClr>
                          </a:solidFill>
                        </a:rPr>
                        <a:t>£250</a:t>
                      </a:r>
                    </a:p>
                  </a:txBody>
                  <a:tcPr marL="68580" marR="68580" marT="34290" marB="34290" anchor="ctr"/>
                </a:tc>
                <a:extLst>
                  <a:ext uri="{0D108BD9-81ED-4DB2-BD59-A6C34878D82A}">
                    <a16:rowId xmlns:a16="http://schemas.microsoft.com/office/drawing/2014/main" val="1821354867"/>
                  </a:ext>
                </a:extLst>
              </a:tr>
              <a:tr h="418253">
                <a:tc>
                  <a:txBody>
                    <a:bodyPr/>
                    <a:lstStyle/>
                    <a:p>
                      <a:r>
                        <a:rPr lang="en-GB" sz="1400" b="1" dirty="0"/>
                        <a:t>Joe’s Income Tax</a:t>
                      </a:r>
                    </a:p>
                  </a:txBody>
                  <a:tcPr marL="68580" marR="68580" marT="34290" marB="34290" anchor="ctr"/>
                </a:tc>
                <a:tc>
                  <a:txBody>
                    <a:bodyPr/>
                    <a:lstStyle/>
                    <a:p>
                      <a:pPr algn="ctr"/>
                      <a:r>
                        <a:rPr lang="en-GB" sz="1600" b="1" dirty="0"/>
                        <a:t>£275.83</a:t>
                      </a:r>
                    </a:p>
                  </a:txBody>
                  <a:tcPr marL="68580" marR="68580" marT="34290" marB="34290" anchor="ctr"/>
                </a:tc>
                <a:tc>
                  <a:txBody>
                    <a:bodyPr/>
                    <a:lstStyle/>
                    <a:p>
                      <a:pPr algn="ctr"/>
                      <a:r>
                        <a:rPr lang="en-GB" sz="1600" b="1" dirty="0">
                          <a:solidFill>
                            <a:schemeClr val="tx1"/>
                          </a:solidFill>
                        </a:rPr>
                        <a:t>£225.83</a:t>
                      </a:r>
                    </a:p>
                  </a:txBody>
                  <a:tcPr marL="68580" marR="68580" marT="34290" marB="34290" anchor="ctr"/>
                </a:tc>
                <a:tc>
                  <a:txBody>
                    <a:bodyPr/>
                    <a:lstStyle/>
                    <a:p>
                      <a:pPr algn="ctr"/>
                      <a:r>
                        <a:rPr lang="en-GB" sz="1600" b="0" dirty="0">
                          <a:solidFill>
                            <a:schemeClr val="bg2">
                              <a:lumMod val="90000"/>
                            </a:schemeClr>
                          </a:solidFill>
                        </a:rPr>
                        <a:t>£225.83</a:t>
                      </a:r>
                    </a:p>
                  </a:txBody>
                  <a:tcPr marL="68580" marR="68580" marT="34290" marB="34290" anchor="ctr"/>
                </a:tc>
                <a:extLst>
                  <a:ext uri="{0D108BD9-81ED-4DB2-BD59-A6C34878D82A}">
                    <a16:rowId xmlns:a16="http://schemas.microsoft.com/office/drawing/2014/main" val="2207493282"/>
                  </a:ext>
                </a:extLst>
              </a:tr>
              <a:tr h="418253">
                <a:tc>
                  <a:txBody>
                    <a:bodyPr/>
                    <a:lstStyle/>
                    <a:p>
                      <a:r>
                        <a:rPr lang="en-GB" sz="1400" b="1" dirty="0"/>
                        <a:t>Joe’s National Insurance</a:t>
                      </a:r>
                    </a:p>
                  </a:txBody>
                  <a:tcPr marL="68580" marR="68580" marT="34290" marB="34290" anchor="ctr"/>
                </a:tc>
                <a:tc>
                  <a:txBody>
                    <a:bodyPr/>
                    <a:lstStyle/>
                    <a:p>
                      <a:pPr algn="ctr"/>
                      <a:r>
                        <a:rPr lang="en-GB" sz="1600" b="1" dirty="0"/>
                        <a:t>£218.36</a:t>
                      </a:r>
                    </a:p>
                  </a:txBody>
                  <a:tcPr marL="68580" marR="68580" marT="34290" marB="34290" anchor="ctr"/>
                </a:tc>
                <a:tc>
                  <a:txBody>
                    <a:bodyPr/>
                    <a:lstStyle/>
                    <a:p>
                      <a:pPr algn="ctr"/>
                      <a:r>
                        <a:rPr lang="en-GB" sz="1600" b="1" dirty="0">
                          <a:solidFill>
                            <a:schemeClr val="tx1"/>
                          </a:solidFill>
                        </a:rPr>
                        <a:t>£218.36</a:t>
                      </a:r>
                    </a:p>
                  </a:txBody>
                  <a:tcPr marL="68580" marR="68580" marT="34290" marB="34290" anchor="ctr"/>
                </a:tc>
                <a:tc>
                  <a:txBody>
                    <a:bodyPr/>
                    <a:lstStyle/>
                    <a:p>
                      <a:pPr algn="ctr"/>
                      <a:r>
                        <a:rPr lang="en-GB" sz="1600" b="0" dirty="0">
                          <a:solidFill>
                            <a:schemeClr val="bg2">
                              <a:lumMod val="90000"/>
                            </a:schemeClr>
                          </a:solidFill>
                        </a:rPr>
                        <a:t>£188.48</a:t>
                      </a:r>
                    </a:p>
                  </a:txBody>
                  <a:tcPr marL="68580" marR="68580" marT="34290" marB="34290" anchor="ctr"/>
                </a:tc>
                <a:extLst>
                  <a:ext uri="{0D108BD9-81ED-4DB2-BD59-A6C34878D82A}">
                    <a16:rowId xmlns:a16="http://schemas.microsoft.com/office/drawing/2014/main" val="689761203"/>
                  </a:ext>
                </a:extLst>
              </a:tr>
              <a:tr h="418253">
                <a:tc>
                  <a:txBody>
                    <a:bodyPr/>
                    <a:lstStyle/>
                    <a:p>
                      <a:r>
                        <a:rPr lang="en-GB" sz="1400" b="1" dirty="0"/>
                        <a:t>Joe’s monthly pay after tax</a:t>
                      </a:r>
                    </a:p>
                  </a:txBody>
                  <a:tcPr marL="68580" marR="68580" marT="34290" marB="34290" anchor="ctr"/>
                </a:tc>
                <a:tc>
                  <a:txBody>
                    <a:bodyPr/>
                    <a:lstStyle/>
                    <a:p>
                      <a:pPr algn="ctr"/>
                      <a:r>
                        <a:rPr lang="en-GB" sz="1600" b="1" dirty="0"/>
                        <a:t>£1,843.31</a:t>
                      </a:r>
                    </a:p>
                  </a:txBody>
                  <a:tcPr marL="68580" marR="68580" marT="34290" marB="34290" anchor="ctr"/>
                </a:tc>
                <a:tc>
                  <a:txBody>
                    <a:bodyPr/>
                    <a:lstStyle/>
                    <a:p>
                      <a:pPr algn="ctr"/>
                      <a:r>
                        <a:rPr lang="en-GB" sz="1600" b="1" dirty="0">
                          <a:solidFill>
                            <a:schemeClr val="tx1"/>
                          </a:solidFill>
                        </a:rPr>
                        <a:t>£1,643.31</a:t>
                      </a:r>
                    </a:p>
                  </a:txBody>
                  <a:tcPr marL="68580" marR="68580" marT="34290" marB="34290" anchor="ctr"/>
                </a:tc>
                <a:tc>
                  <a:txBody>
                    <a:bodyPr/>
                    <a:lstStyle/>
                    <a:p>
                      <a:pPr algn="ctr"/>
                      <a:r>
                        <a:rPr lang="en-GB" sz="1600" b="0" dirty="0">
                          <a:solidFill>
                            <a:schemeClr val="bg2">
                              <a:lumMod val="90000"/>
                            </a:schemeClr>
                          </a:solidFill>
                        </a:rPr>
                        <a:t>£1,673.19</a:t>
                      </a:r>
                    </a:p>
                  </a:txBody>
                  <a:tcPr marL="68580" marR="68580" marT="34290" marB="34290" anchor="ctr"/>
                </a:tc>
                <a:extLst>
                  <a:ext uri="{0D108BD9-81ED-4DB2-BD59-A6C34878D82A}">
                    <a16:rowId xmlns:a16="http://schemas.microsoft.com/office/drawing/2014/main" val="851983174"/>
                  </a:ext>
                </a:extLst>
              </a:tr>
            </a:tbl>
          </a:graphicData>
        </a:graphic>
      </p:graphicFrame>
      <p:pic>
        <p:nvPicPr>
          <p:cNvPr id="7" name="Picture 6">
            <a:extLst>
              <a:ext uri="{FF2B5EF4-FFF2-40B4-BE49-F238E27FC236}">
                <a16:creationId xmlns:a16="http://schemas.microsoft.com/office/drawing/2014/main" id="{71F59F91-CED9-4921-9E1D-5C82190C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978" y="467742"/>
            <a:ext cx="1005004" cy="1005006"/>
          </a:xfrm>
          <a:prstGeom prst="rect">
            <a:avLst/>
          </a:prstGeom>
          <a:solidFill>
            <a:schemeClr val="accent1">
              <a:lumMod val="75000"/>
            </a:schemeClr>
          </a:solidFill>
        </p:spPr>
      </p:pic>
      <p:sp>
        <p:nvSpPr>
          <p:cNvPr id="8" name="TextBox 7">
            <a:extLst>
              <a:ext uri="{FF2B5EF4-FFF2-40B4-BE49-F238E27FC236}">
                <a16:creationId xmlns:a16="http://schemas.microsoft.com/office/drawing/2014/main" id="{20F31104-D230-4070-8C80-DB82784BAA76}"/>
              </a:ext>
            </a:extLst>
          </p:cNvPr>
          <p:cNvSpPr txBox="1"/>
          <p:nvPr/>
        </p:nvSpPr>
        <p:spPr>
          <a:xfrm>
            <a:off x="1816299" y="508580"/>
            <a:ext cx="5649026" cy="923330"/>
          </a:xfrm>
          <a:prstGeom prst="rect">
            <a:avLst/>
          </a:prstGeom>
          <a:noFill/>
        </p:spPr>
        <p:txBody>
          <a:bodyPr wrap="square" rtlCol="0">
            <a:spAutoFit/>
          </a:bodyPr>
          <a:lstStyle/>
          <a:p>
            <a:r>
              <a:rPr lang="en-GB" b="1" dirty="0">
                <a:solidFill>
                  <a:schemeClr val="accent1">
                    <a:lumMod val="75000"/>
                  </a:schemeClr>
                </a:solidFill>
              </a:rPr>
              <a:t>Joe</a:t>
            </a:r>
          </a:p>
          <a:p>
            <a:r>
              <a:rPr lang="en-GB" dirty="0">
                <a:solidFill>
                  <a:schemeClr val="accent1">
                    <a:lumMod val="75000"/>
                  </a:schemeClr>
                </a:solidFill>
              </a:rPr>
              <a:t>Salary:</a:t>
            </a:r>
            <a:r>
              <a:rPr lang="en-GB" b="1" dirty="0">
                <a:solidFill>
                  <a:schemeClr val="accent1">
                    <a:lumMod val="75000"/>
                  </a:schemeClr>
                </a:solidFill>
              </a:rPr>
              <a:t>	</a:t>
            </a:r>
            <a:r>
              <a:rPr lang="en-GB" b="1" dirty="0"/>
              <a:t>	</a:t>
            </a:r>
            <a:r>
              <a:rPr lang="en-GB" dirty="0">
                <a:solidFill>
                  <a:schemeClr val="accent1">
                    <a:lumMod val="75000"/>
                  </a:schemeClr>
                </a:solidFill>
              </a:rPr>
              <a:t>£30,000</a:t>
            </a:r>
          </a:p>
          <a:p>
            <a:r>
              <a:rPr lang="en-GB" dirty="0">
                <a:solidFill>
                  <a:schemeClr val="accent1">
                    <a:lumMod val="75000"/>
                  </a:schemeClr>
                </a:solidFill>
              </a:rPr>
              <a:t>Regular AVC: </a:t>
            </a:r>
            <a:r>
              <a:rPr lang="en-GB" b="1" dirty="0"/>
              <a:t>	</a:t>
            </a:r>
            <a:r>
              <a:rPr lang="en-GB" dirty="0">
                <a:solidFill>
                  <a:schemeClr val="accent1">
                    <a:lumMod val="75000"/>
                  </a:schemeClr>
                </a:solidFill>
              </a:rPr>
              <a:t>£250 per month (£3,000 each year)</a:t>
            </a:r>
          </a:p>
        </p:txBody>
      </p:sp>
      <p:sp>
        <p:nvSpPr>
          <p:cNvPr id="9" name="TextBox 8">
            <a:extLst>
              <a:ext uri="{FF2B5EF4-FFF2-40B4-BE49-F238E27FC236}">
                <a16:creationId xmlns:a16="http://schemas.microsoft.com/office/drawing/2014/main" id="{05CC7D25-1CAD-43EE-BF3C-79FB11E75BB8}"/>
              </a:ext>
            </a:extLst>
          </p:cNvPr>
          <p:cNvSpPr txBox="1"/>
          <p:nvPr/>
        </p:nvSpPr>
        <p:spPr>
          <a:xfrm>
            <a:off x="736978" y="5525828"/>
            <a:ext cx="5946608" cy="307777"/>
          </a:xfrm>
          <a:prstGeom prst="rect">
            <a:avLst/>
          </a:prstGeom>
          <a:noFill/>
        </p:spPr>
        <p:txBody>
          <a:bodyPr wrap="square" rtlCol="0">
            <a:spAutoFit/>
          </a:bodyPr>
          <a:lstStyle/>
          <a:p>
            <a:r>
              <a:rPr lang="en-GB" sz="1400" dirty="0"/>
              <a:t>All figures provided are for illustrative purposes only and are not guaranteed.</a:t>
            </a:r>
          </a:p>
        </p:txBody>
      </p:sp>
    </p:spTree>
    <p:extLst>
      <p:ext uri="{BB962C8B-B14F-4D97-AF65-F5344CB8AC3E}">
        <p14:creationId xmlns:p14="http://schemas.microsoft.com/office/powerpoint/2010/main" val="344924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0B883-47B5-7247-B1D5-3B92219B5517}"/>
              </a:ext>
            </a:extLst>
          </p:cNvPr>
          <p:cNvSpPr txBox="1"/>
          <p:nvPr/>
        </p:nvSpPr>
        <p:spPr>
          <a:xfrm>
            <a:off x="550862" y="889843"/>
            <a:ext cx="11053763" cy="5078313"/>
          </a:xfrm>
          <a:prstGeom prst="rect">
            <a:avLst/>
          </a:prstGeom>
          <a:noFill/>
        </p:spPr>
        <p:txBody>
          <a:bodyPr wrap="square" rtlCol="0">
            <a:spAutoFit/>
          </a:bodyPr>
          <a:lstStyle/>
          <a:p>
            <a:pPr algn="ctr"/>
            <a:r>
              <a:rPr lang="en-GB" sz="5400" b="0" i="0" kern="1200" dirty="0">
                <a:solidFill>
                  <a:srgbClr val="0F5395"/>
                </a:solidFill>
                <a:effectLst/>
                <a:latin typeface="+mn-lt"/>
                <a:ea typeface="+mn-ea"/>
                <a:cs typeface="+mn-cs"/>
              </a:rPr>
              <a:t>Introduction</a:t>
            </a:r>
          </a:p>
          <a:p>
            <a:pPr algn="ctr"/>
            <a:endParaRPr lang="en-GB" sz="5400" dirty="0">
              <a:solidFill>
                <a:srgbClr val="0F5395"/>
              </a:solidFill>
            </a:endParaRPr>
          </a:p>
          <a:p>
            <a:pPr algn="ctr"/>
            <a:r>
              <a:rPr lang="en-GB" sz="5400" b="1" i="0" kern="1200" dirty="0">
                <a:solidFill>
                  <a:srgbClr val="0F5395"/>
                </a:solidFill>
                <a:effectLst/>
                <a:latin typeface="+mn-lt"/>
                <a:ea typeface="+mn-ea"/>
                <a:cs typeface="+mn-cs"/>
              </a:rPr>
              <a:t>James Bolton</a:t>
            </a:r>
          </a:p>
          <a:p>
            <a:pPr algn="ctr"/>
            <a:endParaRPr lang="en-GB" sz="5400" b="0" i="0" kern="1200" dirty="0">
              <a:solidFill>
                <a:srgbClr val="0F5395"/>
              </a:solidFill>
              <a:effectLst/>
              <a:latin typeface="+mn-lt"/>
              <a:ea typeface="+mn-ea"/>
              <a:cs typeface="+mn-cs"/>
            </a:endParaRPr>
          </a:p>
          <a:p>
            <a:pPr algn="ctr"/>
            <a:r>
              <a:rPr lang="en-GB" sz="5400" dirty="0">
                <a:solidFill>
                  <a:srgbClr val="0F5395"/>
                </a:solidFill>
              </a:rPr>
              <a:t>AVC Wise</a:t>
            </a:r>
            <a:endParaRPr lang="en-GB" sz="5400" b="0" i="0" kern="1200" dirty="0">
              <a:solidFill>
                <a:srgbClr val="0F5395"/>
              </a:solidFill>
              <a:effectLst/>
            </a:endParaRPr>
          </a:p>
          <a:p>
            <a:endParaRPr lang="en-US" sz="5400" dirty="0"/>
          </a:p>
        </p:txBody>
      </p:sp>
    </p:spTree>
    <p:extLst>
      <p:ext uri="{BB962C8B-B14F-4D97-AF65-F5344CB8AC3E}">
        <p14:creationId xmlns:p14="http://schemas.microsoft.com/office/powerpoint/2010/main" val="352111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F579C89-61E3-4219-BF35-B02068BA9366}"/>
              </a:ext>
            </a:extLst>
          </p:cNvPr>
          <p:cNvGraphicFramePr>
            <a:graphicFrameLocks/>
          </p:cNvGraphicFramePr>
          <p:nvPr>
            <p:extLst>
              <p:ext uri="{D42A27DB-BD31-4B8C-83A1-F6EECF244321}">
                <p14:modId xmlns:p14="http://schemas.microsoft.com/office/powerpoint/2010/main" val="4122601477"/>
              </p:ext>
            </p:extLst>
          </p:nvPr>
        </p:nvGraphicFramePr>
        <p:xfrm>
          <a:off x="736978" y="1599682"/>
          <a:ext cx="10718044" cy="3841324"/>
        </p:xfrm>
        <a:graphic>
          <a:graphicData uri="http://schemas.openxmlformats.org/drawingml/2006/table">
            <a:tbl>
              <a:tblPr firstRow="1" bandRow="1">
                <a:tableStyleId>{5C22544A-7EE6-4342-B048-85BDC9FD1C3A}</a:tableStyleId>
              </a:tblPr>
              <a:tblGrid>
                <a:gridCol w="2679511">
                  <a:extLst>
                    <a:ext uri="{9D8B030D-6E8A-4147-A177-3AD203B41FA5}">
                      <a16:colId xmlns:a16="http://schemas.microsoft.com/office/drawing/2014/main" val="266996212"/>
                    </a:ext>
                  </a:extLst>
                </a:gridCol>
                <a:gridCol w="2679511">
                  <a:extLst>
                    <a:ext uri="{9D8B030D-6E8A-4147-A177-3AD203B41FA5}">
                      <a16:colId xmlns:a16="http://schemas.microsoft.com/office/drawing/2014/main" val="2427153375"/>
                    </a:ext>
                  </a:extLst>
                </a:gridCol>
                <a:gridCol w="2679511">
                  <a:extLst>
                    <a:ext uri="{9D8B030D-6E8A-4147-A177-3AD203B41FA5}">
                      <a16:colId xmlns:a16="http://schemas.microsoft.com/office/drawing/2014/main" val="2961522189"/>
                    </a:ext>
                  </a:extLst>
                </a:gridCol>
                <a:gridCol w="2679511">
                  <a:extLst>
                    <a:ext uri="{9D8B030D-6E8A-4147-A177-3AD203B41FA5}">
                      <a16:colId xmlns:a16="http://schemas.microsoft.com/office/drawing/2014/main" val="1383153200"/>
                    </a:ext>
                  </a:extLst>
                </a:gridCol>
              </a:tblGrid>
              <a:tr h="418253">
                <a:tc>
                  <a:txBody>
                    <a:bodyPr/>
                    <a:lstStyle/>
                    <a:p>
                      <a:pPr algn="ctr"/>
                      <a:endParaRPr lang="en-GB" sz="1600" dirty="0"/>
                    </a:p>
                  </a:txBody>
                  <a:tcPr marL="68580" marR="68580" marT="34290" marB="34290">
                    <a:solidFill>
                      <a:schemeClr val="accent1">
                        <a:lumMod val="75000"/>
                      </a:schemeClr>
                    </a:solidFill>
                  </a:tcPr>
                </a:tc>
                <a:tc>
                  <a:txBody>
                    <a:bodyPr/>
                    <a:lstStyle/>
                    <a:p>
                      <a:pPr algn="ctr"/>
                      <a:r>
                        <a:rPr lang="en-GB" sz="1600" dirty="0"/>
                        <a:t>Without AVC</a:t>
                      </a:r>
                    </a:p>
                  </a:txBody>
                  <a:tcPr marL="68580" marR="68580" marT="34290" marB="34290">
                    <a:solidFill>
                      <a:schemeClr val="accent1">
                        <a:lumMod val="75000"/>
                      </a:schemeClr>
                    </a:solidFill>
                  </a:tcPr>
                </a:tc>
                <a:tc>
                  <a:txBody>
                    <a:bodyPr/>
                    <a:lstStyle/>
                    <a:p>
                      <a:pPr algn="ctr"/>
                      <a:r>
                        <a:rPr lang="en-GB" sz="1600" dirty="0"/>
                        <a:t>With Standard AVC</a:t>
                      </a:r>
                    </a:p>
                  </a:txBody>
                  <a:tcPr marL="68580" marR="68580" marT="34290" marB="34290">
                    <a:solidFill>
                      <a:schemeClr val="accent1">
                        <a:lumMod val="75000"/>
                      </a:schemeClr>
                    </a:solidFill>
                  </a:tcPr>
                </a:tc>
                <a:tc>
                  <a:txBody>
                    <a:bodyPr/>
                    <a:lstStyle/>
                    <a:p>
                      <a:pPr algn="ctr"/>
                      <a:r>
                        <a:rPr lang="en-GB" sz="1600" dirty="0"/>
                        <a:t>With AVC Wise</a:t>
                      </a:r>
                    </a:p>
                  </a:txBody>
                  <a:tcPr marL="68580" marR="68580" marT="34290" marB="34290">
                    <a:solidFill>
                      <a:schemeClr val="accent1">
                        <a:lumMod val="75000"/>
                      </a:schemeClr>
                    </a:solidFill>
                  </a:tcPr>
                </a:tc>
                <a:extLst>
                  <a:ext uri="{0D108BD9-81ED-4DB2-BD59-A6C34878D82A}">
                    <a16:rowId xmlns:a16="http://schemas.microsoft.com/office/drawing/2014/main" val="314193706"/>
                  </a:ext>
                </a:extLst>
              </a:tr>
              <a:tr h="480384">
                <a:tc>
                  <a:txBody>
                    <a:bodyPr/>
                    <a:lstStyle/>
                    <a:p>
                      <a:r>
                        <a:rPr lang="en-GB" sz="1400" b="1" dirty="0"/>
                        <a:t>Gross monthly pay (before main scheme contributions)</a:t>
                      </a:r>
                    </a:p>
                  </a:txBody>
                  <a:tcPr marL="68580" marR="68580" marT="34290" marB="34290" anchor="ctr"/>
                </a:tc>
                <a:tc>
                  <a:txBody>
                    <a:bodyPr/>
                    <a:lstStyle/>
                    <a:p>
                      <a:pPr algn="ctr"/>
                      <a:r>
                        <a:rPr lang="en-GB" sz="1600" b="1" dirty="0"/>
                        <a:t>£2,500</a:t>
                      </a:r>
                    </a:p>
                  </a:txBody>
                  <a:tcPr marL="68580" marR="68580" marT="34290" marB="34290" anchor="ctr"/>
                </a:tc>
                <a:tc>
                  <a:txBody>
                    <a:bodyPr/>
                    <a:lstStyle/>
                    <a:p>
                      <a:pPr algn="ctr"/>
                      <a:r>
                        <a:rPr lang="en-GB" sz="1600" b="1" dirty="0">
                          <a:solidFill>
                            <a:schemeClr val="tx1"/>
                          </a:solidFill>
                        </a:rPr>
                        <a:t>£2,500</a:t>
                      </a:r>
                    </a:p>
                  </a:txBody>
                  <a:tcPr marL="68580" marR="68580" marT="34290" marB="34290" anchor="ctr"/>
                </a:tc>
                <a:tc>
                  <a:txBody>
                    <a:bodyPr/>
                    <a:lstStyle/>
                    <a:p>
                      <a:pPr algn="ctr"/>
                      <a:r>
                        <a:rPr lang="en-GB" sz="1600" b="1" dirty="0">
                          <a:solidFill>
                            <a:schemeClr val="tx1"/>
                          </a:solidFill>
                        </a:rPr>
                        <a:t>£2,251</a:t>
                      </a:r>
                    </a:p>
                  </a:txBody>
                  <a:tcPr marL="68580" marR="68580" marT="34290" marB="34290" anchor="ctr"/>
                </a:tc>
                <a:extLst>
                  <a:ext uri="{0D108BD9-81ED-4DB2-BD59-A6C34878D82A}">
                    <a16:rowId xmlns:a16="http://schemas.microsoft.com/office/drawing/2014/main" val="4115422384"/>
                  </a:ext>
                </a:extLst>
              </a:tr>
              <a:tr h="418253">
                <a:tc>
                  <a:txBody>
                    <a:bodyPr/>
                    <a:lstStyle/>
                    <a:p>
                      <a:r>
                        <a:rPr lang="en-GB" sz="1400" b="1" dirty="0"/>
                        <a:t>Joe’s LGPS contribution</a:t>
                      </a:r>
                    </a:p>
                  </a:txBody>
                  <a:tcPr marL="68580" marR="68580" marT="34290" marB="34290" anchor="ctr"/>
                </a:tc>
                <a:tc>
                  <a:txBody>
                    <a:bodyPr/>
                    <a:lstStyle/>
                    <a:p>
                      <a:pPr algn="ctr"/>
                      <a:r>
                        <a:rPr lang="en-GB" sz="1600" b="1" dirty="0"/>
                        <a:t>£162.50</a:t>
                      </a:r>
                    </a:p>
                  </a:txBody>
                  <a:tcPr marL="68580" marR="68580" marT="34290" marB="34290" anchor="ctr"/>
                </a:tc>
                <a:tc>
                  <a:txBody>
                    <a:bodyPr/>
                    <a:lstStyle/>
                    <a:p>
                      <a:pPr algn="ctr"/>
                      <a:r>
                        <a:rPr lang="en-GB" sz="1600" b="1" dirty="0">
                          <a:solidFill>
                            <a:schemeClr val="tx1"/>
                          </a:solidFill>
                        </a:rPr>
                        <a:t>£162.50</a:t>
                      </a:r>
                    </a:p>
                  </a:txBody>
                  <a:tcPr marL="68580" marR="68580" marT="34290" marB="34290" anchor="ctr"/>
                </a:tc>
                <a:tc>
                  <a:txBody>
                    <a:bodyPr/>
                    <a:lstStyle/>
                    <a:p>
                      <a:pPr algn="ctr"/>
                      <a:r>
                        <a:rPr lang="en-GB" sz="1600" b="1" dirty="0">
                          <a:solidFill>
                            <a:schemeClr val="tx1"/>
                          </a:solidFill>
                        </a:rPr>
                        <a:t>£162.50</a:t>
                      </a:r>
                    </a:p>
                  </a:txBody>
                  <a:tcPr marL="68580" marR="68580" marT="34290" marB="34290" anchor="ctr"/>
                </a:tc>
                <a:extLst>
                  <a:ext uri="{0D108BD9-81ED-4DB2-BD59-A6C34878D82A}">
                    <a16:rowId xmlns:a16="http://schemas.microsoft.com/office/drawing/2014/main" val="1136521657"/>
                  </a:ext>
                </a:extLst>
              </a:tr>
              <a:tr h="418253">
                <a:tc>
                  <a:txBody>
                    <a:bodyPr/>
                    <a:lstStyle/>
                    <a:p>
                      <a:r>
                        <a:rPr lang="en-GB" sz="1400" b="1" dirty="0"/>
                        <a:t>Joe’s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1" dirty="0">
                          <a:solidFill>
                            <a:schemeClr val="tx1"/>
                          </a:solidFill>
                        </a:rPr>
                        <a:t>£1</a:t>
                      </a:r>
                    </a:p>
                  </a:txBody>
                  <a:tcPr marL="68580" marR="68580" marT="34290" marB="34290" anchor="ctr"/>
                </a:tc>
                <a:extLst>
                  <a:ext uri="{0D108BD9-81ED-4DB2-BD59-A6C34878D82A}">
                    <a16:rowId xmlns:a16="http://schemas.microsoft.com/office/drawing/2014/main" val="3162639234"/>
                  </a:ext>
                </a:extLst>
              </a:tr>
              <a:tr h="418253">
                <a:tc>
                  <a:txBody>
                    <a:bodyPr/>
                    <a:lstStyle/>
                    <a:p>
                      <a:r>
                        <a:rPr lang="en-GB" sz="1400" b="1" dirty="0"/>
                        <a:t>Employer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n/a</a:t>
                      </a:r>
                    </a:p>
                  </a:txBody>
                  <a:tcPr marL="68580" marR="68580" marT="34290" marB="34290" anchor="ctr"/>
                </a:tc>
                <a:tc>
                  <a:txBody>
                    <a:bodyPr/>
                    <a:lstStyle/>
                    <a:p>
                      <a:pPr algn="ctr"/>
                      <a:r>
                        <a:rPr lang="en-GB" sz="1600" b="1" dirty="0">
                          <a:solidFill>
                            <a:schemeClr val="tx1"/>
                          </a:solidFill>
                        </a:rPr>
                        <a:t>£249</a:t>
                      </a:r>
                    </a:p>
                  </a:txBody>
                  <a:tcPr marL="68580" marR="68580" marT="34290" marB="34290" anchor="ctr"/>
                </a:tc>
                <a:extLst>
                  <a:ext uri="{0D108BD9-81ED-4DB2-BD59-A6C34878D82A}">
                    <a16:rowId xmlns:a16="http://schemas.microsoft.com/office/drawing/2014/main" val="1170822448"/>
                  </a:ext>
                </a:extLst>
              </a:tr>
              <a:tr h="418253">
                <a:tc>
                  <a:txBody>
                    <a:bodyPr/>
                    <a:lstStyle/>
                    <a:p>
                      <a:r>
                        <a:rPr lang="en-GB" sz="1400" b="1" dirty="0"/>
                        <a:t>Total AVC contribution</a:t>
                      </a:r>
                    </a:p>
                  </a:txBody>
                  <a:tcPr marL="68580" marR="68580" marT="34290" marB="34290" anchor="ctr"/>
                </a:tc>
                <a:tc>
                  <a:txBody>
                    <a:bodyPr/>
                    <a:lstStyle/>
                    <a:p>
                      <a:pPr algn="ctr"/>
                      <a:r>
                        <a:rPr lang="en-GB" sz="1600" b="1" dirty="0"/>
                        <a:t>n/a</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extLst>
                  <a:ext uri="{0D108BD9-81ED-4DB2-BD59-A6C34878D82A}">
                    <a16:rowId xmlns:a16="http://schemas.microsoft.com/office/drawing/2014/main" val="1821354867"/>
                  </a:ext>
                </a:extLst>
              </a:tr>
              <a:tr h="418253">
                <a:tc>
                  <a:txBody>
                    <a:bodyPr/>
                    <a:lstStyle/>
                    <a:p>
                      <a:r>
                        <a:rPr lang="en-GB" sz="1400" b="1" dirty="0"/>
                        <a:t>Joe’s Income Tax</a:t>
                      </a:r>
                    </a:p>
                  </a:txBody>
                  <a:tcPr marL="68580" marR="68580" marT="34290" marB="34290" anchor="ctr"/>
                </a:tc>
                <a:tc>
                  <a:txBody>
                    <a:bodyPr/>
                    <a:lstStyle/>
                    <a:p>
                      <a:pPr algn="ctr"/>
                      <a:r>
                        <a:rPr lang="en-GB" sz="1600" b="1" dirty="0"/>
                        <a:t>£275.83</a:t>
                      </a:r>
                    </a:p>
                  </a:txBody>
                  <a:tcPr marL="68580" marR="68580" marT="34290" marB="34290" anchor="ctr"/>
                </a:tc>
                <a:tc>
                  <a:txBody>
                    <a:bodyPr/>
                    <a:lstStyle/>
                    <a:p>
                      <a:pPr algn="ctr"/>
                      <a:r>
                        <a:rPr lang="en-GB" sz="1600" b="1" dirty="0">
                          <a:solidFill>
                            <a:schemeClr val="tx1"/>
                          </a:solidFill>
                        </a:rPr>
                        <a:t>£225.83</a:t>
                      </a:r>
                    </a:p>
                  </a:txBody>
                  <a:tcPr marL="68580" marR="68580" marT="34290" marB="34290" anchor="ctr"/>
                </a:tc>
                <a:tc>
                  <a:txBody>
                    <a:bodyPr/>
                    <a:lstStyle/>
                    <a:p>
                      <a:pPr algn="ctr"/>
                      <a:r>
                        <a:rPr lang="en-GB" sz="1600" b="1" dirty="0">
                          <a:solidFill>
                            <a:schemeClr val="tx1"/>
                          </a:solidFill>
                        </a:rPr>
                        <a:t>£225.83</a:t>
                      </a:r>
                    </a:p>
                  </a:txBody>
                  <a:tcPr marL="68580" marR="68580" marT="34290" marB="34290" anchor="ctr"/>
                </a:tc>
                <a:extLst>
                  <a:ext uri="{0D108BD9-81ED-4DB2-BD59-A6C34878D82A}">
                    <a16:rowId xmlns:a16="http://schemas.microsoft.com/office/drawing/2014/main" val="2207493282"/>
                  </a:ext>
                </a:extLst>
              </a:tr>
              <a:tr h="418253">
                <a:tc>
                  <a:txBody>
                    <a:bodyPr/>
                    <a:lstStyle/>
                    <a:p>
                      <a:r>
                        <a:rPr lang="en-GB" sz="1400" b="1" dirty="0"/>
                        <a:t>Joe’s National Insurance</a:t>
                      </a:r>
                    </a:p>
                  </a:txBody>
                  <a:tcPr marL="68580" marR="68580" marT="34290" marB="34290" anchor="ctr"/>
                </a:tc>
                <a:tc>
                  <a:txBody>
                    <a:bodyPr/>
                    <a:lstStyle/>
                    <a:p>
                      <a:pPr algn="ctr"/>
                      <a:r>
                        <a:rPr lang="en-GB" sz="1600" b="1" dirty="0"/>
                        <a:t>£218.36</a:t>
                      </a:r>
                    </a:p>
                  </a:txBody>
                  <a:tcPr marL="68580" marR="68580" marT="34290" marB="34290" anchor="ctr"/>
                </a:tc>
                <a:tc>
                  <a:txBody>
                    <a:bodyPr/>
                    <a:lstStyle/>
                    <a:p>
                      <a:pPr algn="ctr"/>
                      <a:r>
                        <a:rPr lang="en-GB" sz="1600" b="1" dirty="0">
                          <a:solidFill>
                            <a:schemeClr val="tx1"/>
                          </a:solidFill>
                        </a:rPr>
                        <a:t>£218.36</a:t>
                      </a:r>
                    </a:p>
                  </a:txBody>
                  <a:tcPr marL="68580" marR="68580" marT="34290" marB="34290" anchor="ctr"/>
                </a:tc>
                <a:tc>
                  <a:txBody>
                    <a:bodyPr/>
                    <a:lstStyle/>
                    <a:p>
                      <a:pPr algn="ctr"/>
                      <a:r>
                        <a:rPr lang="en-GB" sz="1600" b="1" dirty="0">
                          <a:solidFill>
                            <a:schemeClr val="tx1"/>
                          </a:solidFill>
                        </a:rPr>
                        <a:t>£188.48</a:t>
                      </a:r>
                    </a:p>
                  </a:txBody>
                  <a:tcPr marL="68580" marR="68580" marT="34290" marB="34290" anchor="ctr"/>
                </a:tc>
                <a:extLst>
                  <a:ext uri="{0D108BD9-81ED-4DB2-BD59-A6C34878D82A}">
                    <a16:rowId xmlns:a16="http://schemas.microsoft.com/office/drawing/2014/main" val="689761203"/>
                  </a:ext>
                </a:extLst>
              </a:tr>
              <a:tr h="418253">
                <a:tc>
                  <a:txBody>
                    <a:bodyPr/>
                    <a:lstStyle/>
                    <a:p>
                      <a:r>
                        <a:rPr lang="en-GB" sz="1400" b="1" dirty="0"/>
                        <a:t>Joe’s monthly pay after tax</a:t>
                      </a:r>
                    </a:p>
                  </a:txBody>
                  <a:tcPr marL="68580" marR="68580" marT="34290" marB="34290" anchor="ctr"/>
                </a:tc>
                <a:tc>
                  <a:txBody>
                    <a:bodyPr/>
                    <a:lstStyle/>
                    <a:p>
                      <a:pPr algn="ctr"/>
                      <a:r>
                        <a:rPr lang="en-GB" sz="1600" b="1" dirty="0"/>
                        <a:t>£1,843.31</a:t>
                      </a:r>
                    </a:p>
                  </a:txBody>
                  <a:tcPr marL="68580" marR="68580" marT="34290" marB="34290" anchor="ctr"/>
                </a:tc>
                <a:tc>
                  <a:txBody>
                    <a:bodyPr/>
                    <a:lstStyle/>
                    <a:p>
                      <a:pPr algn="ctr"/>
                      <a:r>
                        <a:rPr lang="en-GB" sz="1600" b="1" dirty="0">
                          <a:solidFill>
                            <a:schemeClr val="tx1"/>
                          </a:solidFill>
                        </a:rPr>
                        <a:t>£1,643.31</a:t>
                      </a:r>
                    </a:p>
                  </a:txBody>
                  <a:tcPr marL="68580" marR="68580" marT="34290" marB="34290" anchor="ctr"/>
                </a:tc>
                <a:tc>
                  <a:txBody>
                    <a:bodyPr/>
                    <a:lstStyle/>
                    <a:p>
                      <a:pPr algn="ctr"/>
                      <a:r>
                        <a:rPr lang="en-GB" sz="1600" b="1" dirty="0">
                          <a:solidFill>
                            <a:schemeClr val="tx1"/>
                          </a:solidFill>
                        </a:rPr>
                        <a:t>£1,673.19</a:t>
                      </a:r>
                    </a:p>
                  </a:txBody>
                  <a:tcPr marL="68580" marR="68580" marT="34290" marB="34290" anchor="ctr"/>
                </a:tc>
                <a:extLst>
                  <a:ext uri="{0D108BD9-81ED-4DB2-BD59-A6C34878D82A}">
                    <a16:rowId xmlns:a16="http://schemas.microsoft.com/office/drawing/2014/main" val="851983174"/>
                  </a:ext>
                </a:extLst>
              </a:tr>
            </a:tbl>
          </a:graphicData>
        </a:graphic>
      </p:graphicFrame>
      <p:pic>
        <p:nvPicPr>
          <p:cNvPr id="7" name="Picture 6">
            <a:extLst>
              <a:ext uri="{FF2B5EF4-FFF2-40B4-BE49-F238E27FC236}">
                <a16:creationId xmlns:a16="http://schemas.microsoft.com/office/drawing/2014/main" id="{71F59F91-CED9-4921-9E1D-5C82190C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978" y="467742"/>
            <a:ext cx="1005004" cy="1005006"/>
          </a:xfrm>
          <a:prstGeom prst="rect">
            <a:avLst/>
          </a:prstGeom>
          <a:solidFill>
            <a:schemeClr val="accent1">
              <a:lumMod val="75000"/>
            </a:schemeClr>
          </a:solidFill>
        </p:spPr>
      </p:pic>
      <p:sp>
        <p:nvSpPr>
          <p:cNvPr id="8" name="TextBox 7">
            <a:extLst>
              <a:ext uri="{FF2B5EF4-FFF2-40B4-BE49-F238E27FC236}">
                <a16:creationId xmlns:a16="http://schemas.microsoft.com/office/drawing/2014/main" id="{20F31104-D230-4070-8C80-DB82784BAA76}"/>
              </a:ext>
            </a:extLst>
          </p:cNvPr>
          <p:cNvSpPr txBox="1"/>
          <p:nvPr/>
        </p:nvSpPr>
        <p:spPr>
          <a:xfrm>
            <a:off x="1816299" y="508580"/>
            <a:ext cx="5649026" cy="923330"/>
          </a:xfrm>
          <a:prstGeom prst="rect">
            <a:avLst/>
          </a:prstGeom>
          <a:noFill/>
        </p:spPr>
        <p:txBody>
          <a:bodyPr wrap="square" rtlCol="0">
            <a:spAutoFit/>
          </a:bodyPr>
          <a:lstStyle/>
          <a:p>
            <a:r>
              <a:rPr lang="en-GB" b="1" dirty="0">
                <a:solidFill>
                  <a:schemeClr val="accent1">
                    <a:lumMod val="75000"/>
                  </a:schemeClr>
                </a:solidFill>
              </a:rPr>
              <a:t>Joe</a:t>
            </a:r>
          </a:p>
          <a:p>
            <a:r>
              <a:rPr lang="en-GB" dirty="0">
                <a:solidFill>
                  <a:schemeClr val="accent1">
                    <a:lumMod val="75000"/>
                  </a:schemeClr>
                </a:solidFill>
              </a:rPr>
              <a:t>Salary:</a:t>
            </a:r>
            <a:r>
              <a:rPr lang="en-GB" b="1" dirty="0">
                <a:solidFill>
                  <a:schemeClr val="accent1">
                    <a:lumMod val="75000"/>
                  </a:schemeClr>
                </a:solidFill>
              </a:rPr>
              <a:t>	</a:t>
            </a:r>
            <a:r>
              <a:rPr lang="en-GB" b="1" dirty="0"/>
              <a:t>	</a:t>
            </a:r>
            <a:r>
              <a:rPr lang="en-GB" dirty="0">
                <a:solidFill>
                  <a:schemeClr val="accent1">
                    <a:lumMod val="75000"/>
                  </a:schemeClr>
                </a:solidFill>
              </a:rPr>
              <a:t>£30,000</a:t>
            </a:r>
          </a:p>
          <a:p>
            <a:r>
              <a:rPr lang="en-GB" dirty="0">
                <a:solidFill>
                  <a:schemeClr val="accent1">
                    <a:lumMod val="75000"/>
                  </a:schemeClr>
                </a:solidFill>
              </a:rPr>
              <a:t>Regular AVC: </a:t>
            </a:r>
            <a:r>
              <a:rPr lang="en-GB" b="1" dirty="0"/>
              <a:t>	</a:t>
            </a:r>
            <a:r>
              <a:rPr lang="en-GB" dirty="0">
                <a:solidFill>
                  <a:schemeClr val="accent1">
                    <a:lumMod val="75000"/>
                  </a:schemeClr>
                </a:solidFill>
              </a:rPr>
              <a:t>£250 per month (£3,000 each year)</a:t>
            </a:r>
          </a:p>
        </p:txBody>
      </p:sp>
      <p:sp>
        <p:nvSpPr>
          <p:cNvPr id="9" name="TextBox 8">
            <a:extLst>
              <a:ext uri="{FF2B5EF4-FFF2-40B4-BE49-F238E27FC236}">
                <a16:creationId xmlns:a16="http://schemas.microsoft.com/office/drawing/2014/main" id="{05CC7D25-1CAD-43EE-BF3C-79FB11E75BB8}"/>
              </a:ext>
            </a:extLst>
          </p:cNvPr>
          <p:cNvSpPr txBox="1"/>
          <p:nvPr/>
        </p:nvSpPr>
        <p:spPr>
          <a:xfrm>
            <a:off x="736978" y="5525828"/>
            <a:ext cx="5946608" cy="307777"/>
          </a:xfrm>
          <a:prstGeom prst="rect">
            <a:avLst/>
          </a:prstGeom>
          <a:noFill/>
        </p:spPr>
        <p:txBody>
          <a:bodyPr wrap="square" rtlCol="0">
            <a:spAutoFit/>
          </a:bodyPr>
          <a:lstStyle/>
          <a:p>
            <a:r>
              <a:rPr lang="en-GB" sz="1400" dirty="0"/>
              <a:t>All figures provided are for illustrative purposes only and are not guaranteed.</a:t>
            </a:r>
          </a:p>
        </p:txBody>
      </p:sp>
    </p:spTree>
    <p:extLst>
      <p:ext uri="{BB962C8B-B14F-4D97-AF65-F5344CB8AC3E}">
        <p14:creationId xmlns:p14="http://schemas.microsoft.com/office/powerpoint/2010/main" val="238442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4472730" y="1684976"/>
            <a:ext cx="3246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chemeClr val="accent1">
                    <a:lumMod val="75000"/>
                  </a:schemeClr>
                </a:solidFill>
                <a:latin typeface="+mn-lt"/>
                <a:cs typeface="Tahoma"/>
              </a:rPr>
              <a:t>Sarah wants to retire early at 64</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4836" y="524805"/>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847948" y="5464254"/>
            <a:ext cx="8567217" cy="307777"/>
          </a:xfrm>
          <a:prstGeom prst="rect">
            <a:avLst/>
          </a:prstGeom>
          <a:noFill/>
        </p:spPr>
        <p:txBody>
          <a:bodyPr wrap="square" rtlCol="0">
            <a:spAutoFit/>
          </a:bodyPr>
          <a:lstStyle/>
          <a:p>
            <a:pPr algn="ctr"/>
            <a:r>
              <a:rPr lang="en-GB" sz="1400" dirty="0"/>
              <a:t>All figures provided are for illustrative purposes only and are not guaranteed.</a:t>
            </a:r>
          </a:p>
        </p:txBody>
      </p:sp>
      <p:sp>
        <p:nvSpPr>
          <p:cNvPr id="14" name="Rectangle: Rounded Corners 13">
            <a:extLst>
              <a:ext uri="{FF2B5EF4-FFF2-40B4-BE49-F238E27FC236}">
                <a16:creationId xmlns:a16="http://schemas.microsoft.com/office/drawing/2014/main" id="{D3C35E75-AAD7-422D-9DB7-9F923A71363E}"/>
              </a:ext>
            </a:extLst>
          </p:cNvPr>
          <p:cNvSpPr/>
          <p:nvPr/>
        </p:nvSpPr>
        <p:spPr>
          <a:xfrm>
            <a:off x="1385034" y="2859758"/>
            <a:ext cx="1546174" cy="10810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£14,920.30</a:t>
            </a:r>
          </a:p>
          <a:p>
            <a:pPr algn="ctr"/>
            <a:r>
              <a:rPr lang="en-GB" sz="2000" dirty="0"/>
              <a:t>Income</a:t>
            </a:r>
          </a:p>
        </p:txBody>
      </p:sp>
      <p:sp>
        <p:nvSpPr>
          <p:cNvPr id="15" name="TextBox 27">
            <a:extLst>
              <a:ext uri="{FF2B5EF4-FFF2-40B4-BE49-F238E27FC236}">
                <a16:creationId xmlns:a16="http://schemas.microsoft.com/office/drawing/2014/main" id="{B315E75E-2333-461F-B826-F0785C1A1562}"/>
              </a:ext>
            </a:extLst>
          </p:cNvPr>
          <p:cNvSpPr txBox="1">
            <a:spLocks noChangeArrowheads="1"/>
          </p:cNvSpPr>
          <p:nvPr/>
        </p:nvSpPr>
        <p:spPr bwMode="auto">
          <a:xfrm>
            <a:off x="2158121" y="2255458"/>
            <a:ext cx="2085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chemeClr val="accent1">
                    <a:lumMod val="75000"/>
                  </a:schemeClr>
                </a:solidFill>
                <a:latin typeface="+mn-lt"/>
                <a:cs typeface="Tahoma"/>
              </a:rPr>
              <a:t>Retires age 67</a:t>
            </a:r>
            <a:endParaRPr kumimoji="0" lang="en-US" altLang="en-US" sz="16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6" name="Rectangle: Rounded Corners 15">
            <a:extLst>
              <a:ext uri="{FF2B5EF4-FFF2-40B4-BE49-F238E27FC236}">
                <a16:creationId xmlns:a16="http://schemas.microsoft.com/office/drawing/2014/main" id="{00CBF33F-8788-48EF-BEE8-ABC80A973ACB}"/>
              </a:ext>
            </a:extLst>
          </p:cNvPr>
          <p:cNvSpPr/>
          <p:nvPr/>
        </p:nvSpPr>
        <p:spPr>
          <a:xfrm>
            <a:off x="3276934" y="2859757"/>
            <a:ext cx="1546174" cy="10810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£1,118.41</a:t>
            </a:r>
          </a:p>
          <a:p>
            <a:pPr algn="ctr"/>
            <a:r>
              <a:rPr lang="en-GB" sz="2000" dirty="0"/>
              <a:t>Tax-free</a:t>
            </a:r>
          </a:p>
          <a:p>
            <a:pPr algn="ctr"/>
            <a:r>
              <a:rPr lang="en-GB" sz="2000" dirty="0"/>
              <a:t>lump sum</a:t>
            </a:r>
          </a:p>
        </p:txBody>
      </p:sp>
      <p:sp>
        <p:nvSpPr>
          <p:cNvPr id="17" name="TextBox 27">
            <a:extLst>
              <a:ext uri="{FF2B5EF4-FFF2-40B4-BE49-F238E27FC236}">
                <a16:creationId xmlns:a16="http://schemas.microsoft.com/office/drawing/2014/main" id="{449847A1-F42D-4765-9EBB-46649E8B515F}"/>
              </a:ext>
            </a:extLst>
          </p:cNvPr>
          <p:cNvSpPr txBox="1">
            <a:spLocks noChangeArrowheads="1"/>
          </p:cNvSpPr>
          <p:nvPr/>
        </p:nvSpPr>
        <p:spPr bwMode="auto">
          <a:xfrm>
            <a:off x="1385034" y="4041109"/>
            <a:ext cx="3438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dirty="0">
                <a:solidFill>
                  <a:schemeClr val="accent1">
                    <a:lumMod val="75000"/>
                  </a:schemeClr>
                </a:solidFill>
                <a:latin typeface="+mn-lt"/>
                <a:cs typeface="Tahoma"/>
              </a:rPr>
              <a:t>Pre 1/4/14 benefits are enhanced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dirty="0">
                <a:solidFill>
                  <a:schemeClr val="accent1">
                    <a:lumMod val="75000"/>
                  </a:schemeClr>
                </a:solidFill>
                <a:latin typeface="+mn-lt"/>
                <a:cs typeface="Tahoma"/>
              </a:rPr>
              <a:t>as taking after NPA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Post 1/4/14 benefits are not adjusted</a:t>
            </a:r>
            <a:endParaRPr kumimoji="0" lang="en-US" altLang="en-US" sz="11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8" name="Rectangle: Rounded Corners 17">
            <a:extLst>
              <a:ext uri="{FF2B5EF4-FFF2-40B4-BE49-F238E27FC236}">
                <a16:creationId xmlns:a16="http://schemas.microsoft.com/office/drawing/2014/main" id="{C5F40676-2F12-482D-A705-E925A142A793}"/>
              </a:ext>
            </a:extLst>
          </p:cNvPr>
          <p:cNvSpPr/>
          <p:nvPr/>
        </p:nvSpPr>
        <p:spPr>
          <a:xfrm>
            <a:off x="6827280" y="2859756"/>
            <a:ext cx="1546174" cy="1081005"/>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£10,843.44</a:t>
            </a:r>
          </a:p>
          <a:p>
            <a:pPr algn="ctr"/>
            <a:r>
              <a:rPr lang="en-GB" sz="2000" dirty="0"/>
              <a:t>Income</a:t>
            </a:r>
          </a:p>
        </p:txBody>
      </p:sp>
      <p:sp>
        <p:nvSpPr>
          <p:cNvPr id="19" name="TextBox 27">
            <a:extLst>
              <a:ext uri="{FF2B5EF4-FFF2-40B4-BE49-F238E27FC236}">
                <a16:creationId xmlns:a16="http://schemas.microsoft.com/office/drawing/2014/main" id="{D6A7E0EA-161E-45F7-9DCC-F7100BEF4A61}"/>
              </a:ext>
            </a:extLst>
          </p:cNvPr>
          <p:cNvSpPr txBox="1">
            <a:spLocks noChangeArrowheads="1"/>
          </p:cNvSpPr>
          <p:nvPr/>
        </p:nvSpPr>
        <p:spPr bwMode="auto">
          <a:xfrm>
            <a:off x="7600367" y="2258196"/>
            <a:ext cx="2085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chemeClr val="accent1">
                    <a:lumMod val="75000"/>
                  </a:schemeClr>
                </a:solidFill>
                <a:latin typeface="+mn-lt"/>
                <a:cs typeface="Tahoma"/>
              </a:rPr>
              <a:t>Retires age 64</a:t>
            </a:r>
            <a:endParaRPr kumimoji="0" lang="en-US" altLang="en-US" sz="16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21" name="Rectangle: Rounded Corners 20">
            <a:extLst>
              <a:ext uri="{FF2B5EF4-FFF2-40B4-BE49-F238E27FC236}">
                <a16:creationId xmlns:a16="http://schemas.microsoft.com/office/drawing/2014/main" id="{1233B628-482F-4DAD-A870-FFC860A0DE72}"/>
              </a:ext>
            </a:extLst>
          </p:cNvPr>
          <p:cNvSpPr/>
          <p:nvPr/>
        </p:nvSpPr>
        <p:spPr>
          <a:xfrm>
            <a:off x="8719180" y="2859758"/>
            <a:ext cx="1546174" cy="1081005"/>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£1,049.39</a:t>
            </a:r>
          </a:p>
          <a:p>
            <a:pPr algn="ctr"/>
            <a:r>
              <a:rPr lang="en-GB" sz="2000" dirty="0"/>
              <a:t>Tax-free</a:t>
            </a:r>
          </a:p>
          <a:p>
            <a:pPr algn="ctr"/>
            <a:r>
              <a:rPr lang="en-GB" sz="2000" dirty="0"/>
              <a:t>lump sum</a:t>
            </a:r>
          </a:p>
        </p:txBody>
      </p:sp>
      <p:sp>
        <p:nvSpPr>
          <p:cNvPr id="22" name="TextBox 27">
            <a:extLst>
              <a:ext uri="{FF2B5EF4-FFF2-40B4-BE49-F238E27FC236}">
                <a16:creationId xmlns:a16="http://schemas.microsoft.com/office/drawing/2014/main" id="{88DB137D-EFFD-43B5-BA3C-23879E9DB8FD}"/>
              </a:ext>
            </a:extLst>
          </p:cNvPr>
          <p:cNvSpPr txBox="1">
            <a:spLocks noChangeArrowheads="1"/>
          </p:cNvSpPr>
          <p:nvPr/>
        </p:nvSpPr>
        <p:spPr bwMode="auto">
          <a:xfrm>
            <a:off x="6827280" y="4041935"/>
            <a:ext cx="3438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dirty="0">
                <a:solidFill>
                  <a:schemeClr val="accent1">
                    <a:lumMod val="75000"/>
                  </a:schemeClr>
                </a:solidFill>
                <a:latin typeface="+mn-lt"/>
                <a:cs typeface="Tahoma"/>
              </a:rPr>
              <a:t>All benefits are reduced as taking early</a:t>
            </a:r>
            <a:endParaRPr kumimoji="0" lang="en-US" altLang="en-US" sz="11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Tree>
    <p:extLst>
      <p:ext uri="{BB962C8B-B14F-4D97-AF65-F5344CB8AC3E}">
        <p14:creationId xmlns:p14="http://schemas.microsoft.com/office/powerpoint/2010/main" val="4228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4447092" y="1588218"/>
            <a:ext cx="3246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chemeClr val="accent1">
                    <a:lumMod val="75000"/>
                  </a:schemeClr>
                </a:solidFill>
                <a:latin typeface="+mn-lt"/>
                <a:cs typeface="Tahoma"/>
              </a:rPr>
              <a:t>Sarah wants to retire early at 64</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28047"/>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1719158" y="4526511"/>
            <a:ext cx="8567217" cy="1169551"/>
          </a:xfrm>
          <a:prstGeom prst="rect">
            <a:avLst/>
          </a:prstGeom>
          <a:noFill/>
        </p:spPr>
        <p:txBody>
          <a:bodyPr wrap="square" rtlCol="0">
            <a:spAutoFit/>
          </a:bodyPr>
          <a:lstStyle/>
          <a:p>
            <a:r>
              <a:rPr lang="en-GB" sz="1400" dirty="0"/>
              <a:t>We’ve based these figures on a basic rate taxpayer and can’t guarantee you’ll get this amount. If you’re paying tax in Scotland, your tax savings will be different. They are just examples from Prudential’s AVC calculator. We assume the example AC pot will grow at 5% each year and have an Annual Management Charge of 1%. Charges can change and we have taken inflation into account – it could mean your AVC pot could buy you less in the future. AVCs are investment based so the value can go down as well as up and you may get back less than you put in.</a:t>
            </a:r>
          </a:p>
        </p:txBody>
      </p:sp>
      <p:sp>
        <p:nvSpPr>
          <p:cNvPr id="15" name="TextBox 27">
            <a:extLst>
              <a:ext uri="{FF2B5EF4-FFF2-40B4-BE49-F238E27FC236}">
                <a16:creationId xmlns:a16="http://schemas.microsoft.com/office/drawing/2014/main" id="{B315E75E-2333-461F-B826-F0785C1A1562}"/>
              </a:ext>
            </a:extLst>
          </p:cNvPr>
          <p:cNvSpPr txBox="1">
            <a:spLocks noChangeArrowheads="1"/>
          </p:cNvSpPr>
          <p:nvPr/>
        </p:nvSpPr>
        <p:spPr bwMode="auto">
          <a:xfrm>
            <a:off x="427629" y="2631432"/>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Actual Cost to Sarah</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8" name="Rectangle: Rounded Corners 17">
            <a:extLst>
              <a:ext uri="{FF2B5EF4-FFF2-40B4-BE49-F238E27FC236}">
                <a16:creationId xmlns:a16="http://schemas.microsoft.com/office/drawing/2014/main" id="{C5F40676-2F12-482D-A705-E925A142A793}"/>
              </a:ext>
            </a:extLst>
          </p:cNvPr>
          <p:cNvSpPr/>
          <p:nvPr/>
        </p:nvSpPr>
        <p:spPr>
          <a:xfrm>
            <a:off x="697164" y="3000764"/>
            <a:ext cx="1546174" cy="1081005"/>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£24,497</a:t>
            </a:r>
            <a:endParaRPr lang="en-GB" sz="2000" dirty="0">
              <a:solidFill>
                <a:srgbClr val="FF0000"/>
              </a:solidFill>
            </a:endParaRPr>
          </a:p>
        </p:txBody>
      </p:sp>
      <p:sp>
        <p:nvSpPr>
          <p:cNvPr id="13" name="TextBox 27">
            <a:extLst>
              <a:ext uri="{FF2B5EF4-FFF2-40B4-BE49-F238E27FC236}">
                <a16:creationId xmlns:a16="http://schemas.microsoft.com/office/drawing/2014/main" id="{9FB8C317-A507-4B60-BB94-85E45F5A61FE}"/>
              </a:ext>
            </a:extLst>
          </p:cNvPr>
          <p:cNvSpPr txBox="1">
            <a:spLocks noChangeArrowheads="1"/>
          </p:cNvSpPr>
          <p:nvPr/>
        </p:nvSpPr>
        <p:spPr bwMode="auto">
          <a:xfrm>
            <a:off x="3440172" y="1892160"/>
            <a:ext cx="6030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rgbClr val="67B7FF"/>
                </a:solidFill>
                <a:latin typeface="+mn-lt"/>
                <a:cs typeface="Tahoma"/>
              </a:rPr>
              <a:t>She decides to pay SCAVCs at £250 a month for 12 years </a:t>
            </a:r>
            <a:r>
              <a:rPr lang="en-US" altLang="en-US" sz="1800" dirty="0">
                <a:solidFill>
                  <a:srgbClr val="67B7FF"/>
                </a:solidFill>
                <a:latin typeface="+mn-lt"/>
                <a:cs typeface="Tahoma"/>
              </a:rPr>
              <a:t>(£249 via salary sacrifice and £1 individual contribution)</a:t>
            </a:r>
            <a:endParaRPr kumimoji="0" lang="en-US" altLang="en-US" sz="1200" i="0" u="none" strike="noStrike" kern="1200" cap="none" spc="0" normalizeH="0" baseline="0" noProof="0" dirty="0">
              <a:ln>
                <a:noFill/>
              </a:ln>
              <a:solidFill>
                <a:srgbClr val="67B7FF"/>
              </a:solidFill>
              <a:effectLst/>
              <a:uLnTx/>
              <a:uFillTx/>
              <a:latin typeface="+mn-lt"/>
              <a:cs typeface="Tahoma"/>
            </a:endParaRPr>
          </a:p>
        </p:txBody>
      </p:sp>
      <p:sp>
        <p:nvSpPr>
          <p:cNvPr id="2" name="Plus Sign 1">
            <a:extLst>
              <a:ext uri="{FF2B5EF4-FFF2-40B4-BE49-F238E27FC236}">
                <a16:creationId xmlns:a16="http://schemas.microsoft.com/office/drawing/2014/main" id="{3B5CAF05-0022-47EB-A9FF-894D0BC2B649}"/>
              </a:ext>
            </a:extLst>
          </p:cNvPr>
          <p:cNvSpPr/>
          <p:nvPr/>
        </p:nvSpPr>
        <p:spPr>
          <a:xfrm>
            <a:off x="4773273" y="3404590"/>
            <a:ext cx="276837" cy="27054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0" name="Rectangle: Rounded Corners 19">
            <a:extLst>
              <a:ext uri="{FF2B5EF4-FFF2-40B4-BE49-F238E27FC236}">
                <a16:creationId xmlns:a16="http://schemas.microsoft.com/office/drawing/2014/main" id="{EDD6622C-0D27-42DF-935D-25658161FC82}"/>
              </a:ext>
            </a:extLst>
          </p:cNvPr>
          <p:cNvSpPr/>
          <p:nvPr/>
        </p:nvSpPr>
        <p:spPr>
          <a:xfrm>
            <a:off x="5325623" y="3014314"/>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£7,200</a:t>
            </a:r>
          </a:p>
        </p:txBody>
      </p:sp>
      <p:sp>
        <p:nvSpPr>
          <p:cNvPr id="24" name="TextBox 27">
            <a:extLst>
              <a:ext uri="{FF2B5EF4-FFF2-40B4-BE49-F238E27FC236}">
                <a16:creationId xmlns:a16="http://schemas.microsoft.com/office/drawing/2014/main" id="{79AC91EB-9F87-4107-BEB0-6B40CC6C03C2}"/>
              </a:ext>
            </a:extLst>
          </p:cNvPr>
          <p:cNvSpPr txBox="1">
            <a:spLocks noChangeArrowheads="1"/>
          </p:cNvSpPr>
          <p:nvPr/>
        </p:nvSpPr>
        <p:spPr bwMode="auto">
          <a:xfrm>
            <a:off x="5056087" y="2642952"/>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Tax Saving</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25" name="Plus Sign 24">
            <a:extLst>
              <a:ext uri="{FF2B5EF4-FFF2-40B4-BE49-F238E27FC236}">
                <a16:creationId xmlns:a16="http://schemas.microsoft.com/office/drawing/2014/main" id="{7B289AF0-AE46-4C54-BFD0-A20E70A88127}"/>
              </a:ext>
            </a:extLst>
          </p:cNvPr>
          <p:cNvSpPr/>
          <p:nvPr/>
        </p:nvSpPr>
        <p:spPr>
          <a:xfrm>
            <a:off x="7102722" y="3369176"/>
            <a:ext cx="276837" cy="27054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6" name="Rectangle: Rounded Corners 25">
            <a:extLst>
              <a:ext uri="{FF2B5EF4-FFF2-40B4-BE49-F238E27FC236}">
                <a16:creationId xmlns:a16="http://schemas.microsoft.com/office/drawing/2014/main" id="{F90DB01B-C7C5-41DC-AF39-F9D7825CD0EE}"/>
              </a:ext>
            </a:extLst>
          </p:cNvPr>
          <p:cNvSpPr/>
          <p:nvPr/>
        </p:nvSpPr>
        <p:spPr>
          <a:xfrm>
            <a:off x="7632165" y="3006041"/>
            <a:ext cx="1546174" cy="10810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£9,900</a:t>
            </a:r>
          </a:p>
        </p:txBody>
      </p:sp>
      <p:sp>
        <p:nvSpPr>
          <p:cNvPr id="27" name="TextBox 27">
            <a:extLst>
              <a:ext uri="{FF2B5EF4-FFF2-40B4-BE49-F238E27FC236}">
                <a16:creationId xmlns:a16="http://schemas.microsoft.com/office/drawing/2014/main" id="{14A6F352-ED13-4282-BFCD-761BD0ED1D7D}"/>
              </a:ext>
            </a:extLst>
          </p:cNvPr>
          <p:cNvSpPr txBox="1">
            <a:spLocks noChangeArrowheads="1"/>
          </p:cNvSpPr>
          <p:nvPr/>
        </p:nvSpPr>
        <p:spPr bwMode="auto">
          <a:xfrm>
            <a:off x="7246441" y="2630417"/>
            <a:ext cx="242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Potential Growth (5%)</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4" name="Equals 3">
            <a:extLst>
              <a:ext uri="{FF2B5EF4-FFF2-40B4-BE49-F238E27FC236}">
                <a16:creationId xmlns:a16="http://schemas.microsoft.com/office/drawing/2014/main" id="{789E529D-C3E2-430D-8BDF-F3FB37A46C1B}"/>
              </a:ext>
            </a:extLst>
          </p:cNvPr>
          <p:cNvSpPr/>
          <p:nvPr/>
        </p:nvSpPr>
        <p:spPr>
          <a:xfrm>
            <a:off x="9471046" y="3371339"/>
            <a:ext cx="393409" cy="27054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Rectangle: Rounded Corners 27">
            <a:extLst>
              <a:ext uri="{FF2B5EF4-FFF2-40B4-BE49-F238E27FC236}">
                <a16:creationId xmlns:a16="http://schemas.microsoft.com/office/drawing/2014/main" id="{577E1DA1-841B-4048-9122-C9A7C0663C58}"/>
              </a:ext>
            </a:extLst>
          </p:cNvPr>
          <p:cNvSpPr/>
          <p:nvPr/>
        </p:nvSpPr>
        <p:spPr>
          <a:xfrm>
            <a:off x="10080823" y="2999749"/>
            <a:ext cx="1546174" cy="1081005"/>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
        <p:nvSpPr>
          <p:cNvPr id="29" name="TextBox 27">
            <a:extLst>
              <a:ext uri="{FF2B5EF4-FFF2-40B4-BE49-F238E27FC236}">
                <a16:creationId xmlns:a16="http://schemas.microsoft.com/office/drawing/2014/main" id="{3CAE2DB8-B906-4149-B740-325A7BD3647A}"/>
              </a:ext>
            </a:extLst>
          </p:cNvPr>
          <p:cNvSpPr txBox="1">
            <a:spLocks noChangeArrowheads="1"/>
          </p:cNvSpPr>
          <p:nvPr/>
        </p:nvSpPr>
        <p:spPr bwMode="auto">
          <a:xfrm>
            <a:off x="9648087" y="2628387"/>
            <a:ext cx="242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Sarah’s AVC pot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7" name="Plus Sign 16">
            <a:extLst>
              <a:ext uri="{FF2B5EF4-FFF2-40B4-BE49-F238E27FC236}">
                <a16:creationId xmlns:a16="http://schemas.microsoft.com/office/drawing/2014/main" id="{290691C7-CC23-4E2E-B69D-D9B7967E673A}"/>
              </a:ext>
            </a:extLst>
          </p:cNvPr>
          <p:cNvSpPr/>
          <p:nvPr/>
        </p:nvSpPr>
        <p:spPr>
          <a:xfrm>
            <a:off x="2460472" y="3429000"/>
            <a:ext cx="276837" cy="27054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9" name="Rectangle: Rounded Corners 18">
            <a:extLst>
              <a:ext uri="{FF2B5EF4-FFF2-40B4-BE49-F238E27FC236}">
                <a16:creationId xmlns:a16="http://schemas.microsoft.com/office/drawing/2014/main" id="{34886123-879A-4239-995E-C72BA5EE0F3A}"/>
              </a:ext>
            </a:extLst>
          </p:cNvPr>
          <p:cNvSpPr/>
          <p:nvPr/>
        </p:nvSpPr>
        <p:spPr>
          <a:xfrm>
            <a:off x="2980726" y="3012284"/>
            <a:ext cx="1546174" cy="1081005"/>
          </a:xfrm>
          <a:prstGeom prst="roundRect">
            <a:avLst/>
          </a:prstGeom>
          <a:solidFill>
            <a:srgbClr val="94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£4,303</a:t>
            </a:r>
            <a:endParaRPr lang="en-GB" sz="2000" b="1" dirty="0">
              <a:solidFill>
                <a:srgbClr val="FF0000"/>
              </a:solidFill>
            </a:endParaRPr>
          </a:p>
        </p:txBody>
      </p:sp>
      <p:sp>
        <p:nvSpPr>
          <p:cNvPr id="21" name="TextBox 27">
            <a:extLst>
              <a:ext uri="{FF2B5EF4-FFF2-40B4-BE49-F238E27FC236}">
                <a16:creationId xmlns:a16="http://schemas.microsoft.com/office/drawing/2014/main" id="{7198D74D-AB3A-4552-BBF1-D79B9844AE21}"/>
              </a:ext>
            </a:extLst>
          </p:cNvPr>
          <p:cNvSpPr txBox="1">
            <a:spLocks noChangeArrowheads="1"/>
          </p:cNvSpPr>
          <p:nvPr/>
        </p:nvSpPr>
        <p:spPr bwMode="auto">
          <a:xfrm>
            <a:off x="2711190" y="2640922"/>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NIC Saving</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Tree>
    <p:extLst>
      <p:ext uri="{BB962C8B-B14F-4D97-AF65-F5344CB8AC3E}">
        <p14:creationId xmlns:p14="http://schemas.microsoft.com/office/powerpoint/2010/main" val="15577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 grpId="0" animBg="1"/>
      <p:bldP spid="20" grpId="0" animBg="1"/>
      <p:bldP spid="24" grpId="0"/>
      <p:bldP spid="25" grpId="0" animBg="1"/>
      <p:bldP spid="26" grpId="0" animBg="1"/>
      <p:bldP spid="27" grpId="0"/>
      <p:bldP spid="4" grpId="0" animBg="1"/>
      <p:bldP spid="28" grpId="0" animBg="1"/>
      <p:bldP spid="29" grpId="0"/>
      <p:bldP spid="17" grpId="0" animBg="1"/>
      <p:bldP spid="19"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F5832F-8BD7-4FA6-858E-F35B33DD3C1F}"/>
              </a:ext>
            </a:extLst>
          </p:cNvPr>
          <p:cNvSpPr txBox="1"/>
          <p:nvPr/>
        </p:nvSpPr>
        <p:spPr>
          <a:xfrm>
            <a:off x="523621" y="5372040"/>
            <a:ext cx="8470254" cy="338554"/>
          </a:xfrm>
          <a:prstGeom prst="rect">
            <a:avLst/>
          </a:prstGeom>
          <a:noFill/>
        </p:spPr>
        <p:txBody>
          <a:bodyPr wrap="square" rtlCol="0">
            <a:spAutoFit/>
          </a:bodyPr>
          <a:lstStyle/>
          <a:p>
            <a:r>
              <a:rPr lang="en-GB" sz="1600" dirty="0"/>
              <a:t>The tax you pay depends on your individual circumstances. Tax rules may change in the future.</a:t>
            </a:r>
          </a:p>
        </p:txBody>
      </p:sp>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Basic Rate Taxpayer</a:t>
            </a:r>
          </a:p>
        </p:txBody>
      </p:sp>
      <p:graphicFrame>
        <p:nvGraphicFramePr>
          <p:cNvPr id="5" name="Chart 4">
            <a:extLst>
              <a:ext uri="{FF2B5EF4-FFF2-40B4-BE49-F238E27FC236}">
                <a16:creationId xmlns:a16="http://schemas.microsoft.com/office/drawing/2014/main" id="{98B83E1C-4E2A-4CEB-BBD4-81E60EA278C1}"/>
              </a:ext>
            </a:extLst>
          </p:cNvPr>
          <p:cNvGraphicFramePr/>
          <p:nvPr/>
        </p:nvGraphicFramePr>
        <p:xfrm>
          <a:off x="523621" y="1177773"/>
          <a:ext cx="5140882" cy="3909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43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F5832F-8BD7-4FA6-858E-F35B33DD3C1F}"/>
              </a:ext>
            </a:extLst>
          </p:cNvPr>
          <p:cNvSpPr txBox="1"/>
          <p:nvPr/>
        </p:nvSpPr>
        <p:spPr>
          <a:xfrm>
            <a:off x="523621" y="5372040"/>
            <a:ext cx="8470254" cy="338554"/>
          </a:xfrm>
          <a:prstGeom prst="rect">
            <a:avLst/>
          </a:prstGeom>
          <a:noFill/>
        </p:spPr>
        <p:txBody>
          <a:bodyPr wrap="square" rtlCol="0">
            <a:spAutoFit/>
          </a:bodyPr>
          <a:lstStyle/>
          <a:p>
            <a:r>
              <a:rPr lang="en-GB" sz="1600" dirty="0"/>
              <a:t>The tax you pay depends on your individual circumstances. Tax rules may change in the future.</a:t>
            </a:r>
          </a:p>
        </p:txBody>
      </p:sp>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Basic Rate Taxpayer</a:t>
            </a:r>
          </a:p>
        </p:txBody>
      </p:sp>
      <p:graphicFrame>
        <p:nvGraphicFramePr>
          <p:cNvPr id="5" name="Chart 4">
            <a:extLst>
              <a:ext uri="{FF2B5EF4-FFF2-40B4-BE49-F238E27FC236}">
                <a16:creationId xmlns:a16="http://schemas.microsoft.com/office/drawing/2014/main" id="{BED15D42-A444-431F-B3F9-BC61FEFAC1BA}"/>
              </a:ext>
            </a:extLst>
          </p:cNvPr>
          <p:cNvGraphicFramePr/>
          <p:nvPr/>
        </p:nvGraphicFramePr>
        <p:xfrm>
          <a:off x="6096000" y="1177773"/>
          <a:ext cx="5140882" cy="36074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F760BAB-85B1-4F78-AE9C-F3667566FA9F}"/>
              </a:ext>
            </a:extLst>
          </p:cNvPr>
          <p:cNvGraphicFramePr/>
          <p:nvPr/>
        </p:nvGraphicFramePr>
        <p:xfrm>
          <a:off x="477467" y="1177773"/>
          <a:ext cx="5140882" cy="3909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04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 – What you save</a:t>
            </a:r>
          </a:p>
        </p:txBody>
      </p:sp>
      <p:sp>
        <p:nvSpPr>
          <p:cNvPr id="8" name="Rectangle 7">
            <a:extLst>
              <a:ext uri="{FF2B5EF4-FFF2-40B4-BE49-F238E27FC236}">
                <a16:creationId xmlns:a16="http://schemas.microsoft.com/office/drawing/2014/main" id="{F2DEAFB7-4815-4D30-8BD4-B2AF9D1D45B6}"/>
              </a:ext>
            </a:extLst>
          </p:cNvPr>
          <p:cNvSpPr/>
          <p:nvPr/>
        </p:nvSpPr>
        <p:spPr bwMode="auto">
          <a:xfrm>
            <a:off x="1257300" y="1180848"/>
            <a:ext cx="9281160" cy="4262733"/>
          </a:xfrm>
          <a:prstGeom prst="rect">
            <a:avLst/>
          </a:prstGeom>
          <a:pattFill prst="lgGrid">
            <a:fgClr>
              <a:schemeClr val="bg1">
                <a:lumMod val="85000"/>
              </a:schemeClr>
            </a:fgClr>
            <a:bgClr>
              <a:prstClr val="white"/>
            </a:bgClr>
          </a:pattFill>
          <a:ln w="9525" cap="flat" cmpd="sng" algn="ctr">
            <a:solidFill>
              <a:srgbClr val="68737A"/>
            </a:solidFill>
            <a:prstDash val="solid"/>
            <a:round/>
            <a:headEnd type="none" w="med" len="med"/>
            <a:tailEnd type="none" w="med" len="med"/>
          </a:ln>
          <a:effectLst/>
        </p:spPr>
        <p:txBody>
          <a:bodyPr vert="horz" wrap="none" lIns="68400" tIns="68400" rIns="68400" bIns="684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Tahoma"/>
              <a:ea typeface="ＭＳ Ｐゴシック" charset="0"/>
            </a:endParaRPr>
          </a:p>
        </p:txBody>
      </p:sp>
      <p:pic>
        <p:nvPicPr>
          <p:cNvPr id="10" name="Picture 9">
            <a:extLst>
              <a:ext uri="{FF2B5EF4-FFF2-40B4-BE49-F238E27FC236}">
                <a16:creationId xmlns:a16="http://schemas.microsoft.com/office/drawing/2014/main" id="{7E6DAC4B-DB1F-48CC-83BE-2360428AC7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392659" y="2775323"/>
            <a:ext cx="7217990" cy="20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3">
            <a:extLst>
              <a:ext uri="{FF2B5EF4-FFF2-40B4-BE49-F238E27FC236}">
                <a16:creationId xmlns:a16="http://schemas.microsoft.com/office/drawing/2014/main" id="{E84C3DFF-A973-4A7C-A8DC-E857963CCC46}"/>
              </a:ext>
            </a:extLst>
          </p:cNvPr>
          <p:cNvGrpSpPr>
            <a:grpSpLocks/>
          </p:cNvGrpSpPr>
          <p:nvPr/>
        </p:nvGrpSpPr>
        <p:grpSpPr bwMode="auto">
          <a:xfrm>
            <a:off x="1018631" y="1406388"/>
            <a:ext cx="8523042" cy="4060578"/>
            <a:chOff x="341" y="1162"/>
            <a:chExt cx="4683" cy="1963"/>
          </a:xfrm>
        </p:grpSpPr>
        <p:sp>
          <p:nvSpPr>
            <p:cNvPr id="12" name="Line 5">
              <a:extLst>
                <a:ext uri="{FF2B5EF4-FFF2-40B4-BE49-F238E27FC236}">
                  <a16:creationId xmlns:a16="http://schemas.microsoft.com/office/drawing/2014/main" id="{E74DB836-5ABD-4032-8AFC-EB0D01C673DD}"/>
                </a:ext>
              </a:extLst>
            </p:cNvPr>
            <p:cNvSpPr>
              <a:spLocks noChangeShapeType="1"/>
            </p:cNvSpPr>
            <p:nvPr/>
          </p:nvSpPr>
          <p:spPr bwMode="auto">
            <a:xfrm>
              <a:off x="1100" y="2829"/>
              <a:ext cx="3924"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Tahoma"/>
                <a:ea typeface="ＭＳ Ｐゴシック" charset="0"/>
              </a:endParaRPr>
            </a:p>
          </p:txBody>
        </p:sp>
        <p:sp>
          <p:nvSpPr>
            <p:cNvPr id="13" name="Line 6">
              <a:extLst>
                <a:ext uri="{FF2B5EF4-FFF2-40B4-BE49-F238E27FC236}">
                  <a16:creationId xmlns:a16="http://schemas.microsoft.com/office/drawing/2014/main" id="{B97DB05F-F46B-49E0-8693-CEADB5051F9A}"/>
                </a:ext>
              </a:extLst>
            </p:cNvPr>
            <p:cNvSpPr>
              <a:spLocks noChangeShapeType="1"/>
            </p:cNvSpPr>
            <p:nvPr/>
          </p:nvSpPr>
          <p:spPr bwMode="auto">
            <a:xfrm flipV="1">
              <a:off x="1100" y="1162"/>
              <a:ext cx="0" cy="166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Tahoma"/>
                <a:ea typeface="ＭＳ Ｐゴシック" charset="0"/>
              </a:endParaRPr>
            </a:p>
          </p:txBody>
        </p:sp>
        <p:sp>
          <p:nvSpPr>
            <p:cNvPr id="14" name="Text Box 50">
              <a:extLst>
                <a:ext uri="{FF2B5EF4-FFF2-40B4-BE49-F238E27FC236}">
                  <a16:creationId xmlns:a16="http://schemas.microsoft.com/office/drawing/2014/main" id="{F4AE40B9-FB45-4400-9BFB-3891AD335301}"/>
                </a:ext>
              </a:extLst>
            </p:cNvPr>
            <p:cNvSpPr txBox="1">
              <a:spLocks noChangeArrowheads="1"/>
            </p:cNvSpPr>
            <p:nvPr/>
          </p:nvSpPr>
          <p:spPr bwMode="auto">
            <a:xfrm>
              <a:off x="341" y="1831"/>
              <a:ext cx="70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GB" sz="1200" b="0" i="0" u="none" strike="sngStrike" kern="1200" cap="none" spc="0" normalizeH="0" baseline="0" noProof="0" dirty="0">
                  <a:ln>
                    <a:noFill/>
                  </a:ln>
                  <a:solidFill>
                    <a:srgbClr val="000000"/>
                  </a:solidFill>
                  <a:effectLst/>
                  <a:uLnTx/>
                  <a:uFillTx/>
                  <a:latin typeface="Tahoma"/>
                  <a:ea typeface="ＭＳ Ｐゴシック" charset="0"/>
                </a:rPr>
                <a:t> </a:t>
              </a:r>
              <a:br>
                <a:rPr kumimoji="0" lang="en-GB" sz="1200" b="0" i="0" u="none" strike="sngStrike" kern="1200" cap="none" spc="0" normalizeH="0" baseline="0" noProof="0" dirty="0">
                  <a:ln>
                    <a:noFill/>
                  </a:ln>
                  <a:solidFill>
                    <a:srgbClr val="000000"/>
                  </a:solidFill>
                  <a:effectLst/>
                  <a:uLnTx/>
                  <a:uFillTx/>
                  <a:latin typeface="Tahoma"/>
                  <a:ea typeface="ＭＳ Ｐゴシック" charset="0"/>
                </a:rPr>
              </a:br>
              <a:r>
                <a:rPr kumimoji="0" lang="en-GB" sz="1200" b="0" i="0" u="none" strike="noStrike" kern="1200" cap="none" spc="0" normalizeH="0" baseline="0" noProof="0" dirty="0">
                  <a:ln>
                    <a:noFill/>
                  </a:ln>
                  <a:solidFill>
                    <a:srgbClr val="000000"/>
                  </a:solidFill>
                  <a:effectLst/>
                  <a:uLnTx/>
                  <a:uFillTx/>
                  <a:latin typeface="Tahoma"/>
                  <a:ea typeface="ＭＳ Ｐゴシック" charset="0"/>
                </a:rPr>
                <a:t>Individuals</a:t>
              </a:r>
              <a:r>
                <a:rPr kumimoji="0" lang="en-GB" sz="1200" b="0" i="0" u="none" strike="sngStrike" kern="1200" cap="none" spc="0" normalizeH="0" baseline="0" noProof="0" dirty="0">
                  <a:ln>
                    <a:noFill/>
                  </a:ln>
                  <a:solidFill>
                    <a:srgbClr val="000000"/>
                  </a:solidFill>
                  <a:effectLst/>
                  <a:uLnTx/>
                  <a:uFillTx/>
                  <a:latin typeface="Tahoma"/>
                  <a:ea typeface="ＭＳ Ｐゴシック" charset="0"/>
                </a:rPr>
                <a:t> </a:t>
              </a:r>
              <a:r>
                <a:rPr kumimoji="0" lang="en-GB" sz="1200" b="0" i="0" u="none" strike="noStrike" kern="1200" cap="none" spc="0" normalizeH="0" baseline="0" noProof="0" dirty="0">
                  <a:ln>
                    <a:noFill/>
                  </a:ln>
                  <a:solidFill>
                    <a:srgbClr val="000000"/>
                  </a:solidFill>
                  <a:effectLst/>
                  <a:uLnTx/>
                  <a:uFillTx/>
                  <a:latin typeface="Tahoma"/>
                  <a:ea typeface="ＭＳ Ｐゴシック" charset="0"/>
                </a:rPr>
                <a:t>Contributions</a:t>
              </a:r>
            </a:p>
          </p:txBody>
        </p:sp>
        <p:sp>
          <p:nvSpPr>
            <p:cNvPr id="15" name="Text Box 50">
              <a:extLst>
                <a:ext uri="{FF2B5EF4-FFF2-40B4-BE49-F238E27FC236}">
                  <a16:creationId xmlns:a16="http://schemas.microsoft.com/office/drawing/2014/main" id="{8928AF5F-C529-4944-B609-AF0D5C83DDD4}"/>
                </a:ext>
              </a:extLst>
            </p:cNvPr>
            <p:cNvSpPr txBox="1">
              <a:spLocks noChangeArrowheads="1"/>
            </p:cNvSpPr>
            <p:nvPr/>
          </p:nvSpPr>
          <p:spPr bwMode="auto">
            <a:xfrm>
              <a:off x="1101" y="2922"/>
              <a:ext cx="392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ahoma"/>
                  <a:ea typeface="ＭＳ Ｐゴシック" charset="0"/>
                </a:rPr>
                <a:t>Working life</a:t>
              </a:r>
            </a:p>
          </p:txBody>
        </p:sp>
      </p:grpSp>
      <p:cxnSp>
        <p:nvCxnSpPr>
          <p:cNvPr id="16" name="Straight Connector 13">
            <a:extLst>
              <a:ext uri="{FF2B5EF4-FFF2-40B4-BE49-F238E27FC236}">
                <a16:creationId xmlns:a16="http://schemas.microsoft.com/office/drawing/2014/main" id="{7C54C4BD-5A4B-4053-83E4-72014246FD98}"/>
              </a:ext>
            </a:extLst>
          </p:cNvPr>
          <p:cNvCxnSpPr>
            <a:cxnSpLocks noChangeShapeType="1"/>
          </p:cNvCxnSpPr>
          <p:nvPr/>
        </p:nvCxnSpPr>
        <p:spPr bwMode="auto">
          <a:xfrm>
            <a:off x="3199732" y="4524908"/>
            <a:ext cx="0" cy="329765"/>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7" name="Straight Connector 77">
            <a:extLst>
              <a:ext uri="{FF2B5EF4-FFF2-40B4-BE49-F238E27FC236}">
                <a16:creationId xmlns:a16="http://schemas.microsoft.com/office/drawing/2014/main" id="{90222D22-91DB-4177-90D1-61796915CEC1}"/>
              </a:ext>
            </a:extLst>
          </p:cNvPr>
          <p:cNvCxnSpPr>
            <a:cxnSpLocks noChangeShapeType="1"/>
          </p:cNvCxnSpPr>
          <p:nvPr/>
        </p:nvCxnSpPr>
        <p:spPr bwMode="auto">
          <a:xfrm flipH="1">
            <a:off x="4249069" y="3896834"/>
            <a:ext cx="2749" cy="936645"/>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8" name="Straight Connector 80">
            <a:extLst>
              <a:ext uri="{FF2B5EF4-FFF2-40B4-BE49-F238E27FC236}">
                <a16:creationId xmlns:a16="http://schemas.microsoft.com/office/drawing/2014/main" id="{B2C19352-FF74-458D-B34D-8F7F2EF1EF6A}"/>
              </a:ext>
            </a:extLst>
          </p:cNvPr>
          <p:cNvCxnSpPr>
            <a:cxnSpLocks noChangeShapeType="1"/>
          </p:cNvCxnSpPr>
          <p:nvPr/>
        </p:nvCxnSpPr>
        <p:spPr bwMode="auto">
          <a:xfrm>
            <a:off x="4852319" y="3392424"/>
            <a:ext cx="0" cy="1450732"/>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 name="Straight Connector 83">
            <a:extLst>
              <a:ext uri="{FF2B5EF4-FFF2-40B4-BE49-F238E27FC236}">
                <a16:creationId xmlns:a16="http://schemas.microsoft.com/office/drawing/2014/main" id="{8AA1A7B1-7BBC-4E34-AE85-5AD1C1458977}"/>
              </a:ext>
            </a:extLst>
          </p:cNvPr>
          <p:cNvCxnSpPr>
            <a:cxnSpLocks noChangeShapeType="1"/>
          </p:cNvCxnSpPr>
          <p:nvPr/>
        </p:nvCxnSpPr>
        <p:spPr bwMode="auto">
          <a:xfrm>
            <a:off x="5253239" y="4219055"/>
            <a:ext cx="0" cy="624101"/>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0" name="Straight Connector 86">
            <a:extLst>
              <a:ext uri="{FF2B5EF4-FFF2-40B4-BE49-F238E27FC236}">
                <a16:creationId xmlns:a16="http://schemas.microsoft.com/office/drawing/2014/main" id="{9A679E02-6E90-41A7-AB2F-E65DF0139E91}"/>
              </a:ext>
            </a:extLst>
          </p:cNvPr>
          <p:cNvCxnSpPr>
            <a:cxnSpLocks noChangeShapeType="1"/>
          </p:cNvCxnSpPr>
          <p:nvPr/>
        </p:nvCxnSpPr>
        <p:spPr bwMode="auto">
          <a:xfrm>
            <a:off x="6887262" y="3323844"/>
            <a:ext cx="0" cy="153082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1" name="Straight Connector 89">
            <a:extLst>
              <a:ext uri="{FF2B5EF4-FFF2-40B4-BE49-F238E27FC236}">
                <a16:creationId xmlns:a16="http://schemas.microsoft.com/office/drawing/2014/main" id="{ECECD746-F26A-408F-AF74-34439174CE08}"/>
              </a:ext>
            </a:extLst>
          </p:cNvPr>
          <p:cNvCxnSpPr>
            <a:cxnSpLocks noChangeShapeType="1"/>
          </p:cNvCxnSpPr>
          <p:nvPr/>
        </p:nvCxnSpPr>
        <p:spPr bwMode="auto">
          <a:xfrm>
            <a:off x="8048434" y="3407864"/>
            <a:ext cx="0" cy="144680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2" name="Straight Connector 92">
            <a:extLst>
              <a:ext uri="{FF2B5EF4-FFF2-40B4-BE49-F238E27FC236}">
                <a16:creationId xmlns:a16="http://schemas.microsoft.com/office/drawing/2014/main" id="{069E6DCD-5742-40CE-B177-D74E949BF06C}"/>
              </a:ext>
            </a:extLst>
          </p:cNvPr>
          <p:cNvCxnSpPr>
            <a:cxnSpLocks noChangeShapeType="1"/>
          </p:cNvCxnSpPr>
          <p:nvPr/>
        </p:nvCxnSpPr>
        <p:spPr bwMode="auto">
          <a:xfrm>
            <a:off x="9158815" y="2904797"/>
            <a:ext cx="0" cy="1949876"/>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24" name="Text Box 50">
            <a:extLst>
              <a:ext uri="{FF2B5EF4-FFF2-40B4-BE49-F238E27FC236}">
                <a16:creationId xmlns:a16="http://schemas.microsoft.com/office/drawing/2014/main" id="{AD7FCF6F-CC79-4469-B098-934FFC185722}"/>
              </a:ext>
            </a:extLst>
          </p:cNvPr>
          <p:cNvSpPr txBox="1">
            <a:spLocks noChangeArrowheads="1"/>
          </p:cNvSpPr>
          <p:nvPr/>
        </p:nvSpPr>
        <p:spPr bwMode="auto">
          <a:xfrm>
            <a:off x="2789688" y="3598966"/>
            <a:ext cx="924558" cy="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New Job!</a:t>
            </a:r>
          </a:p>
        </p:txBody>
      </p:sp>
      <p:sp>
        <p:nvSpPr>
          <p:cNvPr id="27" name="Text Box 50">
            <a:extLst>
              <a:ext uri="{FF2B5EF4-FFF2-40B4-BE49-F238E27FC236}">
                <a16:creationId xmlns:a16="http://schemas.microsoft.com/office/drawing/2014/main" id="{1D6D873F-D18C-4243-AA09-A0ED48F2551D}"/>
              </a:ext>
            </a:extLst>
          </p:cNvPr>
          <p:cNvSpPr txBox="1">
            <a:spLocks noChangeArrowheads="1"/>
          </p:cNvSpPr>
          <p:nvPr/>
        </p:nvSpPr>
        <p:spPr bwMode="auto">
          <a:xfrm>
            <a:off x="3728591" y="2922544"/>
            <a:ext cx="1015558" cy="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Pay rise</a:t>
            </a:r>
          </a:p>
        </p:txBody>
      </p:sp>
      <p:grpSp>
        <p:nvGrpSpPr>
          <p:cNvPr id="29" name="Group 31">
            <a:extLst>
              <a:ext uri="{FF2B5EF4-FFF2-40B4-BE49-F238E27FC236}">
                <a16:creationId xmlns:a16="http://schemas.microsoft.com/office/drawing/2014/main" id="{F18CF706-42E6-4EE8-8432-6E9E5D5BECD5}"/>
              </a:ext>
            </a:extLst>
          </p:cNvPr>
          <p:cNvGrpSpPr>
            <a:grpSpLocks/>
          </p:cNvGrpSpPr>
          <p:nvPr/>
        </p:nvGrpSpPr>
        <p:grpSpPr bwMode="auto">
          <a:xfrm>
            <a:off x="4112686" y="2311531"/>
            <a:ext cx="1504809" cy="1083923"/>
            <a:chOff x="2084" y="1505"/>
            <a:chExt cx="712" cy="524"/>
          </a:xfrm>
        </p:grpSpPr>
        <p:sp>
          <p:nvSpPr>
            <p:cNvPr id="30" name="Text Box 50">
              <a:extLst>
                <a:ext uri="{FF2B5EF4-FFF2-40B4-BE49-F238E27FC236}">
                  <a16:creationId xmlns:a16="http://schemas.microsoft.com/office/drawing/2014/main" id="{6672086A-8833-4D76-AD0F-377F4D006FA6}"/>
                </a:ext>
              </a:extLst>
            </p:cNvPr>
            <p:cNvSpPr txBox="1">
              <a:spLocks noChangeArrowheads="1"/>
            </p:cNvSpPr>
            <p:nvPr/>
          </p:nvSpPr>
          <p:spPr bwMode="auto">
            <a:xfrm>
              <a:off x="2084" y="1505"/>
              <a:ext cx="71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New home &amp; marriage</a:t>
              </a:r>
            </a:p>
          </p:txBody>
        </p:sp>
        <p:pic>
          <p:nvPicPr>
            <p:cNvPr id="31" name="Picture 46">
              <a:extLst>
                <a:ext uri="{FF2B5EF4-FFF2-40B4-BE49-F238E27FC236}">
                  <a16:creationId xmlns:a16="http://schemas.microsoft.com/office/drawing/2014/main" id="{BE8C2FE5-1CDB-47DB-9A8D-691D8CA269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266" y="1682"/>
              <a:ext cx="323"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 Box 50">
            <a:extLst>
              <a:ext uri="{FF2B5EF4-FFF2-40B4-BE49-F238E27FC236}">
                <a16:creationId xmlns:a16="http://schemas.microsoft.com/office/drawing/2014/main" id="{0B01223B-07ED-4D8F-A876-44B0D7C82783}"/>
              </a:ext>
            </a:extLst>
          </p:cNvPr>
          <p:cNvSpPr txBox="1">
            <a:spLocks noChangeArrowheads="1"/>
          </p:cNvSpPr>
          <p:nvPr/>
        </p:nvSpPr>
        <p:spPr bwMode="auto">
          <a:xfrm>
            <a:off x="4672660" y="3341549"/>
            <a:ext cx="1161158" cy="4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Baby</a:t>
            </a:r>
          </a:p>
        </p:txBody>
      </p:sp>
      <p:sp>
        <p:nvSpPr>
          <p:cNvPr id="36" name="Text Box 50">
            <a:extLst>
              <a:ext uri="{FF2B5EF4-FFF2-40B4-BE49-F238E27FC236}">
                <a16:creationId xmlns:a16="http://schemas.microsoft.com/office/drawing/2014/main" id="{26AFE040-495E-4403-B7A4-5C80A9FF3044}"/>
              </a:ext>
            </a:extLst>
          </p:cNvPr>
          <p:cNvSpPr txBox="1">
            <a:spLocks noChangeArrowheads="1"/>
          </p:cNvSpPr>
          <p:nvPr/>
        </p:nvSpPr>
        <p:spPr bwMode="auto">
          <a:xfrm>
            <a:off x="6259146" y="2542746"/>
            <a:ext cx="1299478" cy="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Promotion</a:t>
            </a:r>
          </a:p>
        </p:txBody>
      </p:sp>
      <p:grpSp>
        <p:nvGrpSpPr>
          <p:cNvPr id="38" name="Group 43">
            <a:extLst>
              <a:ext uri="{FF2B5EF4-FFF2-40B4-BE49-F238E27FC236}">
                <a16:creationId xmlns:a16="http://schemas.microsoft.com/office/drawing/2014/main" id="{36CAF7FA-4154-473B-B9EE-C711D997458A}"/>
              </a:ext>
            </a:extLst>
          </p:cNvPr>
          <p:cNvGrpSpPr>
            <a:grpSpLocks/>
          </p:cNvGrpSpPr>
          <p:nvPr/>
        </p:nvGrpSpPr>
        <p:grpSpPr bwMode="auto">
          <a:xfrm>
            <a:off x="8507145" y="1918099"/>
            <a:ext cx="1324956" cy="986707"/>
            <a:chOff x="4479" y="1251"/>
            <a:chExt cx="728" cy="477"/>
          </a:xfrm>
        </p:grpSpPr>
        <p:sp>
          <p:nvSpPr>
            <p:cNvPr id="39" name="Text Box 50">
              <a:extLst>
                <a:ext uri="{FF2B5EF4-FFF2-40B4-BE49-F238E27FC236}">
                  <a16:creationId xmlns:a16="http://schemas.microsoft.com/office/drawing/2014/main" id="{BC3E0542-2576-47A5-9D9A-697457693F45}"/>
                </a:ext>
              </a:extLst>
            </p:cNvPr>
            <p:cNvSpPr txBox="1">
              <a:spLocks noChangeArrowheads="1"/>
            </p:cNvSpPr>
            <p:nvPr/>
          </p:nvSpPr>
          <p:spPr bwMode="auto">
            <a:xfrm>
              <a:off x="4479" y="1251"/>
              <a:ext cx="7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Retirement!</a:t>
              </a:r>
            </a:p>
          </p:txBody>
        </p:sp>
        <p:pic>
          <p:nvPicPr>
            <p:cNvPr id="40" name="Picture 54">
              <a:extLst>
                <a:ext uri="{FF2B5EF4-FFF2-40B4-BE49-F238E27FC236}">
                  <a16:creationId xmlns:a16="http://schemas.microsoft.com/office/drawing/2014/main" id="{31469A8B-B0AF-4FCB-ACD1-757DFD3D1C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635" y="1382"/>
              <a:ext cx="41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a:extLst>
              <a:ext uri="{FF2B5EF4-FFF2-40B4-BE49-F238E27FC236}">
                <a16:creationId xmlns:a16="http://schemas.microsoft.com/office/drawing/2014/main" id="{5C68A793-FCBD-4EDA-BDA0-EF5AAD746D47}"/>
              </a:ext>
            </a:extLst>
          </p:cNvPr>
          <p:cNvGrpSpPr>
            <a:grpSpLocks/>
          </p:cNvGrpSpPr>
          <p:nvPr/>
        </p:nvGrpSpPr>
        <p:grpSpPr bwMode="auto">
          <a:xfrm>
            <a:off x="7467855" y="2216856"/>
            <a:ext cx="1161158" cy="1204038"/>
            <a:chOff x="6098155" y="2347952"/>
            <a:chExt cx="1012825" cy="925133"/>
          </a:xfrm>
        </p:grpSpPr>
        <p:sp>
          <p:nvSpPr>
            <p:cNvPr id="42" name="Text Box 50">
              <a:extLst>
                <a:ext uri="{FF2B5EF4-FFF2-40B4-BE49-F238E27FC236}">
                  <a16:creationId xmlns:a16="http://schemas.microsoft.com/office/drawing/2014/main" id="{E136EB58-5AC7-47C4-AEC3-E22D865778F8}"/>
                </a:ext>
              </a:extLst>
            </p:cNvPr>
            <p:cNvSpPr txBox="1">
              <a:spLocks noChangeArrowheads="1"/>
            </p:cNvSpPr>
            <p:nvPr/>
          </p:nvSpPr>
          <p:spPr bwMode="auto">
            <a:xfrm>
              <a:off x="6098155" y="2347952"/>
              <a:ext cx="1012825" cy="47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Mortgage paid off</a:t>
              </a:r>
            </a:p>
          </p:txBody>
        </p:sp>
        <p:pic>
          <p:nvPicPr>
            <p:cNvPr id="43" name="Picture 1">
              <a:extLst>
                <a:ext uri="{FF2B5EF4-FFF2-40B4-BE49-F238E27FC236}">
                  <a16:creationId xmlns:a16="http://schemas.microsoft.com/office/drawing/2014/main" id="{A17C8932-A4D6-48C0-B033-B60F706324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284489" y="2654039"/>
              <a:ext cx="744302" cy="61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ext Box 50">
            <a:extLst>
              <a:ext uri="{FF2B5EF4-FFF2-40B4-BE49-F238E27FC236}">
                <a16:creationId xmlns:a16="http://schemas.microsoft.com/office/drawing/2014/main" id="{06CFB91C-9C40-4A78-AC7D-2A14C9691276}"/>
              </a:ext>
            </a:extLst>
          </p:cNvPr>
          <p:cNvSpPr txBox="1">
            <a:spLocks noChangeArrowheads="1"/>
          </p:cNvSpPr>
          <p:nvPr/>
        </p:nvSpPr>
        <p:spPr bwMode="auto">
          <a:xfrm>
            <a:off x="5339288" y="3864993"/>
            <a:ext cx="1415913" cy="40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Career break</a:t>
            </a:r>
          </a:p>
        </p:txBody>
      </p:sp>
      <p:sp>
        <p:nvSpPr>
          <p:cNvPr id="47" name="Rectangle 46">
            <a:extLst>
              <a:ext uri="{FF2B5EF4-FFF2-40B4-BE49-F238E27FC236}">
                <a16:creationId xmlns:a16="http://schemas.microsoft.com/office/drawing/2014/main" id="{CCE2D984-05D3-45FF-9562-CC0586E5CF85}"/>
              </a:ext>
            </a:extLst>
          </p:cNvPr>
          <p:cNvSpPr/>
          <p:nvPr/>
        </p:nvSpPr>
        <p:spPr>
          <a:xfrm>
            <a:off x="389503" y="5591726"/>
            <a:ext cx="9918509"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ahoma"/>
              </a:rPr>
              <a:t>This is a typical example and is not representative of any particular individual. Any payment changes will impact benefits at retirement </a:t>
            </a:r>
            <a:endParaRPr kumimoji="0" lang="en-GB" sz="1400" b="0" i="0" u="none" strike="noStrike" kern="1200" cap="none" spc="0" normalizeH="0" baseline="0" noProof="0" dirty="0">
              <a:ln>
                <a:noFill/>
              </a:ln>
              <a:solidFill>
                <a:srgbClr val="000000"/>
              </a:solidFill>
              <a:effectLst/>
              <a:uLnTx/>
              <a:uFillTx/>
              <a:ea typeface="+mn-ea"/>
              <a:cs typeface="Tahoma"/>
            </a:endParaRPr>
          </a:p>
        </p:txBody>
      </p:sp>
      <p:pic>
        <p:nvPicPr>
          <p:cNvPr id="73" name="Graphic 72" descr="Employee Badge">
            <a:extLst>
              <a:ext uri="{FF2B5EF4-FFF2-40B4-BE49-F238E27FC236}">
                <a16:creationId xmlns:a16="http://schemas.microsoft.com/office/drawing/2014/main" id="{EEAE9049-3435-4C73-88D3-1B13F0FC46B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6563" y="3743916"/>
            <a:ext cx="726270" cy="726270"/>
          </a:xfrm>
          <a:prstGeom prst="rect">
            <a:avLst/>
          </a:prstGeom>
        </p:spPr>
      </p:pic>
      <p:pic>
        <p:nvPicPr>
          <p:cNvPr id="75" name="Graphic 74" descr="Coins">
            <a:extLst>
              <a:ext uri="{FF2B5EF4-FFF2-40B4-BE49-F238E27FC236}">
                <a16:creationId xmlns:a16="http://schemas.microsoft.com/office/drawing/2014/main" id="{5EA31C21-D006-48C9-93A5-2D7C81BF420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82008" y="3176887"/>
            <a:ext cx="650704" cy="650704"/>
          </a:xfrm>
          <a:prstGeom prst="rect">
            <a:avLst/>
          </a:prstGeom>
        </p:spPr>
      </p:pic>
      <p:pic>
        <p:nvPicPr>
          <p:cNvPr id="80" name="Graphic 79" descr="Baby">
            <a:extLst>
              <a:ext uri="{FF2B5EF4-FFF2-40B4-BE49-F238E27FC236}">
                <a16:creationId xmlns:a16="http://schemas.microsoft.com/office/drawing/2014/main" id="{1DDEDE68-0CFD-4750-8CFA-F24C4724BEB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988012" y="3600393"/>
            <a:ext cx="558683" cy="558683"/>
          </a:xfrm>
          <a:prstGeom prst="rect">
            <a:avLst/>
          </a:prstGeom>
        </p:spPr>
      </p:pic>
      <p:pic>
        <p:nvPicPr>
          <p:cNvPr id="84" name="Graphic 83" descr="Swim">
            <a:extLst>
              <a:ext uri="{FF2B5EF4-FFF2-40B4-BE49-F238E27FC236}">
                <a16:creationId xmlns:a16="http://schemas.microsoft.com/office/drawing/2014/main" id="{32507D9D-29E5-4010-BF43-236B1B468C5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54159" y="4001077"/>
            <a:ext cx="706572" cy="706572"/>
          </a:xfrm>
          <a:prstGeom prst="rect">
            <a:avLst/>
          </a:prstGeom>
        </p:spPr>
      </p:pic>
      <p:pic>
        <p:nvPicPr>
          <p:cNvPr id="86" name="Graphic 85" descr="Handshake">
            <a:extLst>
              <a:ext uri="{FF2B5EF4-FFF2-40B4-BE49-F238E27FC236}">
                <a16:creationId xmlns:a16="http://schemas.microsoft.com/office/drawing/2014/main" id="{0669EBB1-99FB-4102-9D91-C4DC064A808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36851" y="2660477"/>
            <a:ext cx="716632" cy="716632"/>
          </a:xfrm>
          <a:prstGeom prst="rect">
            <a:avLst/>
          </a:prstGeom>
        </p:spPr>
      </p:pic>
    </p:spTree>
    <p:extLst>
      <p:ext uri="{BB962C8B-B14F-4D97-AF65-F5344CB8AC3E}">
        <p14:creationId xmlns:p14="http://schemas.microsoft.com/office/powerpoint/2010/main" val="34068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childTnLst>
                                </p:cTn>
                              </p:par>
                              <p:par>
                                <p:cTn id="70" presetID="10" presetClass="entr" presetSubtype="0" fill="hold"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par>
                                <p:cTn id="73" presetID="10" presetClass="entr" presetSubtype="0" fill="hold"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24" grpId="0"/>
      <p:bldP spid="27" grpId="0"/>
      <p:bldP spid="33" grpId="0"/>
      <p:bldP spid="36"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 – How you save</a:t>
            </a:r>
          </a:p>
        </p:txBody>
      </p:sp>
      <p:sp>
        <p:nvSpPr>
          <p:cNvPr id="44" name="Rounded Rectangle 5">
            <a:extLst>
              <a:ext uri="{FF2B5EF4-FFF2-40B4-BE49-F238E27FC236}">
                <a16:creationId xmlns:a16="http://schemas.microsoft.com/office/drawing/2014/main" id="{5640023C-99C9-4051-84C9-6F9B4965E1C5}"/>
              </a:ext>
            </a:extLst>
          </p:cNvPr>
          <p:cNvSpPr>
            <a:spLocks noChangeArrowheads="1"/>
          </p:cNvSpPr>
          <p:nvPr/>
        </p:nvSpPr>
        <p:spPr bwMode="auto">
          <a:xfrm>
            <a:off x="3002760" y="1631640"/>
            <a:ext cx="2420938" cy="806450"/>
          </a:xfrm>
          <a:prstGeom prst="roundRect">
            <a:avLst>
              <a:gd name="adj" fmla="val 11796"/>
            </a:avLst>
          </a:prstGeom>
          <a:solidFill>
            <a:schemeClr val="bg1"/>
          </a:solidFill>
          <a:ln w="9525">
            <a:solidFill>
              <a:schemeClr val="tx1"/>
            </a:solidFill>
            <a:round/>
            <a:headEnd/>
            <a:tailEnd/>
          </a:ln>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Typically invests 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Equities</a:t>
            </a:r>
          </a:p>
        </p:txBody>
      </p:sp>
      <p:sp>
        <p:nvSpPr>
          <p:cNvPr id="45" name="Rounded Rectangle 6">
            <a:extLst>
              <a:ext uri="{FF2B5EF4-FFF2-40B4-BE49-F238E27FC236}">
                <a16:creationId xmlns:a16="http://schemas.microsoft.com/office/drawing/2014/main" id="{50C43796-D817-4001-85B1-786A3112804A}"/>
              </a:ext>
            </a:extLst>
          </p:cNvPr>
          <p:cNvSpPr>
            <a:spLocks noChangeArrowheads="1"/>
          </p:cNvSpPr>
          <p:nvPr/>
        </p:nvSpPr>
        <p:spPr bwMode="auto">
          <a:xfrm>
            <a:off x="3002760" y="2799771"/>
            <a:ext cx="2420938" cy="806450"/>
          </a:xfrm>
          <a:prstGeom prst="roundRect">
            <a:avLst>
              <a:gd name="adj" fmla="val 11796"/>
            </a:avLst>
          </a:prstGeom>
          <a:solidFill>
            <a:schemeClr val="bg1"/>
          </a:solidFill>
          <a:ln w="9525">
            <a:solidFill>
              <a:schemeClr val="tx1"/>
            </a:solidFill>
            <a:round/>
            <a:headEnd/>
            <a:tailEnd/>
          </a:ln>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Typically invests 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Corporate Bonds,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Government Bonds (Gilts),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Multi-Asset, Property</a:t>
            </a:r>
          </a:p>
        </p:txBody>
      </p:sp>
      <p:sp>
        <p:nvSpPr>
          <p:cNvPr id="48" name="Rounded Rectangle 7">
            <a:extLst>
              <a:ext uri="{FF2B5EF4-FFF2-40B4-BE49-F238E27FC236}">
                <a16:creationId xmlns:a16="http://schemas.microsoft.com/office/drawing/2014/main" id="{35A08494-2467-40FF-BA31-2BBDAA2A4E4F}"/>
              </a:ext>
            </a:extLst>
          </p:cNvPr>
          <p:cNvSpPr>
            <a:spLocks noChangeArrowheads="1"/>
          </p:cNvSpPr>
          <p:nvPr/>
        </p:nvSpPr>
        <p:spPr bwMode="auto">
          <a:xfrm>
            <a:off x="3002760" y="3948244"/>
            <a:ext cx="2420938" cy="804863"/>
          </a:xfrm>
          <a:prstGeom prst="roundRect">
            <a:avLst>
              <a:gd name="adj" fmla="val 11796"/>
            </a:avLst>
          </a:prstGeom>
          <a:solidFill>
            <a:schemeClr val="bg1"/>
          </a:solidFill>
          <a:ln w="9525">
            <a:solidFill>
              <a:schemeClr val="tx1"/>
            </a:solidFill>
            <a:round/>
            <a:headEnd/>
            <a:tailEnd/>
          </a:ln>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Typically invests 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Deposits,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Money Market Instruments</a:t>
            </a:r>
          </a:p>
        </p:txBody>
      </p:sp>
      <p:pic>
        <p:nvPicPr>
          <p:cNvPr id="49" name="Picture 48" descr="how you save.png">
            <a:extLst>
              <a:ext uri="{FF2B5EF4-FFF2-40B4-BE49-F238E27FC236}">
                <a16:creationId xmlns:a16="http://schemas.microsoft.com/office/drawing/2014/main" id="{18D7C61E-43ED-4956-97AD-9899647D2D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3071" y="1532670"/>
            <a:ext cx="899057" cy="1009972"/>
          </a:xfrm>
          <a:prstGeom prst="rect">
            <a:avLst/>
          </a:prstGeom>
        </p:spPr>
      </p:pic>
      <p:pic>
        <p:nvPicPr>
          <p:cNvPr id="50" name="Picture 49" descr="how you save.png">
            <a:extLst>
              <a:ext uri="{FF2B5EF4-FFF2-40B4-BE49-F238E27FC236}">
                <a16:creationId xmlns:a16="http://schemas.microsoft.com/office/drawing/2014/main" id="{8C3A7CBE-7EC1-42D8-BF8F-0107EECFA7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754" b="-1412"/>
          <a:stretch/>
        </p:blipFill>
        <p:spPr>
          <a:xfrm>
            <a:off x="1443402" y="2607828"/>
            <a:ext cx="998726" cy="1191114"/>
          </a:xfrm>
          <a:prstGeom prst="rect">
            <a:avLst/>
          </a:prstGeom>
        </p:spPr>
      </p:pic>
      <p:pic>
        <p:nvPicPr>
          <p:cNvPr id="51" name="Picture 50">
            <a:extLst>
              <a:ext uri="{FF2B5EF4-FFF2-40B4-BE49-F238E27FC236}">
                <a16:creationId xmlns:a16="http://schemas.microsoft.com/office/drawing/2014/main" id="{225DF28D-A124-4749-8A6E-9BF7CCF5F6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2070" y="3937310"/>
            <a:ext cx="801058" cy="826732"/>
          </a:xfrm>
          <a:prstGeom prst="rect">
            <a:avLst/>
          </a:prstGeom>
        </p:spPr>
      </p:pic>
      <p:sp>
        <p:nvSpPr>
          <p:cNvPr id="52" name="Rectangle 51">
            <a:extLst>
              <a:ext uri="{FF2B5EF4-FFF2-40B4-BE49-F238E27FC236}">
                <a16:creationId xmlns:a16="http://schemas.microsoft.com/office/drawing/2014/main" id="{6BC33361-2609-40FD-B195-41E4CD87BEE8}"/>
              </a:ext>
            </a:extLst>
          </p:cNvPr>
          <p:cNvSpPr/>
          <p:nvPr/>
        </p:nvSpPr>
        <p:spPr>
          <a:xfrm>
            <a:off x="444194" y="5539088"/>
            <a:ext cx="9193292"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ahoma"/>
              </a:rPr>
              <a:t>The above are not recommendations of any investment choice or fund. Your chosen pension fund(s) are investment based.</a:t>
            </a:r>
          </a:p>
        </p:txBody>
      </p:sp>
      <p:sp>
        <p:nvSpPr>
          <p:cNvPr id="53" name="TextBox 52">
            <a:extLst>
              <a:ext uri="{FF2B5EF4-FFF2-40B4-BE49-F238E27FC236}">
                <a16:creationId xmlns:a16="http://schemas.microsoft.com/office/drawing/2014/main" id="{308D82F4-E2C7-45B2-B28D-2E443141312D}"/>
              </a:ext>
            </a:extLst>
          </p:cNvPr>
          <p:cNvSpPr txBox="1"/>
          <p:nvPr/>
        </p:nvSpPr>
        <p:spPr>
          <a:xfrm>
            <a:off x="3002760" y="1116400"/>
            <a:ext cx="2420938"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rPr>
              <a:t>What does the fund invest in?</a:t>
            </a:r>
          </a:p>
        </p:txBody>
      </p:sp>
      <p:pic>
        <p:nvPicPr>
          <p:cNvPr id="54" name="Picture 53">
            <a:extLst>
              <a:ext uri="{FF2B5EF4-FFF2-40B4-BE49-F238E27FC236}">
                <a16:creationId xmlns:a16="http://schemas.microsoft.com/office/drawing/2014/main" id="{902A51E7-E8FA-478C-A324-A1082010DAD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6804" y="1530642"/>
            <a:ext cx="3830682" cy="3448728"/>
          </a:xfrm>
          <a:prstGeom prst="roundRect">
            <a:avLst>
              <a:gd name="adj" fmla="val 5933"/>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8" name="TextBox 57">
            <a:extLst>
              <a:ext uri="{FF2B5EF4-FFF2-40B4-BE49-F238E27FC236}">
                <a16:creationId xmlns:a16="http://schemas.microsoft.com/office/drawing/2014/main" id="{91086D5A-A7E6-492A-9E42-503FAEBDD4ED}"/>
              </a:ext>
            </a:extLst>
          </p:cNvPr>
          <p:cNvSpPr txBox="1"/>
          <p:nvPr/>
        </p:nvSpPr>
        <p:spPr>
          <a:xfrm>
            <a:off x="6511676" y="1097433"/>
            <a:ext cx="2420938"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rPr>
              <a:t>Risk Rating</a:t>
            </a:r>
          </a:p>
        </p:txBody>
      </p:sp>
      <p:sp>
        <p:nvSpPr>
          <p:cNvPr id="59" name="Rectangle: Rounded Corners 58">
            <a:extLst>
              <a:ext uri="{FF2B5EF4-FFF2-40B4-BE49-F238E27FC236}">
                <a16:creationId xmlns:a16="http://schemas.microsoft.com/office/drawing/2014/main" id="{BCA1F40B-37D6-4639-A25B-6ABFB8ADC759}"/>
              </a:ext>
            </a:extLst>
          </p:cNvPr>
          <p:cNvSpPr/>
          <p:nvPr/>
        </p:nvSpPr>
        <p:spPr>
          <a:xfrm>
            <a:off x="9579430" y="3854875"/>
            <a:ext cx="1927236" cy="13233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Funds selected by the pension fund</a:t>
            </a:r>
          </a:p>
        </p:txBody>
      </p:sp>
    </p:spTree>
    <p:extLst>
      <p:ext uri="{BB962C8B-B14F-4D97-AF65-F5344CB8AC3E}">
        <p14:creationId xmlns:p14="http://schemas.microsoft.com/office/powerpoint/2010/main" val="39258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par>
                          <p:cTn id="26" fill="hold">
                            <p:stCondLst>
                              <p:cond delay="500"/>
                            </p:stCondLst>
                            <p:childTnLst>
                              <p:par>
                                <p:cTn id="27" presetID="27" presetClass="emph" presetSubtype="0" fill="remove" grpId="1" nodeType="afterEffect">
                                  <p:stCondLst>
                                    <p:cond delay="0"/>
                                  </p:stCondLst>
                                  <p:childTnLst>
                                    <p:animClr clrSpc="rgb" dir="cw">
                                      <p:cBhvr override="childStyle">
                                        <p:cTn id="28" dur="500" autoRev="1" fill="remove"/>
                                        <p:tgtEl>
                                          <p:spTgt spid="59"/>
                                        </p:tgtEl>
                                        <p:attrNameLst>
                                          <p:attrName>style.color</p:attrName>
                                        </p:attrNameLst>
                                      </p:cBhvr>
                                      <p:to>
                                        <a:schemeClr val="bg1"/>
                                      </p:to>
                                    </p:animClr>
                                    <p:animClr clrSpc="rgb" dir="cw">
                                      <p:cBhvr>
                                        <p:cTn id="29" dur="500" autoRev="1" fill="remove"/>
                                        <p:tgtEl>
                                          <p:spTgt spid="59"/>
                                        </p:tgtEl>
                                        <p:attrNameLst>
                                          <p:attrName>fillcolor</p:attrName>
                                        </p:attrNameLst>
                                      </p:cBhvr>
                                      <p:to>
                                        <a:schemeClr val="bg1"/>
                                      </p:to>
                                    </p:animClr>
                                    <p:set>
                                      <p:cBhvr>
                                        <p:cTn id="30" dur="500" autoRev="1" fill="remove"/>
                                        <p:tgtEl>
                                          <p:spTgt spid="59"/>
                                        </p:tgtEl>
                                        <p:attrNameLst>
                                          <p:attrName>fill.type</p:attrName>
                                        </p:attrNameLst>
                                      </p:cBhvr>
                                      <p:to>
                                        <p:strVal val="solid"/>
                                      </p:to>
                                    </p:set>
                                    <p:set>
                                      <p:cBhvr>
                                        <p:cTn id="31" dur="500" autoRev="1" fill="remove"/>
                                        <p:tgtEl>
                                          <p:spTgt spid="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59" grpId="0" animBg="1"/>
      <p:bldP spid="5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16842"/>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endParaRPr lang="en-US" sz="3200" dirty="0">
              <a:solidFill>
                <a:srgbClr val="0F5395"/>
              </a:solidFill>
              <a:latin typeface="+mn-lt"/>
            </a:endParaRPr>
          </a:p>
        </p:txBody>
      </p:sp>
      <p:sp>
        <p:nvSpPr>
          <p:cNvPr id="14" name="Rectangle: Rounded Corners 13">
            <a:extLst>
              <a:ext uri="{FF2B5EF4-FFF2-40B4-BE49-F238E27FC236}">
                <a16:creationId xmlns:a16="http://schemas.microsoft.com/office/drawing/2014/main" id="{4BFC2860-4A7F-4670-9C14-F40E79554AD5}"/>
              </a:ext>
            </a:extLst>
          </p:cNvPr>
          <p:cNvSpPr/>
          <p:nvPr/>
        </p:nvSpPr>
        <p:spPr>
          <a:xfrm>
            <a:off x="1120990" y="1692298"/>
            <a:ext cx="10038209" cy="1736702"/>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CC2031D4-2F15-4CE8-9CE2-CED5534AE6E2}"/>
              </a:ext>
            </a:extLst>
          </p:cNvPr>
          <p:cNvSpPr txBox="1"/>
          <p:nvPr/>
        </p:nvSpPr>
        <p:spPr>
          <a:xfrm>
            <a:off x="2732573" y="506327"/>
            <a:ext cx="6768059" cy="584775"/>
          </a:xfrm>
          <a:prstGeom prst="rect">
            <a:avLst/>
          </a:prstGeom>
          <a:noFill/>
        </p:spPr>
        <p:txBody>
          <a:bodyPr wrap="square" rtlCol="0">
            <a:spAutoFit/>
          </a:bodyPr>
          <a:lstStyle/>
          <a:p>
            <a:pPr algn="ctr"/>
            <a:r>
              <a:rPr lang="en-GB" sz="3200" b="1" u="sng" dirty="0">
                <a:solidFill>
                  <a:schemeClr val="accent1">
                    <a:lumMod val="75000"/>
                  </a:schemeClr>
                </a:solidFill>
              </a:rPr>
              <a:t>Flexible ways to take your money…..</a:t>
            </a:r>
          </a:p>
        </p:txBody>
      </p:sp>
      <p:sp>
        <p:nvSpPr>
          <p:cNvPr id="16" name="TextBox 15">
            <a:extLst>
              <a:ext uri="{FF2B5EF4-FFF2-40B4-BE49-F238E27FC236}">
                <a16:creationId xmlns:a16="http://schemas.microsoft.com/office/drawing/2014/main" id="{7D7467AD-37B7-4300-8EB1-EF4012E776C4}"/>
              </a:ext>
            </a:extLst>
          </p:cNvPr>
          <p:cNvSpPr txBox="1"/>
          <p:nvPr/>
        </p:nvSpPr>
        <p:spPr>
          <a:xfrm>
            <a:off x="812237" y="1152214"/>
            <a:ext cx="4931225" cy="323165"/>
          </a:xfrm>
          <a:prstGeom prst="rect">
            <a:avLst/>
          </a:prstGeom>
          <a:noFill/>
        </p:spPr>
        <p:txBody>
          <a:bodyPr wrap="square" rtlCol="0">
            <a:spAutoFit/>
          </a:bodyPr>
          <a:lstStyle/>
          <a:p>
            <a:r>
              <a:rPr lang="en-GB" sz="1500" dirty="0"/>
              <a:t>From age 55, the options available under the LGPS include:</a:t>
            </a:r>
          </a:p>
        </p:txBody>
      </p:sp>
      <p:pic>
        <p:nvPicPr>
          <p:cNvPr id="17" name="Picture 16">
            <a:extLst>
              <a:ext uri="{FF2B5EF4-FFF2-40B4-BE49-F238E27FC236}">
                <a16:creationId xmlns:a16="http://schemas.microsoft.com/office/drawing/2014/main" id="{75EAF511-D85E-4026-857E-69672A959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7218" y="2081533"/>
            <a:ext cx="945947" cy="945947"/>
          </a:xfrm>
          <a:prstGeom prst="rect">
            <a:avLst/>
          </a:prstGeom>
          <a:solidFill>
            <a:schemeClr val="bg1"/>
          </a:solidFill>
        </p:spPr>
      </p:pic>
      <p:sp>
        <p:nvSpPr>
          <p:cNvPr id="18" name="TextBox 17">
            <a:extLst>
              <a:ext uri="{FF2B5EF4-FFF2-40B4-BE49-F238E27FC236}">
                <a16:creationId xmlns:a16="http://schemas.microsoft.com/office/drawing/2014/main" id="{8DB20906-BFD2-418E-A325-9711E64AFECE}"/>
              </a:ext>
            </a:extLst>
          </p:cNvPr>
          <p:cNvSpPr txBox="1"/>
          <p:nvPr/>
        </p:nvSpPr>
        <p:spPr>
          <a:xfrm>
            <a:off x="2331035" y="2278494"/>
            <a:ext cx="1674216" cy="553998"/>
          </a:xfrm>
          <a:prstGeom prst="rect">
            <a:avLst/>
          </a:prstGeom>
          <a:noFill/>
        </p:spPr>
        <p:txBody>
          <a:bodyPr wrap="square" rtlCol="0">
            <a:spAutoFit/>
          </a:bodyPr>
          <a:lstStyle/>
          <a:p>
            <a:r>
              <a:rPr lang="en-GB" sz="1500" dirty="0"/>
              <a:t>100% tax-free</a:t>
            </a:r>
          </a:p>
          <a:p>
            <a:r>
              <a:rPr lang="en-GB" sz="1500" dirty="0"/>
              <a:t>lump sum</a:t>
            </a:r>
          </a:p>
        </p:txBody>
      </p:sp>
      <p:pic>
        <p:nvPicPr>
          <p:cNvPr id="19" name="Picture 18">
            <a:extLst>
              <a:ext uri="{FF2B5EF4-FFF2-40B4-BE49-F238E27FC236}">
                <a16:creationId xmlns:a16="http://schemas.microsoft.com/office/drawing/2014/main" id="{C8C81171-19E9-43D8-BB1A-8DBB1C92C7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6050" y="1947714"/>
            <a:ext cx="1213586" cy="1213586"/>
          </a:xfrm>
          <a:prstGeom prst="rect">
            <a:avLst/>
          </a:prstGeom>
        </p:spPr>
      </p:pic>
      <p:sp>
        <p:nvSpPr>
          <p:cNvPr id="20" name="TextBox 19">
            <a:extLst>
              <a:ext uri="{FF2B5EF4-FFF2-40B4-BE49-F238E27FC236}">
                <a16:creationId xmlns:a16="http://schemas.microsoft.com/office/drawing/2014/main" id="{27177E3E-9D21-4042-B92C-1D5F226A1C66}"/>
              </a:ext>
            </a:extLst>
          </p:cNvPr>
          <p:cNvSpPr txBox="1"/>
          <p:nvPr/>
        </p:nvSpPr>
        <p:spPr>
          <a:xfrm>
            <a:off x="4883278" y="2221396"/>
            <a:ext cx="2161773" cy="784830"/>
          </a:xfrm>
          <a:prstGeom prst="rect">
            <a:avLst/>
          </a:prstGeom>
          <a:noFill/>
        </p:spPr>
        <p:txBody>
          <a:bodyPr wrap="square" rtlCol="0">
            <a:spAutoFit/>
          </a:bodyPr>
          <a:lstStyle/>
          <a:p>
            <a:r>
              <a:rPr lang="en-GB" sz="1500" dirty="0"/>
              <a:t>Tax-free lump sum and a guaranteed income for life</a:t>
            </a:r>
          </a:p>
        </p:txBody>
      </p:sp>
      <p:sp>
        <p:nvSpPr>
          <p:cNvPr id="21" name="TextBox 20">
            <a:extLst>
              <a:ext uri="{FF2B5EF4-FFF2-40B4-BE49-F238E27FC236}">
                <a16:creationId xmlns:a16="http://schemas.microsoft.com/office/drawing/2014/main" id="{E743D73C-00FB-4ED2-A528-BFC2E76926F7}"/>
              </a:ext>
            </a:extLst>
          </p:cNvPr>
          <p:cNvSpPr txBox="1"/>
          <p:nvPr/>
        </p:nvSpPr>
        <p:spPr>
          <a:xfrm>
            <a:off x="9229593" y="2162227"/>
            <a:ext cx="1839260" cy="784830"/>
          </a:xfrm>
          <a:prstGeom prst="rect">
            <a:avLst/>
          </a:prstGeom>
          <a:noFill/>
        </p:spPr>
        <p:txBody>
          <a:bodyPr wrap="square" rtlCol="0">
            <a:spAutoFit/>
          </a:bodyPr>
          <a:lstStyle/>
          <a:p>
            <a:r>
              <a:rPr lang="en-GB" sz="1500" dirty="0"/>
              <a:t>Tax-free lump sum and more LGPS benefits</a:t>
            </a:r>
          </a:p>
        </p:txBody>
      </p:sp>
      <p:sp>
        <p:nvSpPr>
          <p:cNvPr id="22" name="Rectangle 21">
            <a:extLst>
              <a:ext uri="{FF2B5EF4-FFF2-40B4-BE49-F238E27FC236}">
                <a16:creationId xmlns:a16="http://schemas.microsoft.com/office/drawing/2014/main" id="{18B19D88-1456-4FBA-B0A0-64F8944C5981}"/>
              </a:ext>
            </a:extLst>
          </p:cNvPr>
          <p:cNvSpPr/>
          <p:nvPr/>
        </p:nvSpPr>
        <p:spPr>
          <a:xfrm>
            <a:off x="2525207" y="3146434"/>
            <a:ext cx="7229773" cy="94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3" name="Picture 22">
            <a:extLst>
              <a:ext uri="{FF2B5EF4-FFF2-40B4-BE49-F238E27FC236}">
                <a16:creationId xmlns:a16="http://schemas.microsoft.com/office/drawing/2014/main" id="{5751CF05-BEB6-4394-B9F7-0FF5ED5287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5615" y="3132742"/>
            <a:ext cx="1213586" cy="1213586"/>
          </a:xfrm>
          <a:prstGeom prst="rect">
            <a:avLst/>
          </a:prstGeom>
        </p:spPr>
      </p:pic>
      <p:sp>
        <p:nvSpPr>
          <p:cNvPr id="24" name="TextBox 23">
            <a:extLst>
              <a:ext uri="{FF2B5EF4-FFF2-40B4-BE49-F238E27FC236}">
                <a16:creationId xmlns:a16="http://schemas.microsoft.com/office/drawing/2014/main" id="{FE863E3A-A28B-4B33-A6E2-30E0FA06749B}"/>
              </a:ext>
            </a:extLst>
          </p:cNvPr>
          <p:cNvSpPr txBox="1"/>
          <p:nvPr/>
        </p:nvSpPr>
        <p:spPr>
          <a:xfrm>
            <a:off x="4423864" y="3337522"/>
            <a:ext cx="5841537" cy="323165"/>
          </a:xfrm>
          <a:prstGeom prst="rect">
            <a:avLst/>
          </a:prstGeom>
          <a:noFill/>
        </p:spPr>
        <p:txBody>
          <a:bodyPr wrap="square" rtlCol="0">
            <a:spAutoFit/>
          </a:bodyPr>
          <a:lstStyle/>
          <a:p>
            <a:r>
              <a:rPr lang="en-GB" sz="1500" dirty="0"/>
              <a:t>You can choose a combination of the above options</a:t>
            </a:r>
          </a:p>
        </p:txBody>
      </p:sp>
      <p:sp>
        <p:nvSpPr>
          <p:cNvPr id="25" name="TextBox 24">
            <a:extLst>
              <a:ext uri="{FF2B5EF4-FFF2-40B4-BE49-F238E27FC236}">
                <a16:creationId xmlns:a16="http://schemas.microsoft.com/office/drawing/2014/main" id="{8480B9A8-A242-4B93-BA66-ED5C848AC5DE}"/>
              </a:ext>
            </a:extLst>
          </p:cNvPr>
          <p:cNvSpPr txBox="1"/>
          <p:nvPr/>
        </p:nvSpPr>
        <p:spPr>
          <a:xfrm>
            <a:off x="578051" y="4564918"/>
            <a:ext cx="8457274" cy="523220"/>
          </a:xfrm>
          <a:prstGeom prst="rect">
            <a:avLst/>
          </a:prstGeom>
          <a:noFill/>
        </p:spPr>
        <p:txBody>
          <a:bodyPr wrap="square" rtlCol="0">
            <a:spAutoFit/>
          </a:bodyPr>
          <a:lstStyle/>
          <a:p>
            <a:r>
              <a:rPr lang="en-GB" sz="1400" dirty="0"/>
              <a:t>Depending on your circumstances, you may need to transfer your AVC pot to another pension product in order to access some of these options</a:t>
            </a:r>
          </a:p>
        </p:txBody>
      </p:sp>
      <p:sp>
        <p:nvSpPr>
          <p:cNvPr id="26" name="TextBox 25">
            <a:extLst>
              <a:ext uri="{FF2B5EF4-FFF2-40B4-BE49-F238E27FC236}">
                <a16:creationId xmlns:a16="http://schemas.microsoft.com/office/drawing/2014/main" id="{726B4E4A-726E-4AC9-AD7D-1F1CCFEC76B3}"/>
              </a:ext>
            </a:extLst>
          </p:cNvPr>
          <p:cNvSpPr txBox="1"/>
          <p:nvPr/>
        </p:nvSpPr>
        <p:spPr>
          <a:xfrm>
            <a:off x="590546" y="5220589"/>
            <a:ext cx="8457274" cy="523220"/>
          </a:xfrm>
          <a:prstGeom prst="rect">
            <a:avLst/>
          </a:prstGeom>
          <a:noFill/>
        </p:spPr>
        <p:txBody>
          <a:bodyPr wrap="square" rtlCol="0">
            <a:spAutoFit/>
          </a:bodyPr>
          <a:lstStyle/>
          <a:p>
            <a:r>
              <a:rPr lang="en-GB" sz="1400" dirty="0"/>
              <a:t>Pension Wise website: </a:t>
            </a:r>
            <a:r>
              <a:rPr lang="en-GB" sz="1400" dirty="0">
                <a:hlinkClick r:id="rId5"/>
              </a:rPr>
              <a:t>www.pensionwise.gov.uk</a:t>
            </a:r>
            <a:r>
              <a:rPr lang="en-GB" sz="1400" dirty="0"/>
              <a:t> </a:t>
            </a:r>
          </a:p>
          <a:p>
            <a:r>
              <a:rPr lang="en-GB" sz="1400" dirty="0"/>
              <a:t>Pension Wise telephone number: 0800 138 3944</a:t>
            </a:r>
          </a:p>
        </p:txBody>
      </p:sp>
      <p:pic>
        <p:nvPicPr>
          <p:cNvPr id="27" name="Picture 26">
            <a:extLst>
              <a:ext uri="{FF2B5EF4-FFF2-40B4-BE49-F238E27FC236}">
                <a16:creationId xmlns:a16="http://schemas.microsoft.com/office/drawing/2014/main" id="{538E4591-4959-4E8A-92DD-72F4675EA2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9741" y="1882706"/>
            <a:ext cx="2320891" cy="1324313"/>
          </a:xfrm>
          <a:prstGeom prst="rect">
            <a:avLst/>
          </a:prstGeom>
        </p:spPr>
      </p:pic>
    </p:spTree>
    <p:extLst>
      <p:ext uri="{BB962C8B-B14F-4D97-AF65-F5344CB8AC3E}">
        <p14:creationId xmlns:p14="http://schemas.microsoft.com/office/powerpoint/2010/main" val="16254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16842"/>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endParaRPr lang="en-US" sz="3200" dirty="0">
              <a:solidFill>
                <a:srgbClr val="0F5395"/>
              </a:solidFill>
              <a:latin typeface="+mn-lt"/>
            </a:endParaRPr>
          </a:p>
        </p:txBody>
      </p:sp>
      <p:sp>
        <p:nvSpPr>
          <p:cNvPr id="15" name="TextBox 14">
            <a:extLst>
              <a:ext uri="{FF2B5EF4-FFF2-40B4-BE49-F238E27FC236}">
                <a16:creationId xmlns:a16="http://schemas.microsoft.com/office/drawing/2014/main" id="{CC2031D4-2F15-4CE8-9CE2-CED5534AE6E2}"/>
              </a:ext>
            </a:extLst>
          </p:cNvPr>
          <p:cNvSpPr txBox="1"/>
          <p:nvPr/>
        </p:nvSpPr>
        <p:spPr>
          <a:xfrm>
            <a:off x="2732573" y="506327"/>
            <a:ext cx="6768059" cy="584775"/>
          </a:xfrm>
          <a:prstGeom prst="rect">
            <a:avLst/>
          </a:prstGeom>
          <a:noFill/>
        </p:spPr>
        <p:txBody>
          <a:bodyPr wrap="square" rtlCol="0">
            <a:spAutoFit/>
          </a:bodyPr>
          <a:lstStyle/>
          <a:p>
            <a:pPr algn="ctr"/>
            <a:r>
              <a:rPr lang="en-GB" sz="3200" b="1" u="sng" dirty="0">
                <a:solidFill>
                  <a:schemeClr val="accent1">
                    <a:lumMod val="75000"/>
                  </a:schemeClr>
                </a:solidFill>
              </a:rPr>
              <a:t>Flexible ways to take your money…..</a:t>
            </a:r>
          </a:p>
        </p:txBody>
      </p:sp>
      <p:sp>
        <p:nvSpPr>
          <p:cNvPr id="16" name="TextBox 15">
            <a:extLst>
              <a:ext uri="{FF2B5EF4-FFF2-40B4-BE49-F238E27FC236}">
                <a16:creationId xmlns:a16="http://schemas.microsoft.com/office/drawing/2014/main" id="{7D7467AD-37B7-4300-8EB1-EF4012E776C4}"/>
              </a:ext>
            </a:extLst>
          </p:cNvPr>
          <p:cNvSpPr txBox="1"/>
          <p:nvPr/>
        </p:nvSpPr>
        <p:spPr>
          <a:xfrm>
            <a:off x="812237" y="1185408"/>
            <a:ext cx="5283763" cy="323165"/>
          </a:xfrm>
          <a:prstGeom prst="rect">
            <a:avLst/>
          </a:prstGeom>
          <a:noFill/>
        </p:spPr>
        <p:txBody>
          <a:bodyPr wrap="square" rtlCol="0">
            <a:spAutoFit/>
          </a:bodyPr>
          <a:lstStyle/>
          <a:p>
            <a:r>
              <a:rPr lang="en-GB" sz="1500" dirty="0"/>
              <a:t>From age 55, if you transfer your AVC pot to a new plan, you can:</a:t>
            </a:r>
          </a:p>
        </p:txBody>
      </p:sp>
      <p:sp>
        <p:nvSpPr>
          <p:cNvPr id="18" name="TextBox 17">
            <a:extLst>
              <a:ext uri="{FF2B5EF4-FFF2-40B4-BE49-F238E27FC236}">
                <a16:creationId xmlns:a16="http://schemas.microsoft.com/office/drawing/2014/main" id="{8DB20906-BFD2-418E-A325-9711E64AFECE}"/>
              </a:ext>
            </a:extLst>
          </p:cNvPr>
          <p:cNvSpPr txBox="1"/>
          <p:nvPr/>
        </p:nvSpPr>
        <p:spPr>
          <a:xfrm>
            <a:off x="3711804" y="2756077"/>
            <a:ext cx="1674216" cy="553998"/>
          </a:xfrm>
          <a:prstGeom prst="rect">
            <a:avLst/>
          </a:prstGeom>
          <a:noFill/>
        </p:spPr>
        <p:txBody>
          <a:bodyPr wrap="square" rtlCol="0">
            <a:spAutoFit/>
          </a:bodyPr>
          <a:lstStyle/>
          <a:p>
            <a:r>
              <a:rPr lang="en-GB" sz="1500" dirty="0"/>
              <a:t>Take a flexible retirement income</a:t>
            </a:r>
          </a:p>
        </p:txBody>
      </p:sp>
      <p:sp>
        <p:nvSpPr>
          <p:cNvPr id="26" name="TextBox 25">
            <a:extLst>
              <a:ext uri="{FF2B5EF4-FFF2-40B4-BE49-F238E27FC236}">
                <a16:creationId xmlns:a16="http://schemas.microsoft.com/office/drawing/2014/main" id="{726B4E4A-726E-4AC9-AD7D-1F1CCFEC76B3}"/>
              </a:ext>
            </a:extLst>
          </p:cNvPr>
          <p:cNvSpPr txBox="1"/>
          <p:nvPr/>
        </p:nvSpPr>
        <p:spPr>
          <a:xfrm>
            <a:off x="590546" y="4688900"/>
            <a:ext cx="8457274" cy="523220"/>
          </a:xfrm>
          <a:prstGeom prst="rect">
            <a:avLst/>
          </a:prstGeom>
          <a:noFill/>
        </p:spPr>
        <p:txBody>
          <a:bodyPr wrap="square" rtlCol="0">
            <a:spAutoFit/>
          </a:bodyPr>
          <a:lstStyle/>
          <a:p>
            <a:r>
              <a:rPr lang="en-GB" sz="1400" dirty="0"/>
              <a:t>Pension Wise website: </a:t>
            </a:r>
            <a:r>
              <a:rPr lang="en-GB" sz="1400" dirty="0">
                <a:hlinkClick r:id="rId2"/>
              </a:rPr>
              <a:t>www.pensionwise.gov.uk</a:t>
            </a:r>
            <a:r>
              <a:rPr lang="en-GB" sz="1400" dirty="0"/>
              <a:t> </a:t>
            </a:r>
          </a:p>
          <a:p>
            <a:r>
              <a:rPr lang="en-GB" sz="1400" dirty="0"/>
              <a:t>Pension Wise telephone number: 0800 138 3944</a:t>
            </a:r>
          </a:p>
        </p:txBody>
      </p:sp>
      <p:grpSp>
        <p:nvGrpSpPr>
          <p:cNvPr id="31" name="Group 30">
            <a:extLst>
              <a:ext uri="{FF2B5EF4-FFF2-40B4-BE49-F238E27FC236}">
                <a16:creationId xmlns:a16="http://schemas.microsoft.com/office/drawing/2014/main" id="{473AA4F5-69D8-47D6-997A-6F593D78C6B0}"/>
              </a:ext>
            </a:extLst>
          </p:cNvPr>
          <p:cNvGrpSpPr/>
          <p:nvPr/>
        </p:nvGrpSpPr>
        <p:grpSpPr>
          <a:xfrm>
            <a:off x="1602672" y="2001913"/>
            <a:ext cx="1825692" cy="1999367"/>
            <a:chOff x="807747" y="2167291"/>
            <a:chExt cx="1025365" cy="1122906"/>
          </a:xfrm>
        </p:grpSpPr>
        <p:pic>
          <p:nvPicPr>
            <p:cNvPr id="17" name="Picture 16">
              <a:extLst>
                <a:ext uri="{FF2B5EF4-FFF2-40B4-BE49-F238E27FC236}">
                  <a16:creationId xmlns:a16="http://schemas.microsoft.com/office/drawing/2014/main" id="{75EAF511-D85E-4026-857E-69672A9592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118" y="2167291"/>
              <a:ext cx="388202" cy="388202"/>
            </a:xfrm>
            <a:prstGeom prst="rect">
              <a:avLst/>
            </a:prstGeom>
            <a:solidFill>
              <a:schemeClr val="bg1"/>
            </a:solidFill>
          </p:spPr>
        </p:pic>
        <p:pic>
          <p:nvPicPr>
            <p:cNvPr id="28" name="Picture 27">
              <a:extLst>
                <a:ext uri="{FF2B5EF4-FFF2-40B4-BE49-F238E27FC236}">
                  <a16:creationId xmlns:a16="http://schemas.microsoft.com/office/drawing/2014/main" id="{84EB4714-D885-4893-8215-92C823F8D5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444910" y="2555493"/>
              <a:ext cx="388202" cy="388202"/>
            </a:xfrm>
            <a:prstGeom prst="rect">
              <a:avLst/>
            </a:prstGeom>
            <a:solidFill>
              <a:schemeClr val="bg1"/>
            </a:solidFill>
          </p:spPr>
        </p:pic>
        <p:pic>
          <p:nvPicPr>
            <p:cNvPr id="29" name="Picture 28">
              <a:extLst>
                <a:ext uri="{FF2B5EF4-FFF2-40B4-BE49-F238E27FC236}">
                  <a16:creationId xmlns:a16="http://schemas.microsoft.com/office/drawing/2014/main" id="{985AA606-E4DD-4DD9-99C1-04B261A070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133118" y="2901995"/>
              <a:ext cx="388202" cy="388202"/>
            </a:xfrm>
            <a:prstGeom prst="rect">
              <a:avLst/>
            </a:prstGeom>
            <a:solidFill>
              <a:schemeClr val="bg1"/>
            </a:solidFill>
          </p:spPr>
        </p:pic>
        <p:pic>
          <p:nvPicPr>
            <p:cNvPr id="30" name="Picture 29">
              <a:extLst>
                <a:ext uri="{FF2B5EF4-FFF2-40B4-BE49-F238E27FC236}">
                  <a16:creationId xmlns:a16="http://schemas.microsoft.com/office/drawing/2014/main" id="{014BD08D-3078-41A5-A01C-BF7E0F3641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807747" y="2555493"/>
              <a:ext cx="388202" cy="388202"/>
            </a:xfrm>
            <a:prstGeom prst="rect">
              <a:avLst/>
            </a:prstGeom>
            <a:solidFill>
              <a:schemeClr val="bg1"/>
            </a:solidFill>
          </p:spPr>
        </p:pic>
      </p:grpSp>
      <p:sp>
        <p:nvSpPr>
          <p:cNvPr id="44" name="TextBox 43">
            <a:extLst>
              <a:ext uri="{FF2B5EF4-FFF2-40B4-BE49-F238E27FC236}">
                <a16:creationId xmlns:a16="http://schemas.microsoft.com/office/drawing/2014/main" id="{56A389BE-E4B8-46AD-A4A2-5F894B4F2E3D}"/>
              </a:ext>
            </a:extLst>
          </p:cNvPr>
          <p:cNvSpPr txBox="1"/>
          <p:nvPr/>
        </p:nvSpPr>
        <p:spPr>
          <a:xfrm>
            <a:off x="8502634" y="2645540"/>
            <a:ext cx="2249035" cy="784830"/>
          </a:xfrm>
          <a:prstGeom prst="rect">
            <a:avLst/>
          </a:prstGeom>
          <a:noFill/>
        </p:spPr>
        <p:txBody>
          <a:bodyPr wrap="square" rtlCol="0">
            <a:spAutoFit/>
          </a:bodyPr>
          <a:lstStyle/>
          <a:p>
            <a:r>
              <a:rPr lang="en-GB" sz="1500" dirty="0"/>
              <a:t>Take your pot as a number of lump sums (or a single lump sum)</a:t>
            </a:r>
          </a:p>
        </p:txBody>
      </p:sp>
      <p:pic>
        <p:nvPicPr>
          <p:cNvPr id="45" name="Picture 44">
            <a:extLst>
              <a:ext uri="{FF2B5EF4-FFF2-40B4-BE49-F238E27FC236}">
                <a16:creationId xmlns:a16="http://schemas.microsoft.com/office/drawing/2014/main" id="{ACA1C5B2-C5B9-48C0-87C7-C1FA50ABBB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4467" y="2037062"/>
            <a:ext cx="1830805" cy="1830805"/>
          </a:xfrm>
          <a:prstGeom prst="rect">
            <a:avLst/>
          </a:prstGeom>
        </p:spPr>
      </p:pic>
    </p:spTree>
    <p:extLst>
      <p:ext uri="{BB962C8B-B14F-4D97-AF65-F5344CB8AC3E}">
        <p14:creationId xmlns:p14="http://schemas.microsoft.com/office/powerpoint/2010/main" val="28561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3097426" y="1644516"/>
            <a:ext cx="625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 age 64, retires </a:t>
            </a:r>
            <a:r>
              <a:rPr lang="en-US" altLang="en-US" sz="1800" b="1" dirty="0">
                <a:solidFill>
                  <a:schemeClr val="accent1">
                    <a:lumMod val="75000"/>
                  </a:schemeClr>
                </a:solidFill>
                <a:latin typeface="+mn-lt"/>
                <a:cs typeface="Tahoma"/>
              </a:rPr>
              <a:t>early and defers her main scheme benefits</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99167"/>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1719158" y="4677513"/>
            <a:ext cx="8567217" cy="738664"/>
          </a:xfrm>
          <a:prstGeom prst="rect">
            <a:avLst/>
          </a:prstGeom>
          <a:noFill/>
        </p:spPr>
        <p:txBody>
          <a:bodyPr wrap="square" rtlCol="0">
            <a:spAutoFit/>
          </a:bodyPr>
          <a:lstStyle/>
          <a:p>
            <a:r>
              <a:rPr lang="en-GB" sz="1400" dirty="0"/>
              <a:t>Figures have been rounded to three significant figures. All figures provided are for illustrative purposes only and are not guaranteed. Although Sarah’s pot remains invested in another pension product after transfer out, this examples assumes no rise or fall in the value each year. </a:t>
            </a:r>
          </a:p>
        </p:txBody>
      </p:sp>
      <p:sp>
        <p:nvSpPr>
          <p:cNvPr id="13" name="TextBox 27">
            <a:extLst>
              <a:ext uri="{FF2B5EF4-FFF2-40B4-BE49-F238E27FC236}">
                <a16:creationId xmlns:a16="http://schemas.microsoft.com/office/drawing/2014/main" id="{9FB8C317-A507-4B60-BB94-85E45F5A61FE}"/>
              </a:ext>
            </a:extLst>
          </p:cNvPr>
          <p:cNvSpPr txBox="1">
            <a:spLocks noChangeArrowheads="1"/>
          </p:cNvSpPr>
          <p:nvPr/>
        </p:nvSpPr>
        <p:spPr bwMode="auto">
          <a:xfrm>
            <a:off x="3440172" y="1963280"/>
            <a:ext cx="5253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rgbClr val="67B7FF"/>
                </a:solidFill>
                <a:latin typeface="+mn-lt"/>
                <a:cs typeface="Tahoma"/>
              </a:rPr>
              <a:t>Potential to retire early and take partial withdrawals</a:t>
            </a:r>
            <a:endParaRPr kumimoji="0" lang="en-US" altLang="en-US" sz="1200" b="1" i="0" u="none" strike="noStrike" kern="1200" cap="none" spc="0" normalizeH="0" baseline="0" noProof="0" dirty="0">
              <a:ln>
                <a:noFill/>
              </a:ln>
              <a:solidFill>
                <a:srgbClr val="67B7FF"/>
              </a:solidFill>
              <a:effectLst/>
              <a:uLnTx/>
              <a:uFillTx/>
              <a:latin typeface="+mn-lt"/>
              <a:cs typeface="Tahoma"/>
            </a:endParaRPr>
          </a:p>
        </p:txBody>
      </p:sp>
      <p:sp>
        <p:nvSpPr>
          <p:cNvPr id="20" name="Rectangle: Rounded Corners 19">
            <a:extLst>
              <a:ext uri="{FF2B5EF4-FFF2-40B4-BE49-F238E27FC236}">
                <a16:creationId xmlns:a16="http://schemas.microsoft.com/office/drawing/2014/main" id="{EDD6622C-0D27-42DF-935D-25658161FC82}"/>
              </a:ext>
            </a:extLst>
          </p:cNvPr>
          <p:cNvSpPr/>
          <p:nvPr/>
        </p:nvSpPr>
        <p:spPr>
          <a:xfrm>
            <a:off x="8371670" y="2994885"/>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
        <p:nvSpPr>
          <p:cNvPr id="24" name="TextBox 27">
            <a:extLst>
              <a:ext uri="{FF2B5EF4-FFF2-40B4-BE49-F238E27FC236}">
                <a16:creationId xmlns:a16="http://schemas.microsoft.com/office/drawing/2014/main" id="{79AC91EB-9F87-4107-BEB0-6B40CC6C03C2}"/>
              </a:ext>
            </a:extLst>
          </p:cNvPr>
          <p:cNvSpPr txBox="1">
            <a:spLocks noChangeArrowheads="1"/>
          </p:cNvSpPr>
          <p:nvPr/>
        </p:nvSpPr>
        <p:spPr bwMode="auto">
          <a:xfrm>
            <a:off x="8102134" y="2647015"/>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Pension </a:t>
            </a:r>
            <a:r>
              <a:rPr lang="en-US" altLang="en-US" sz="1800" dirty="0">
                <a:solidFill>
                  <a:schemeClr val="accent1">
                    <a:lumMod val="75000"/>
                  </a:schemeClr>
                </a:solidFill>
                <a:latin typeface="+mn-lt"/>
                <a:cs typeface="Tahoma"/>
              </a:rPr>
              <a:t>Product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29" name="TextBox 27">
            <a:extLst>
              <a:ext uri="{FF2B5EF4-FFF2-40B4-BE49-F238E27FC236}">
                <a16:creationId xmlns:a16="http://schemas.microsoft.com/office/drawing/2014/main" id="{3CAE2DB8-B906-4149-B740-325A7BD3647A}"/>
              </a:ext>
            </a:extLst>
          </p:cNvPr>
          <p:cNvSpPr txBox="1">
            <a:spLocks noChangeArrowheads="1"/>
          </p:cNvSpPr>
          <p:nvPr/>
        </p:nvSpPr>
        <p:spPr bwMode="auto">
          <a:xfrm>
            <a:off x="1958324" y="2647633"/>
            <a:ext cx="242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Sarah’s AVC Wise pot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5" name="Arrow: Right 4">
            <a:extLst>
              <a:ext uri="{FF2B5EF4-FFF2-40B4-BE49-F238E27FC236}">
                <a16:creationId xmlns:a16="http://schemas.microsoft.com/office/drawing/2014/main" id="{2F1C2D02-008B-4E8A-A46B-0A662C6F9177}"/>
              </a:ext>
            </a:extLst>
          </p:cNvPr>
          <p:cNvSpPr/>
          <p:nvPr/>
        </p:nvSpPr>
        <p:spPr>
          <a:xfrm>
            <a:off x="5392509" y="3463887"/>
            <a:ext cx="1406981" cy="386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27">
            <a:extLst>
              <a:ext uri="{FF2B5EF4-FFF2-40B4-BE49-F238E27FC236}">
                <a16:creationId xmlns:a16="http://schemas.microsoft.com/office/drawing/2014/main" id="{366D957C-8650-4ACE-836F-762E4EAE27CC}"/>
              </a:ext>
            </a:extLst>
          </p:cNvPr>
          <p:cNvSpPr txBox="1">
            <a:spLocks noChangeArrowheads="1"/>
          </p:cNvSpPr>
          <p:nvPr/>
        </p:nvSpPr>
        <p:spPr bwMode="auto">
          <a:xfrm>
            <a:off x="4723926" y="2816640"/>
            <a:ext cx="28405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Transfer AVC pot to a different pension product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2" name="Rectangle: Rounded Corners 11">
            <a:extLst>
              <a:ext uri="{FF2B5EF4-FFF2-40B4-BE49-F238E27FC236}">
                <a16:creationId xmlns:a16="http://schemas.microsoft.com/office/drawing/2014/main" id="{30C91914-36BF-41C6-B357-5E6B406F5FA9}"/>
              </a:ext>
            </a:extLst>
          </p:cNvPr>
          <p:cNvSpPr/>
          <p:nvPr/>
        </p:nvSpPr>
        <p:spPr>
          <a:xfrm>
            <a:off x="2330599" y="2999749"/>
            <a:ext cx="1546174" cy="1081005"/>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Tree>
    <p:extLst>
      <p:ext uri="{BB962C8B-B14F-4D97-AF65-F5344CB8AC3E}">
        <p14:creationId xmlns:p14="http://schemas.microsoft.com/office/powerpoint/2010/main" val="19078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9" grpId="0"/>
      <p:bldP spid="5" grpId="0" animBg="1"/>
      <p:bldP spid="19"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0B883-47B5-7247-B1D5-3B92219B5517}"/>
              </a:ext>
            </a:extLst>
          </p:cNvPr>
          <p:cNvSpPr txBox="1"/>
          <p:nvPr/>
        </p:nvSpPr>
        <p:spPr>
          <a:xfrm>
            <a:off x="685086" y="520728"/>
            <a:ext cx="11053763" cy="646331"/>
          </a:xfrm>
          <a:prstGeom prst="rect">
            <a:avLst/>
          </a:prstGeom>
          <a:noFill/>
        </p:spPr>
        <p:txBody>
          <a:bodyPr wrap="square" rtlCol="0">
            <a:spAutoFit/>
          </a:bodyPr>
          <a:lstStyle/>
          <a:p>
            <a:r>
              <a:rPr lang="en-US" sz="3600" dirty="0">
                <a:solidFill>
                  <a:srgbClr val="0F5395"/>
                </a:solidFill>
              </a:rPr>
              <a:t>Important Information</a:t>
            </a:r>
          </a:p>
        </p:txBody>
      </p:sp>
      <p:sp>
        <p:nvSpPr>
          <p:cNvPr id="3" name="Rectangle 2">
            <a:extLst>
              <a:ext uri="{FF2B5EF4-FFF2-40B4-BE49-F238E27FC236}">
                <a16:creationId xmlns:a16="http://schemas.microsoft.com/office/drawing/2014/main" id="{73A8701C-F018-47BC-9AD8-B74E09E4C398}"/>
              </a:ext>
            </a:extLst>
          </p:cNvPr>
          <p:cNvSpPr/>
          <p:nvPr/>
        </p:nvSpPr>
        <p:spPr>
          <a:xfrm>
            <a:off x="685086" y="1508258"/>
            <a:ext cx="8313490" cy="3637919"/>
          </a:xfrm>
          <a:prstGeom prst="rect">
            <a:avLst/>
          </a:prstGeom>
        </p:spPr>
        <p:txBody>
          <a:bodyPr wrap="square">
            <a:spAutoFit/>
          </a:bodyPr>
          <a:lstStyle/>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The information contained in this presentation is factual information only and does not constitute financial advice.</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All case studies and examples used in this presentation represent typical situations and do not relate to any particular individuals or circumstances. All figures are for illustrative purposes only and are not guaranteed.</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If you would like more information about your scheme, please contact your local pension scheme administrator. </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Tax information is based on our understanding of current taxation, legislation and HM Revenue &amp; Customs practice. All of these are liable to change without notice. The impact of taxation (and any tax </a:t>
            </a:r>
            <a:r>
              <a:rPr lang="en-GB" sz="1600" dirty="0">
                <a:solidFill>
                  <a:srgbClr val="0F5395"/>
                </a:solidFill>
                <a:latin typeface="Gotham Narrow Book"/>
                <a:ea typeface="Times New Roman" panose="02020603050405020304" pitchFamily="18" charset="0"/>
                <a:cs typeface="Times New Roman" panose="02020603050405020304" pitchFamily="18" charset="0"/>
              </a:rPr>
              <a:t>saving</a:t>
            </a:r>
            <a:r>
              <a:rPr lang="en-US" sz="1600" dirty="0">
                <a:solidFill>
                  <a:srgbClr val="0F5395"/>
                </a:solidFill>
                <a:latin typeface="Gotham Narrow Book"/>
                <a:ea typeface="Times New Roman" panose="02020603050405020304" pitchFamily="18" charset="0"/>
                <a:cs typeface="Times New Roman" panose="02020603050405020304" pitchFamily="18" charset="0"/>
              </a:rPr>
              <a:t>) depends on individual circumstances. </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You should consider your own individual circumstances, but if you are in any doubt you should consult a Financial Adviser for individual advice. </a:t>
            </a:r>
            <a:endParaRPr lang="en-GB" sz="1600" dirty="0">
              <a:solidFill>
                <a:srgbClr val="0F5395"/>
              </a:solidFill>
              <a:effectLst/>
              <a:latin typeface="Gotham Narrow Book"/>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160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3097426" y="1587967"/>
            <a:ext cx="625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 age 64, retires </a:t>
            </a:r>
            <a:r>
              <a:rPr lang="en-US" altLang="en-US" sz="1800" b="1" dirty="0">
                <a:solidFill>
                  <a:schemeClr val="accent1">
                    <a:lumMod val="75000"/>
                  </a:schemeClr>
                </a:solidFill>
                <a:latin typeface="+mn-lt"/>
                <a:cs typeface="Tahoma"/>
              </a:rPr>
              <a:t>early and defers her main scheme benefits</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99167"/>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1735648" y="5177722"/>
            <a:ext cx="8567217" cy="646331"/>
          </a:xfrm>
          <a:prstGeom prst="rect">
            <a:avLst/>
          </a:prstGeom>
          <a:noFill/>
        </p:spPr>
        <p:txBody>
          <a:bodyPr wrap="square" rtlCol="0">
            <a:spAutoFit/>
          </a:bodyPr>
          <a:lstStyle/>
          <a:p>
            <a:r>
              <a:rPr lang="en-GB" sz="1200" dirty="0"/>
              <a:t>Figures have been rounded to three significant figures. All figures provided are for illustrative purposes only and are not guaranteed. Although Sarah’s pot remains invested in another pension product after transfer out, this examples assumes no rise or fall in the value each year.  Sarah’s LGPS benefits are revalued each year by CPI of 1.5% for each year she is a deferred member.</a:t>
            </a:r>
          </a:p>
        </p:txBody>
      </p:sp>
      <p:sp>
        <p:nvSpPr>
          <p:cNvPr id="13" name="TextBox 27">
            <a:extLst>
              <a:ext uri="{FF2B5EF4-FFF2-40B4-BE49-F238E27FC236}">
                <a16:creationId xmlns:a16="http://schemas.microsoft.com/office/drawing/2014/main" id="{9FB8C317-A507-4B60-BB94-85E45F5A61FE}"/>
              </a:ext>
            </a:extLst>
          </p:cNvPr>
          <p:cNvSpPr txBox="1">
            <a:spLocks noChangeArrowheads="1"/>
          </p:cNvSpPr>
          <p:nvPr/>
        </p:nvSpPr>
        <p:spPr bwMode="auto">
          <a:xfrm>
            <a:off x="3440172" y="1906731"/>
            <a:ext cx="5253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rgbClr val="67B7FF"/>
                </a:solidFill>
                <a:latin typeface="+mn-lt"/>
                <a:cs typeface="Tahoma"/>
              </a:rPr>
              <a:t>Potential to retire early and take partial withdrawals</a:t>
            </a:r>
            <a:endParaRPr kumimoji="0" lang="en-US" altLang="en-US" sz="1200" b="1" i="0" u="none" strike="noStrike" kern="1200" cap="none" spc="0" normalizeH="0" baseline="0" noProof="0" dirty="0">
              <a:ln>
                <a:noFill/>
              </a:ln>
              <a:solidFill>
                <a:srgbClr val="67B7FF"/>
              </a:solidFill>
              <a:effectLst/>
              <a:uLnTx/>
              <a:uFillTx/>
              <a:latin typeface="+mn-lt"/>
              <a:cs typeface="Tahoma"/>
            </a:endParaRPr>
          </a:p>
        </p:txBody>
      </p:sp>
      <p:sp>
        <p:nvSpPr>
          <p:cNvPr id="28" name="Rectangle: Rounded Corners 27">
            <a:extLst>
              <a:ext uri="{FF2B5EF4-FFF2-40B4-BE49-F238E27FC236}">
                <a16:creationId xmlns:a16="http://schemas.microsoft.com/office/drawing/2014/main" id="{577E1DA1-841B-4048-9122-C9A7C0663C58}"/>
              </a:ext>
            </a:extLst>
          </p:cNvPr>
          <p:cNvSpPr/>
          <p:nvPr/>
        </p:nvSpPr>
        <p:spPr>
          <a:xfrm>
            <a:off x="9873033" y="2893977"/>
            <a:ext cx="1546174" cy="1081005"/>
          </a:xfrm>
          <a:prstGeom prst="roundRect">
            <a:avLst/>
          </a:prstGeom>
          <a:solidFill>
            <a:srgbClr val="53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LGPS benefits </a:t>
            </a:r>
          </a:p>
          <a:p>
            <a:pPr algn="ctr"/>
            <a:r>
              <a:rPr lang="en-GB" b="1" dirty="0"/>
              <a:t>No reduction</a:t>
            </a:r>
          </a:p>
        </p:txBody>
      </p:sp>
      <p:sp>
        <p:nvSpPr>
          <p:cNvPr id="12" name="Rectangle: Rounded Corners 11">
            <a:extLst>
              <a:ext uri="{FF2B5EF4-FFF2-40B4-BE49-F238E27FC236}">
                <a16:creationId xmlns:a16="http://schemas.microsoft.com/office/drawing/2014/main" id="{F2EE5E86-AF7D-4F90-871E-CE8A79CE58FF}"/>
              </a:ext>
            </a:extLst>
          </p:cNvPr>
          <p:cNvSpPr/>
          <p:nvPr/>
        </p:nvSpPr>
        <p:spPr>
          <a:xfrm>
            <a:off x="671781" y="2923128"/>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
        <p:nvSpPr>
          <p:cNvPr id="14" name="TextBox 27">
            <a:extLst>
              <a:ext uri="{FF2B5EF4-FFF2-40B4-BE49-F238E27FC236}">
                <a16:creationId xmlns:a16="http://schemas.microsoft.com/office/drawing/2014/main" id="{45B91243-769E-45C7-987A-709B1FD50A1F}"/>
              </a:ext>
            </a:extLst>
          </p:cNvPr>
          <p:cNvSpPr txBox="1">
            <a:spLocks noChangeArrowheads="1"/>
          </p:cNvSpPr>
          <p:nvPr/>
        </p:nvSpPr>
        <p:spPr bwMode="auto">
          <a:xfrm>
            <a:off x="440147" y="2523707"/>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Pension </a:t>
            </a:r>
            <a:r>
              <a:rPr lang="en-US" altLang="en-US" sz="1800" b="1" dirty="0">
                <a:solidFill>
                  <a:schemeClr val="accent1">
                    <a:lumMod val="75000"/>
                  </a:schemeClr>
                </a:solidFill>
                <a:latin typeface="+mn-lt"/>
                <a:cs typeface="Tahoma"/>
              </a:rPr>
              <a:t>Product</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5" name="TextBox 27">
            <a:extLst>
              <a:ext uri="{FF2B5EF4-FFF2-40B4-BE49-F238E27FC236}">
                <a16:creationId xmlns:a16="http://schemas.microsoft.com/office/drawing/2014/main" id="{2648AD14-55AB-47A0-93C2-516DF9B186E8}"/>
              </a:ext>
            </a:extLst>
          </p:cNvPr>
          <p:cNvSpPr txBox="1">
            <a:spLocks noChangeArrowheads="1"/>
          </p:cNvSpPr>
          <p:nvPr/>
        </p:nvSpPr>
        <p:spPr bwMode="auto">
          <a:xfrm>
            <a:off x="402245" y="4041995"/>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Withdraws</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
        <p:nvSpPr>
          <p:cNvPr id="16" name="Rectangle: Rounded Corners 15">
            <a:extLst>
              <a:ext uri="{FF2B5EF4-FFF2-40B4-BE49-F238E27FC236}">
                <a16:creationId xmlns:a16="http://schemas.microsoft.com/office/drawing/2014/main" id="{470F2427-6E67-4E76-957F-7E925A6FA180}"/>
              </a:ext>
            </a:extLst>
          </p:cNvPr>
          <p:cNvSpPr/>
          <p:nvPr/>
        </p:nvSpPr>
        <p:spPr>
          <a:xfrm>
            <a:off x="2982871" y="2903072"/>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17" name="TextBox 27">
            <a:extLst>
              <a:ext uri="{FF2B5EF4-FFF2-40B4-BE49-F238E27FC236}">
                <a16:creationId xmlns:a16="http://schemas.microsoft.com/office/drawing/2014/main" id="{233A2E45-FC4F-4921-82DE-9A70EF7F4167}"/>
              </a:ext>
            </a:extLst>
          </p:cNvPr>
          <p:cNvSpPr txBox="1">
            <a:spLocks noChangeArrowheads="1"/>
          </p:cNvSpPr>
          <p:nvPr/>
        </p:nvSpPr>
        <p:spPr bwMode="auto">
          <a:xfrm>
            <a:off x="3755958" y="2356264"/>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25% tax-free lump sum</a:t>
            </a:r>
          </a:p>
        </p:txBody>
      </p:sp>
      <p:sp>
        <p:nvSpPr>
          <p:cNvPr id="18" name="Rectangle: Rounded Corners 17">
            <a:extLst>
              <a:ext uri="{FF2B5EF4-FFF2-40B4-BE49-F238E27FC236}">
                <a16:creationId xmlns:a16="http://schemas.microsoft.com/office/drawing/2014/main" id="{0A7B4A8E-A398-4CEB-92DD-0FFE983C887D}"/>
              </a:ext>
            </a:extLst>
          </p:cNvPr>
          <p:cNvSpPr/>
          <p:nvPr/>
        </p:nvSpPr>
        <p:spPr>
          <a:xfrm>
            <a:off x="3756847" y="2903662"/>
            <a:ext cx="772197" cy="524157"/>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cxnSp>
        <p:nvCxnSpPr>
          <p:cNvPr id="6" name="Straight Connector 5">
            <a:extLst>
              <a:ext uri="{FF2B5EF4-FFF2-40B4-BE49-F238E27FC236}">
                <a16:creationId xmlns:a16="http://schemas.microsoft.com/office/drawing/2014/main" id="{469F64E9-900F-42AC-A8ED-1C427F6B9ACB}"/>
              </a:ext>
            </a:extLst>
          </p:cNvPr>
          <p:cNvCxnSpPr>
            <a:cxnSpLocks/>
          </p:cNvCxnSpPr>
          <p:nvPr/>
        </p:nvCxnSpPr>
        <p:spPr>
          <a:xfrm flipV="1">
            <a:off x="4469912" y="2584308"/>
            <a:ext cx="59133" cy="297302"/>
          </a:xfrm>
          <a:prstGeom prst="line">
            <a:avLst/>
          </a:prstGeom>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D09AE357-D057-42FA-B295-20218EC2A7BF}"/>
              </a:ext>
            </a:extLst>
          </p:cNvPr>
          <p:cNvSpPr/>
          <p:nvPr/>
        </p:nvSpPr>
        <p:spPr>
          <a:xfrm>
            <a:off x="708847" y="3125014"/>
            <a:ext cx="6096000" cy="646331"/>
          </a:xfrm>
          <a:prstGeom prst="rect">
            <a:avLst/>
          </a:prstGeom>
        </p:spPr>
        <p:txBody>
          <a:bodyPr>
            <a:spAutoFit/>
          </a:bodyPr>
          <a:lstStyle/>
          <a:p>
            <a:pPr algn="ctr"/>
            <a:r>
              <a:rPr lang="en-GB" b="1" dirty="0">
                <a:solidFill>
                  <a:schemeClr val="bg1"/>
                </a:solidFill>
              </a:rPr>
              <a:t>Age 64</a:t>
            </a:r>
          </a:p>
          <a:p>
            <a:pPr algn="ctr"/>
            <a:r>
              <a:rPr lang="en-GB" b="1" dirty="0">
                <a:solidFill>
                  <a:schemeClr val="bg1"/>
                </a:solidFill>
              </a:rPr>
              <a:t>£15,300</a:t>
            </a:r>
          </a:p>
        </p:txBody>
      </p:sp>
      <p:sp>
        <p:nvSpPr>
          <p:cNvPr id="26" name="Rectangle: Rounded Corners 25">
            <a:extLst>
              <a:ext uri="{FF2B5EF4-FFF2-40B4-BE49-F238E27FC236}">
                <a16:creationId xmlns:a16="http://schemas.microsoft.com/office/drawing/2014/main" id="{1736B118-356A-43F7-8137-39CDB5A181D7}"/>
              </a:ext>
            </a:extLst>
          </p:cNvPr>
          <p:cNvSpPr/>
          <p:nvPr/>
        </p:nvSpPr>
        <p:spPr>
          <a:xfrm>
            <a:off x="5315192" y="2905613"/>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27" name="TextBox 27">
            <a:extLst>
              <a:ext uri="{FF2B5EF4-FFF2-40B4-BE49-F238E27FC236}">
                <a16:creationId xmlns:a16="http://schemas.microsoft.com/office/drawing/2014/main" id="{E8D11796-F5D0-4189-A030-D1B69A42405D}"/>
              </a:ext>
            </a:extLst>
          </p:cNvPr>
          <p:cNvSpPr txBox="1">
            <a:spLocks noChangeArrowheads="1"/>
          </p:cNvSpPr>
          <p:nvPr/>
        </p:nvSpPr>
        <p:spPr bwMode="auto">
          <a:xfrm>
            <a:off x="6088279" y="2358805"/>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25% tax-free lump sum</a:t>
            </a:r>
          </a:p>
        </p:txBody>
      </p:sp>
      <p:sp>
        <p:nvSpPr>
          <p:cNvPr id="30" name="Rectangle: Rounded Corners 29">
            <a:extLst>
              <a:ext uri="{FF2B5EF4-FFF2-40B4-BE49-F238E27FC236}">
                <a16:creationId xmlns:a16="http://schemas.microsoft.com/office/drawing/2014/main" id="{4A1FE091-BC7F-4184-A1BA-641E92F36F34}"/>
              </a:ext>
            </a:extLst>
          </p:cNvPr>
          <p:cNvSpPr/>
          <p:nvPr/>
        </p:nvSpPr>
        <p:spPr>
          <a:xfrm>
            <a:off x="6088280" y="2906203"/>
            <a:ext cx="773086" cy="547704"/>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cxnSp>
        <p:nvCxnSpPr>
          <p:cNvPr id="31" name="Straight Connector 30">
            <a:extLst>
              <a:ext uri="{FF2B5EF4-FFF2-40B4-BE49-F238E27FC236}">
                <a16:creationId xmlns:a16="http://schemas.microsoft.com/office/drawing/2014/main" id="{A69C1084-6835-42EA-B363-0B7C301300B6}"/>
              </a:ext>
            </a:extLst>
          </p:cNvPr>
          <p:cNvCxnSpPr>
            <a:cxnSpLocks/>
          </p:cNvCxnSpPr>
          <p:nvPr/>
        </p:nvCxnSpPr>
        <p:spPr>
          <a:xfrm flipV="1">
            <a:off x="6802233" y="2586849"/>
            <a:ext cx="59133" cy="297302"/>
          </a:xfrm>
          <a:prstGeom prst="line">
            <a:avLst/>
          </a:prstGeom>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80E7A3E-9295-4A81-9019-026E2BB8D542}"/>
              </a:ext>
            </a:extLst>
          </p:cNvPr>
          <p:cNvSpPr/>
          <p:nvPr/>
        </p:nvSpPr>
        <p:spPr>
          <a:xfrm>
            <a:off x="3041168" y="3127555"/>
            <a:ext cx="6096000" cy="646331"/>
          </a:xfrm>
          <a:prstGeom prst="rect">
            <a:avLst/>
          </a:prstGeom>
        </p:spPr>
        <p:txBody>
          <a:bodyPr>
            <a:spAutoFit/>
          </a:bodyPr>
          <a:lstStyle/>
          <a:p>
            <a:pPr algn="ctr"/>
            <a:r>
              <a:rPr lang="en-GB" b="1" dirty="0">
                <a:solidFill>
                  <a:schemeClr val="bg1"/>
                </a:solidFill>
              </a:rPr>
              <a:t>Age 65</a:t>
            </a:r>
          </a:p>
          <a:p>
            <a:pPr algn="ctr"/>
            <a:r>
              <a:rPr lang="en-GB" b="1" dirty="0">
                <a:solidFill>
                  <a:schemeClr val="bg1"/>
                </a:solidFill>
              </a:rPr>
              <a:t>£15,300</a:t>
            </a:r>
          </a:p>
        </p:txBody>
      </p:sp>
      <p:sp>
        <p:nvSpPr>
          <p:cNvPr id="34" name="Rectangle: Rounded Corners 33">
            <a:extLst>
              <a:ext uri="{FF2B5EF4-FFF2-40B4-BE49-F238E27FC236}">
                <a16:creationId xmlns:a16="http://schemas.microsoft.com/office/drawing/2014/main" id="{FB248DC8-BDC1-4186-8DBA-3C7C1B7CBD12}"/>
              </a:ext>
            </a:extLst>
          </p:cNvPr>
          <p:cNvSpPr/>
          <p:nvPr/>
        </p:nvSpPr>
        <p:spPr>
          <a:xfrm>
            <a:off x="7622338" y="2905613"/>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35" name="TextBox 27">
            <a:extLst>
              <a:ext uri="{FF2B5EF4-FFF2-40B4-BE49-F238E27FC236}">
                <a16:creationId xmlns:a16="http://schemas.microsoft.com/office/drawing/2014/main" id="{535632EB-05CC-46E7-A621-B46CF299C563}"/>
              </a:ext>
            </a:extLst>
          </p:cNvPr>
          <p:cNvSpPr txBox="1">
            <a:spLocks noChangeArrowheads="1"/>
          </p:cNvSpPr>
          <p:nvPr/>
        </p:nvSpPr>
        <p:spPr bwMode="auto">
          <a:xfrm>
            <a:off x="8395425" y="2358805"/>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25% tax-free lump sum</a:t>
            </a:r>
          </a:p>
        </p:txBody>
      </p:sp>
      <p:sp>
        <p:nvSpPr>
          <p:cNvPr id="36" name="Rectangle: Rounded Corners 35">
            <a:extLst>
              <a:ext uri="{FF2B5EF4-FFF2-40B4-BE49-F238E27FC236}">
                <a16:creationId xmlns:a16="http://schemas.microsoft.com/office/drawing/2014/main" id="{9D7207B8-7BEF-460A-B2C7-B22F15F4F04A}"/>
              </a:ext>
            </a:extLst>
          </p:cNvPr>
          <p:cNvSpPr/>
          <p:nvPr/>
        </p:nvSpPr>
        <p:spPr>
          <a:xfrm>
            <a:off x="8396314" y="2906203"/>
            <a:ext cx="772197" cy="524157"/>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cxnSp>
        <p:nvCxnSpPr>
          <p:cNvPr id="37" name="Straight Connector 36">
            <a:extLst>
              <a:ext uri="{FF2B5EF4-FFF2-40B4-BE49-F238E27FC236}">
                <a16:creationId xmlns:a16="http://schemas.microsoft.com/office/drawing/2014/main" id="{96A6FBB4-83A3-4770-9E43-21D44BB0B76B}"/>
              </a:ext>
            </a:extLst>
          </p:cNvPr>
          <p:cNvCxnSpPr>
            <a:cxnSpLocks/>
          </p:cNvCxnSpPr>
          <p:nvPr/>
        </p:nvCxnSpPr>
        <p:spPr>
          <a:xfrm flipV="1">
            <a:off x="9109379" y="2586849"/>
            <a:ext cx="59133" cy="297302"/>
          </a:xfrm>
          <a:prstGeom prst="line">
            <a:avLst/>
          </a:prstGeom>
        </p:spPr>
        <p:style>
          <a:lnRef idx="3">
            <a:schemeClr val="dk1"/>
          </a:lnRef>
          <a:fillRef idx="0">
            <a:schemeClr val="dk1"/>
          </a:fillRef>
          <a:effectRef idx="2">
            <a:schemeClr val="dk1"/>
          </a:effectRef>
          <a:fontRef idx="minor">
            <a:schemeClr val="tx1"/>
          </a:fontRef>
        </p:style>
      </p:cxnSp>
      <p:sp>
        <p:nvSpPr>
          <p:cNvPr id="38" name="Rectangle 37">
            <a:extLst>
              <a:ext uri="{FF2B5EF4-FFF2-40B4-BE49-F238E27FC236}">
                <a16:creationId xmlns:a16="http://schemas.microsoft.com/office/drawing/2014/main" id="{709CE5AF-2475-4EB6-9814-898572CCFB1F}"/>
              </a:ext>
            </a:extLst>
          </p:cNvPr>
          <p:cNvSpPr/>
          <p:nvPr/>
        </p:nvSpPr>
        <p:spPr>
          <a:xfrm>
            <a:off x="5348314" y="3127555"/>
            <a:ext cx="6096000" cy="646331"/>
          </a:xfrm>
          <a:prstGeom prst="rect">
            <a:avLst/>
          </a:prstGeom>
        </p:spPr>
        <p:txBody>
          <a:bodyPr>
            <a:spAutoFit/>
          </a:bodyPr>
          <a:lstStyle/>
          <a:p>
            <a:pPr algn="ctr"/>
            <a:r>
              <a:rPr lang="en-GB" b="1" dirty="0">
                <a:solidFill>
                  <a:schemeClr val="bg1"/>
                </a:solidFill>
              </a:rPr>
              <a:t>Age 66</a:t>
            </a:r>
          </a:p>
          <a:p>
            <a:pPr algn="ctr"/>
            <a:r>
              <a:rPr lang="en-GB" b="1" dirty="0">
                <a:solidFill>
                  <a:schemeClr val="bg1"/>
                </a:solidFill>
              </a:rPr>
              <a:t>£15,300</a:t>
            </a:r>
          </a:p>
        </p:txBody>
      </p:sp>
      <p:sp>
        <p:nvSpPr>
          <p:cNvPr id="39" name="TextBox 27">
            <a:extLst>
              <a:ext uri="{FF2B5EF4-FFF2-40B4-BE49-F238E27FC236}">
                <a16:creationId xmlns:a16="http://schemas.microsoft.com/office/drawing/2014/main" id="{3406DE84-340E-4CA4-81DB-32581AA0D63E}"/>
              </a:ext>
            </a:extLst>
          </p:cNvPr>
          <p:cNvSpPr txBox="1">
            <a:spLocks noChangeArrowheads="1"/>
          </p:cNvSpPr>
          <p:nvPr/>
        </p:nvSpPr>
        <p:spPr bwMode="auto">
          <a:xfrm>
            <a:off x="9603497" y="4025217"/>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£12,905 income</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
        <p:nvSpPr>
          <p:cNvPr id="40" name="TextBox 27">
            <a:extLst>
              <a:ext uri="{FF2B5EF4-FFF2-40B4-BE49-F238E27FC236}">
                <a16:creationId xmlns:a16="http://schemas.microsoft.com/office/drawing/2014/main" id="{70CD7FB4-B892-47F8-A2C3-B64B74917955}"/>
              </a:ext>
            </a:extLst>
          </p:cNvPr>
          <p:cNvSpPr txBox="1">
            <a:spLocks noChangeArrowheads="1"/>
          </p:cNvSpPr>
          <p:nvPr/>
        </p:nvSpPr>
        <p:spPr bwMode="auto">
          <a:xfrm>
            <a:off x="2601152" y="4343642"/>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Taxed as income</a:t>
            </a:r>
          </a:p>
        </p:txBody>
      </p:sp>
      <p:cxnSp>
        <p:nvCxnSpPr>
          <p:cNvPr id="41" name="Straight Connector 40">
            <a:extLst>
              <a:ext uri="{FF2B5EF4-FFF2-40B4-BE49-F238E27FC236}">
                <a16:creationId xmlns:a16="http://schemas.microsoft.com/office/drawing/2014/main" id="{7060303C-09C4-4E4C-9490-BB02F2DDA025}"/>
              </a:ext>
            </a:extLst>
          </p:cNvPr>
          <p:cNvCxnSpPr>
            <a:cxnSpLocks/>
          </p:cNvCxnSpPr>
          <p:nvPr/>
        </p:nvCxnSpPr>
        <p:spPr>
          <a:xfrm flipV="1">
            <a:off x="3164105" y="4004133"/>
            <a:ext cx="0" cy="297302"/>
          </a:xfrm>
          <a:prstGeom prst="line">
            <a:avLst/>
          </a:prstGeom>
        </p:spPr>
        <p:style>
          <a:lnRef idx="3">
            <a:schemeClr val="dk1"/>
          </a:lnRef>
          <a:fillRef idx="0">
            <a:schemeClr val="dk1"/>
          </a:fillRef>
          <a:effectRef idx="2">
            <a:schemeClr val="dk1"/>
          </a:effectRef>
          <a:fontRef idx="minor">
            <a:schemeClr val="tx1"/>
          </a:fontRef>
        </p:style>
      </p:cxnSp>
      <p:sp>
        <p:nvSpPr>
          <p:cNvPr id="42" name="TextBox 27">
            <a:extLst>
              <a:ext uri="{FF2B5EF4-FFF2-40B4-BE49-F238E27FC236}">
                <a16:creationId xmlns:a16="http://schemas.microsoft.com/office/drawing/2014/main" id="{C77F2CE4-B178-42A5-AD93-52F9F463467A}"/>
              </a:ext>
            </a:extLst>
          </p:cNvPr>
          <p:cNvSpPr txBox="1">
            <a:spLocks noChangeArrowheads="1"/>
          </p:cNvSpPr>
          <p:nvPr/>
        </p:nvSpPr>
        <p:spPr bwMode="auto">
          <a:xfrm>
            <a:off x="4976635" y="4343642"/>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Taxed as income</a:t>
            </a:r>
          </a:p>
        </p:txBody>
      </p:sp>
      <p:cxnSp>
        <p:nvCxnSpPr>
          <p:cNvPr id="43" name="Straight Connector 42">
            <a:extLst>
              <a:ext uri="{FF2B5EF4-FFF2-40B4-BE49-F238E27FC236}">
                <a16:creationId xmlns:a16="http://schemas.microsoft.com/office/drawing/2014/main" id="{CD58BD2C-E4AD-460A-A963-BFFECEBE1983}"/>
              </a:ext>
            </a:extLst>
          </p:cNvPr>
          <p:cNvCxnSpPr>
            <a:cxnSpLocks/>
          </p:cNvCxnSpPr>
          <p:nvPr/>
        </p:nvCxnSpPr>
        <p:spPr>
          <a:xfrm flipV="1">
            <a:off x="5539588" y="4004133"/>
            <a:ext cx="0" cy="297302"/>
          </a:xfrm>
          <a:prstGeom prst="line">
            <a:avLst/>
          </a:prstGeom>
        </p:spPr>
        <p:style>
          <a:lnRef idx="3">
            <a:schemeClr val="dk1"/>
          </a:lnRef>
          <a:fillRef idx="0">
            <a:schemeClr val="dk1"/>
          </a:fillRef>
          <a:effectRef idx="2">
            <a:schemeClr val="dk1"/>
          </a:effectRef>
          <a:fontRef idx="minor">
            <a:schemeClr val="tx1"/>
          </a:fontRef>
        </p:style>
      </p:cxnSp>
      <p:sp>
        <p:nvSpPr>
          <p:cNvPr id="44" name="TextBox 27">
            <a:extLst>
              <a:ext uri="{FF2B5EF4-FFF2-40B4-BE49-F238E27FC236}">
                <a16:creationId xmlns:a16="http://schemas.microsoft.com/office/drawing/2014/main" id="{2125C625-618D-415D-B9F0-6B425BBCC3D2}"/>
              </a:ext>
            </a:extLst>
          </p:cNvPr>
          <p:cNvSpPr txBox="1">
            <a:spLocks noChangeArrowheads="1"/>
          </p:cNvSpPr>
          <p:nvPr/>
        </p:nvSpPr>
        <p:spPr bwMode="auto">
          <a:xfrm>
            <a:off x="7352118" y="4346289"/>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Taxed as income</a:t>
            </a:r>
          </a:p>
        </p:txBody>
      </p:sp>
      <p:cxnSp>
        <p:nvCxnSpPr>
          <p:cNvPr id="45" name="Straight Connector 44">
            <a:extLst>
              <a:ext uri="{FF2B5EF4-FFF2-40B4-BE49-F238E27FC236}">
                <a16:creationId xmlns:a16="http://schemas.microsoft.com/office/drawing/2014/main" id="{65F10BF7-E1F5-4289-929E-82631AB74B02}"/>
              </a:ext>
            </a:extLst>
          </p:cNvPr>
          <p:cNvCxnSpPr>
            <a:cxnSpLocks/>
          </p:cNvCxnSpPr>
          <p:nvPr/>
        </p:nvCxnSpPr>
        <p:spPr>
          <a:xfrm flipV="1">
            <a:off x="7915071" y="4006780"/>
            <a:ext cx="0" cy="297302"/>
          </a:xfrm>
          <a:prstGeom prst="line">
            <a:avLst/>
          </a:prstGeom>
        </p:spPr>
        <p:style>
          <a:lnRef idx="3">
            <a:schemeClr val="dk1"/>
          </a:lnRef>
          <a:fillRef idx="0">
            <a:schemeClr val="dk1"/>
          </a:fillRef>
          <a:effectRef idx="2">
            <a:schemeClr val="dk1"/>
          </a:effectRef>
          <a:fontRef idx="minor">
            <a:schemeClr val="tx1"/>
          </a:fontRef>
        </p:style>
      </p:cxnSp>
      <p:pic>
        <p:nvPicPr>
          <p:cNvPr id="46" name="Picture 45">
            <a:extLst>
              <a:ext uri="{FF2B5EF4-FFF2-40B4-BE49-F238E27FC236}">
                <a16:creationId xmlns:a16="http://schemas.microsoft.com/office/drawing/2014/main" id="{622AE9EC-6416-4FED-AD7A-2CC7B8F9C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30904"/>
            <a:ext cx="1122328" cy="1122328"/>
          </a:xfrm>
          <a:prstGeom prst="rect">
            <a:avLst/>
          </a:prstGeom>
        </p:spPr>
      </p:pic>
      <p:cxnSp>
        <p:nvCxnSpPr>
          <p:cNvPr id="48" name="Straight Connector 47">
            <a:extLst>
              <a:ext uri="{FF2B5EF4-FFF2-40B4-BE49-F238E27FC236}">
                <a16:creationId xmlns:a16="http://schemas.microsoft.com/office/drawing/2014/main" id="{A154AB12-3EE3-4A17-8E74-E0011E96062A}"/>
              </a:ext>
            </a:extLst>
          </p:cNvPr>
          <p:cNvCxnSpPr/>
          <p:nvPr/>
        </p:nvCxnSpPr>
        <p:spPr>
          <a:xfrm>
            <a:off x="3097426" y="4761413"/>
            <a:ext cx="3704807"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27">
            <a:extLst>
              <a:ext uri="{FF2B5EF4-FFF2-40B4-BE49-F238E27FC236}">
                <a16:creationId xmlns:a16="http://schemas.microsoft.com/office/drawing/2014/main" id="{6BB26F35-2108-40F4-8E16-C807A838BE09}"/>
              </a:ext>
            </a:extLst>
          </p:cNvPr>
          <p:cNvSpPr txBox="1">
            <a:spLocks noChangeArrowheads="1"/>
          </p:cNvSpPr>
          <p:nvPr/>
        </p:nvSpPr>
        <p:spPr bwMode="auto">
          <a:xfrm>
            <a:off x="6250986" y="4575166"/>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Age</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cxnSp>
        <p:nvCxnSpPr>
          <p:cNvPr id="51" name="Straight Arrow Connector 50">
            <a:extLst>
              <a:ext uri="{FF2B5EF4-FFF2-40B4-BE49-F238E27FC236}">
                <a16:creationId xmlns:a16="http://schemas.microsoft.com/office/drawing/2014/main" id="{4C39AACD-6618-4948-9690-E812C9255EEA}"/>
              </a:ext>
            </a:extLst>
          </p:cNvPr>
          <p:cNvCxnSpPr/>
          <p:nvPr/>
        </p:nvCxnSpPr>
        <p:spPr>
          <a:xfrm>
            <a:off x="7784983" y="4762147"/>
            <a:ext cx="3573711" cy="2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27">
            <a:extLst>
              <a:ext uri="{FF2B5EF4-FFF2-40B4-BE49-F238E27FC236}">
                <a16:creationId xmlns:a16="http://schemas.microsoft.com/office/drawing/2014/main" id="{D44189F8-4891-4679-9708-880D3C6A7610}"/>
              </a:ext>
            </a:extLst>
          </p:cNvPr>
          <p:cNvSpPr txBox="1">
            <a:spLocks noChangeArrowheads="1"/>
          </p:cNvSpPr>
          <p:nvPr/>
        </p:nvSpPr>
        <p:spPr bwMode="auto">
          <a:xfrm>
            <a:off x="2121482" y="4789736"/>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64</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
        <p:nvSpPr>
          <p:cNvPr id="53" name="TextBox 27">
            <a:extLst>
              <a:ext uri="{FF2B5EF4-FFF2-40B4-BE49-F238E27FC236}">
                <a16:creationId xmlns:a16="http://schemas.microsoft.com/office/drawing/2014/main" id="{80963F92-02D5-4BF5-9CD3-D177BFD82161}"/>
              </a:ext>
            </a:extLst>
          </p:cNvPr>
          <p:cNvSpPr txBox="1">
            <a:spLocks noChangeArrowheads="1"/>
          </p:cNvSpPr>
          <p:nvPr/>
        </p:nvSpPr>
        <p:spPr bwMode="auto">
          <a:xfrm>
            <a:off x="10237686" y="4789736"/>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67</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Tree>
    <p:extLst>
      <p:ext uri="{BB962C8B-B14F-4D97-AF65-F5344CB8AC3E}">
        <p14:creationId xmlns:p14="http://schemas.microsoft.com/office/powerpoint/2010/main" val="32321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14" grpId="0"/>
      <p:bldP spid="15" grpId="0"/>
      <p:bldP spid="16" grpId="0" animBg="1"/>
      <p:bldP spid="17" grpId="0"/>
      <p:bldP spid="18" grpId="0" animBg="1"/>
      <p:bldP spid="9" grpId="0"/>
      <p:bldP spid="26" grpId="0" animBg="1"/>
      <p:bldP spid="27" grpId="0"/>
      <p:bldP spid="30" grpId="0" animBg="1"/>
      <p:bldP spid="32" grpId="0"/>
      <p:bldP spid="34" grpId="0" animBg="1"/>
      <p:bldP spid="35" grpId="0"/>
      <p:bldP spid="36" grpId="0" animBg="1"/>
      <p:bldP spid="38" grpId="0"/>
      <p:bldP spid="39" grpId="0"/>
      <p:bldP spid="40" grpId="0"/>
      <p:bldP spid="42"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2800" dirty="0">
                <a:solidFill>
                  <a:srgbClr val="0F5395"/>
                </a:solidFill>
                <a:latin typeface="+mn-lt"/>
              </a:rPr>
              <a:t>Retire with potentially more money – up to 100% tax-free lump sum</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03965"/>
            <a:ext cx="24968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ＭＳ Ｐゴシック" charset="0"/>
                <a:cs typeface="Tahoma"/>
              </a:rPr>
              <a:t>Retires early aged 64.</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000000"/>
                </a:solidFill>
                <a:latin typeface="+mn-lt"/>
                <a:cs typeface="Tahoma"/>
              </a:rPr>
              <a:t>Takes scheme benefits.</a:t>
            </a:r>
            <a:endParaRPr kumimoji="0" lang="en-US" altLang="en-US" sz="14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8" name="Rectangle 7">
            <a:extLst>
              <a:ext uri="{FF2B5EF4-FFF2-40B4-BE49-F238E27FC236}">
                <a16:creationId xmlns:a16="http://schemas.microsoft.com/office/drawing/2014/main" id="{C492EF4E-CDA6-4749-AB30-EED1EFA0D1FC}"/>
              </a:ext>
            </a:extLst>
          </p:cNvPr>
          <p:cNvSpPr/>
          <p:nvPr/>
        </p:nvSpPr>
        <p:spPr>
          <a:xfrm>
            <a:off x="967525" y="3693344"/>
            <a:ext cx="10420992" cy="79905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LGPS Maximum Tax Free Cash = £71,243.21</a:t>
            </a:r>
          </a:p>
        </p:txBody>
      </p:sp>
      <p:sp>
        <p:nvSpPr>
          <p:cNvPr id="10" name="TextBox 9">
            <a:extLst>
              <a:ext uri="{FF2B5EF4-FFF2-40B4-BE49-F238E27FC236}">
                <a16:creationId xmlns:a16="http://schemas.microsoft.com/office/drawing/2014/main" id="{D5EE4FA6-AF45-44B8-8651-DF982719B5E3}"/>
              </a:ext>
            </a:extLst>
          </p:cNvPr>
          <p:cNvSpPr txBox="1"/>
          <p:nvPr/>
        </p:nvSpPr>
        <p:spPr>
          <a:xfrm>
            <a:off x="1058848" y="5104662"/>
            <a:ext cx="8567217" cy="954107"/>
          </a:xfrm>
          <a:prstGeom prst="rect">
            <a:avLst/>
          </a:prstGeom>
          <a:noFill/>
        </p:spPr>
        <p:txBody>
          <a:bodyPr wrap="square" rtlCol="0">
            <a:spAutoFit/>
          </a:bodyPr>
          <a:lstStyle/>
          <a:p>
            <a:pPr algn="ctr"/>
            <a:r>
              <a:rPr lang="en-GB" sz="1400" dirty="0"/>
              <a:t>All figures provided are for illustrative purposes only and are not guaranteed.</a:t>
            </a:r>
          </a:p>
          <a:p>
            <a:pPr algn="ctr"/>
            <a:endParaRPr lang="en-GB" sz="1400" dirty="0"/>
          </a:p>
          <a:p>
            <a:pPr algn="ctr"/>
            <a:r>
              <a:rPr lang="en-GB" sz="1400" dirty="0"/>
              <a:t>Calculation of potential tax-free lump sum is available in the appendix</a:t>
            </a:r>
          </a:p>
          <a:p>
            <a:pPr algn="ctr"/>
            <a:endParaRPr lang="en-GB" sz="1400" dirty="0"/>
          </a:p>
        </p:txBody>
      </p:sp>
      <p:sp>
        <p:nvSpPr>
          <p:cNvPr id="15" name="TextBox 14">
            <a:extLst>
              <a:ext uri="{FF2B5EF4-FFF2-40B4-BE49-F238E27FC236}">
                <a16:creationId xmlns:a16="http://schemas.microsoft.com/office/drawing/2014/main" id="{4BD063C8-B84E-48FF-9691-F0BDDD68B4A6}"/>
              </a:ext>
            </a:extLst>
          </p:cNvPr>
          <p:cNvSpPr txBox="1"/>
          <p:nvPr/>
        </p:nvSpPr>
        <p:spPr>
          <a:xfrm>
            <a:off x="4791075" y="1291672"/>
            <a:ext cx="6381749" cy="2031325"/>
          </a:xfrm>
          <a:prstGeom prst="rect">
            <a:avLst/>
          </a:prstGeom>
          <a:noFill/>
        </p:spPr>
        <p:txBody>
          <a:bodyPr wrap="square" rtlCol="0">
            <a:spAutoFit/>
          </a:bodyPr>
          <a:lstStyle/>
          <a:p>
            <a:r>
              <a:rPr lang="en-GB" b="1" dirty="0">
                <a:solidFill>
                  <a:srgbClr val="2F9CFF"/>
                </a:solidFill>
              </a:rPr>
              <a:t>Sarah’s maximum tax-free lump sum potential = £71,243.21</a:t>
            </a:r>
          </a:p>
          <a:p>
            <a:endParaRPr lang="en-GB" b="1" dirty="0">
              <a:solidFill>
                <a:srgbClr val="2F9CFF"/>
              </a:solidFill>
            </a:endParaRPr>
          </a:p>
          <a:p>
            <a:r>
              <a:rPr lang="en-GB" dirty="0"/>
              <a:t>Main scheme income:</a:t>
            </a:r>
          </a:p>
          <a:p>
            <a:r>
              <a:rPr lang="en-GB" b="1" dirty="0"/>
              <a:t>£10,843.44</a:t>
            </a:r>
          </a:p>
          <a:p>
            <a:endParaRPr lang="en-GB" dirty="0"/>
          </a:p>
          <a:p>
            <a:r>
              <a:rPr lang="en-GB" dirty="0"/>
              <a:t>Automatic tax-free lump sum:</a:t>
            </a:r>
          </a:p>
          <a:p>
            <a:r>
              <a:rPr lang="en-GB" b="1" dirty="0"/>
              <a:t>£1,046.39</a:t>
            </a:r>
          </a:p>
        </p:txBody>
      </p:sp>
    </p:spTree>
    <p:extLst>
      <p:ext uri="{BB962C8B-B14F-4D97-AF65-F5344CB8AC3E}">
        <p14:creationId xmlns:p14="http://schemas.microsoft.com/office/powerpoint/2010/main" val="339264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2800" dirty="0">
                <a:solidFill>
                  <a:srgbClr val="0F5395"/>
                </a:solidFill>
                <a:latin typeface="+mn-lt"/>
              </a:rPr>
              <a:t>Retire with potentially more money – up to 100% tax-free lump sum</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03965"/>
            <a:ext cx="24968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ＭＳ Ｐゴシック" charset="0"/>
                <a:cs typeface="Tahoma"/>
              </a:rPr>
              <a:t>Retires early aged 64.</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000000"/>
                </a:solidFill>
                <a:latin typeface="+mn-lt"/>
                <a:cs typeface="Tahoma"/>
              </a:rPr>
              <a:t>Takes scheme benefits.</a:t>
            </a:r>
            <a:endParaRPr kumimoji="0" lang="en-US" altLang="en-US" sz="14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8" name="Rectangle 7">
            <a:extLst>
              <a:ext uri="{FF2B5EF4-FFF2-40B4-BE49-F238E27FC236}">
                <a16:creationId xmlns:a16="http://schemas.microsoft.com/office/drawing/2014/main" id="{C492EF4E-CDA6-4749-AB30-EED1EFA0D1FC}"/>
              </a:ext>
            </a:extLst>
          </p:cNvPr>
          <p:cNvSpPr/>
          <p:nvPr/>
        </p:nvSpPr>
        <p:spPr>
          <a:xfrm>
            <a:off x="967525" y="3693344"/>
            <a:ext cx="10420992" cy="79905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18 years</a:t>
            </a:r>
          </a:p>
        </p:txBody>
      </p:sp>
      <p:sp>
        <p:nvSpPr>
          <p:cNvPr id="10" name="TextBox 9">
            <a:extLst>
              <a:ext uri="{FF2B5EF4-FFF2-40B4-BE49-F238E27FC236}">
                <a16:creationId xmlns:a16="http://schemas.microsoft.com/office/drawing/2014/main" id="{D5EE4FA6-AF45-44B8-8651-DF982719B5E3}"/>
              </a:ext>
            </a:extLst>
          </p:cNvPr>
          <p:cNvSpPr txBox="1"/>
          <p:nvPr/>
        </p:nvSpPr>
        <p:spPr>
          <a:xfrm>
            <a:off x="973123" y="5258551"/>
            <a:ext cx="8567217" cy="307777"/>
          </a:xfrm>
          <a:prstGeom prst="rect">
            <a:avLst/>
          </a:prstGeom>
          <a:noFill/>
        </p:spPr>
        <p:txBody>
          <a:bodyPr wrap="square" rtlCol="0">
            <a:spAutoFit/>
          </a:bodyPr>
          <a:lstStyle/>
          <a:p>
            <a:pPr algn="ctr"/>
            <a:r>
              <a:rPr lang="en-GB" sz="1400" dirty="0"/>
              <a:t>All figures provided are for illustrative purposes only and are not guaranteed.</a:t>
            </a:r>
          </a:p>
        </p:txBody>
      </p:sp>
      <p:sp>
        <p:nvSpPr>
          <p:cNvPr id="14" name="Rectangle 13">
            <a:extLst>
              <a:ext uri="{FF2B5EF4-FFF2-40B4-BE49-F238E27FC236}">
                <a16:creationId xmlns:a16="http://schemas.microsoft.com/office/drawing/2014/main" id="{86C9FA04-8578-4EA8-B846-21F053269C7C}"/>
              </a:ext>
            </a:extLst>
          </p:cNvPr>
          <p:cNvSpPr/>
          <p:nvPr/>
        </p:nvSpPr>
        <p:spPr>
          <a:xfrm>
            <a:off x="1393772" y="3882507"/>
            <a:ext cx="9414767" cy="430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AVC tax-free lump sum: £45,900</a:t>
            </a:r>
          </a:p>
        </p:txBody>
      </p:sp>
      <p:sp>
        <p:nvSpPr>
          <p:cNvPr id="15" name="TextBox 14">
            <a:extLst>
              <a:ext uri="{FF2B5EF4-FFF2-40B4-BE49-F238E27FC236}">
                <a16:creationId xmlns:a16="http://schemas.microsoft.com/office/drawing/2014/main" id="{4BD063C8-B84E-48FF-9691-F0BDDD68B4A6}"/>
              </a:ext>
            </a:extLst>
          </p:cNvPr>
          <p:cNvSpPr txBox="1"/>
          <p:nvPr/>
        </p:nvSpPr>
        <p:spPr>
          <a:xfrm>
            <a:off x="5314950" y="1291672"/>
            <a:ext cx="5266499" cy="1200329"/>
          </a:xfrm>
          <a:prstGeom prst="rect">
            <a:avLst/>
          </a:prstGeom>
          <a:noFill/>
        </p:spPr>
        <p:txBody>
          <a:bodyPr wrap="square" rtlCol="0">
            <a:spAutoFit/>
          </a:bodyPr>
          <a:lstStyle/>
          <a:p>
            <a:r>
              <a:rPr lang="en-GB" b="1" dirty="0">
                <a:solidFill>
                  <a:schemeClr val="accent1"/>
                </a:solidFill>
              </a:rPr>
              <a:t>Sarah’s AVC Pot = £45,900</a:t>
            </a:r>
          </a:p>
          <a:p>
            <a:endParaRPr lang="en-GB" b="1" dirty="0">
              <a:solidFill>
                <a:srgbClr val="2F9CFF"/>
              </a:solidFill>
            </a:endParaRPr>
          </a:p>
          <a:p>
            <a:r>
              <a:rPr lang="en-GB" dirty="0">
                <a:solidFill>
                  <a:srgbClr val="2F9CFF"/>
                </a:solidFill>
              </a:rPr>
              <a:t>This means she can take the full AVC pot within her tax-free lump sum</a:t>
            </a:r>
          </a:p>
        </p:txBody>
      </p:sp>
    </p:spTree>
    <p:extLst>
      <p:ext uri="{BB962C8B-B14F-4D97-AF65-F5344CB8AC3E}">
        <p14:creationId xmlns:p14="http://schemas.microsoft.com/office/powerpoint/2010/main" val="307531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CE7C8-A626-4C02-B4D4-99315FCBF9C0}"/>
              </a:ext>
            </a:extLst>
          </p:cNvPr>
          <p:cNvSpPr/>
          <p:nvPr/>
        </p:nvSpPr>
        <p:spPr>
          <a:xfrm>
            <a:off x="578051" y="1382286"/>
            <a:ext cx="10771939" cy="4093428"/>
          </a:xfrm>
          <a:prstGeom prst="rect">
            <a:avLst/>
          </a:prstGeom>
        </p:spPr>
        <p:txBody>
          <a:bodyPr wrap="square">
            <a:spAutoFit/>
          </a:bodyPr>
          <a:lstStyle/>
          <a:p>
            <a:pPr marL="285750" indent="-285750">
              <a:spcBef>
                <a:spcPts val="0"/>
              </a:spcBef>
              <a:buFont typeface="Arial" pitchFamily="34" charset="0"/>
              <a:buChar char="•"/>
            </a:pPr>
            <a:r>
              <a:rPr lang="en-US" sz="2000" dirty="0">
                <a:solidFill>
                  <a:srgbClr val="025496"/>
                </a:solidFill>
              </a:rPr>
              <a:t>Main LGPS </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US" sz="2000" b="1" dirty="0">
                <a:solidFill>
                  <a:srgbClr val="025496"/>
                </a:solidFill>
              </a:rPr>
              <a:t>National Minimum / Living Wage requirements</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US" sz="2000" dirty="0">
                <a:solidFill>
                  <a:srgbClr val="025496"/>
                </a:solidFill>
              </a:rPr>
              <a:t>Lower Earnings Limit</a:t>
            </a:r>
          </a:p>
          <a:p>
            <a:pPr>
              <a:spcBef>
                <a:spcPts val="0"/>
              </a:spcBef>
              <a:buNone/>
            </a:pPr>
            <a:endParaRPr lang="en-US" sz="2000" dirty="0">
              <a:solidFill>
                <a:srgbClr val="025496"/>
              </a:solidFill>
            </a:endParaRPr>
          </a:p>
          <a:p>
            <a:pPr marL="285750" indent="-285750">
              <a:spcBef>
                <a:spcPts val="0"/>
              </a:spcBef>
              <a:buFont typeface="Arial" pitchFamily="34" charset="0"/>
              <a:buChar char="•"/>
            </a:pPr>
            <a:r>
              <a:rPr lang="en-US" sz="2000" b="1" dirty="0">
                <a:solidFill>
                  <a:srgbClr val="025496"/>
                </a:solidFill>
              </a:rPr>
              <a:t>Annual Allowance</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US" sz="2000" dirty="0">
                <a:solidFill>
                  <a:srgbClr val="025496"/>
                </a:solidFill>
              </a:rPr>
              <a:t>Changing the contribution amount</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GB" sz="2000" b="1" dirty="0">
                <a:solidFill>
                  <a:srgbClr val="025496"/>
                </a:solidFill>
              </a:rPr>
              <a:t>Opting out or leaving employment</a:t>
            </a:r>
          </a:p>
          <a:p>
            <a:pPr marL="285750" indent="-285750">
              <a:spcBef>
                <a:spcPts val="0"/>
              </a:spcBef>
              <a:buFont typeface="Arial" pitchFamily="34" charset="0"/>
              <a:buChar char="•"/>
            </a:pPr>
            <a:endParaRPr lang="en-GB" sz="2000" dirty="0">
              <a:solidFill>
                <a:srgbClr val="025496"/>
              </a:solidFill>
            </a:endParaRPr>
          </a:p>
          <a:p>
            <a:pPr marL="285750" indent="-285750">
              <a:spcBef>
                <a:spcPts val="0"/>
              </a:spcBef>
              <a:buFont typeface="Arial" pitchFamily="34" charset="0"/>
              <a:buChar char="•"/>
            </a:pPr>
            <a:r>
              <a:rPr lang="en-GB" sz="2000" dirty="0">
                <a:solidFill>
                  <a:srgbClr val="025496"/>
                </a:solidFill>
              </a:rPr>
              <a:t>Aggregation of standard AVC plan to new SCAVC plan</a:t>
            </a:r>
          </a:p>
        </p:txBody>
      </p:sp>
      <p:sp>
        <p:nvSpPr>
          <p:cNvPr id="5" name="Title 3">
            <a:extLst>
              <a:ext uri="{FF2B5EF4-FFF2-40B4-BE49-F238E27FC236}">
                <a16:creationId xmlns:a16="http://schemas.microsoft.com/office/drawing/2014/main" id="{B54F0204-706D-4618-84D9-6F7EF8ADC868}"/>
              </a:ext>
            </a:extLst>
          </p:cNvPr>
          <p:cNvSpPr txBox="1">
            <a:spLocks/>
          </p:cNvSpPr>
          <p:nvPr/>
        </p:nvSpPr>
        <p:spPr>
          <a:xfrm>
            <a:off x="578051" y="594611"/>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Conditions and considerations…</a:t>
            </a:r>
          </a:p>
        </p:txBody>
      </p:sp>
    </p:spTree>
    <p:extLst>
      <p:ext uri="{BB962C8B-B14F-4D97-AF65-F5344CB8AC3E}">
        <p14:creationId xmlns:p14="http://schemas.microsoft.com/office/powerpoint/2010/main" val="380832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F4611-4E59-4DCB-8763-E8B6C04B49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9564" y="469010"/>
            <a:ext cx="6329175" cy="4274382"/>
          </a:xfrm>
          <a:prstGeom prst="rect">
            <a:avLst/>
          </a:prstGeom>
          <a:ln>
            <a:solidFill>
              <a:schemeClr val="accent1"/>
            </a:solidFill>
          </a:ln>
        </p:spPr>
      </p:pic>
      <p:sp>
        <p:nvSpPr>
          <p:cNvPr id="5" name="Title 3">
            <a:extLst>
              <a:ext uri="{FF2B5EF4-FFF2-40B4-BE49-F238E27FC236}">
                <a16:creationId xmlns:a16="http://schemas.microsoft.com/office/drawing/2014/main" id="{AD699D5D-FF2A-4064-B287-04C8229CBE50}"/>
              </a:ext>
            </a:extLst>
          </p:cNvPr>
          <p:cNvSpPr txBox="1">
            <a:spLocks/>
          </p:cNvSpPr>
          <p:nvPr/>
        </p:nvSpPr>
        <p:spPr>
          <a:xfrm>
            <a:off x="498041" y="4150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How to apply…</a:t>
            </a:r>
          </a:p>
        </p:txBody>
      </p:sp>
      <p:sp>
        <p:nvSpPr>
          <p:cNvPr id="11" name="Rectangle 10">
            <a:extLst>
              <a:ext uri="{FF2B5EF4-FFF2-40B4-BE49-F238E27FC236}">
                <a16:creationId xmlns:a16="http://schemas.microsoft.com/office/drawing/2014/main" id="{C276B257-ADC6-4857-B4CF-174535B81127}"/>
              </a:ext>
            </a:extLst>
          </p:cNvPr>
          <p:cNvSpPr/>
          <p:nvPr/>
        </p:nvSpPr>
        <p:spPr>
          <a:xfrm>
            <a:off x="498041" y="1002380"/>
            <a:ext cx="4541523" cy="3139321"/>
          </a:xfrm>
          <a:prstGeom prst="rect">
            <a:avLst/>
          </a:prstGeom>
        </p:spPr>
        <p:txBody>
          <a:bodyPr wrap="square">
            <a:spAutoFit/>
          </a:bodyPr>
          <a:lstStyle/>
          <a:p>
            <a:pPr marL="457200" indent="-457200">
              <a:buAutoNum type="arabicPeriod"/>
            </a:pPr>
            <a:r>
              <a:rPr lang="en-GB" sz="2200" dirty="0">
                <a:solidFill>
                  <a:schemeClr val="accent1">
                    <a:lumMod val="75000"/>
                  </a:schemeClr>
                </a:solidFill>
              </a:rPr>
              <a:t>Log in to your organisation’s portal</a:t>
            </a:r>
          </a:p>
          <a:p>
            <a:pPr marL="457200" indent="-457200">
              <a:buAutoNum type="arabicPeriod"/>
            </a:pPr>
            <a:endParaRPr lang="en-GB" sz="2200" dirty="0">
              <a:solidFill>
                <a:schemeClr val="accent1">
                  <a:lumMod val="75000"/>
                </a:schemeClr>
              </a:solidFill>
            </a:endParaRPr>
          </a:p>
          <a:p>
            <a:pPr marL="457200" indent="-457200">
              <a:buAutoNum type="arabicPeriod"/>
            </a:pPr>
            <a:r>
              <a:rPr lang="en-US" sz="2200" dirty="0">
                <a:solidFill>
                  <a:schemeClr val="accent1">
                    <a:lumMod val="75000"/>
                  </a:schemeClr>
                </a:solidFill>
              </a:rPr>
              <a:t>Click to make a new application or convert to AVC Wise</a:t>
            </a:r>
          </a:p>
          <a:p>
            <a:pPr marL="457200" indent="-457200">
              <a:buAutoNum type="arabicPeriod"/>
            </a:pPr>
            <a:endParaRPr lang="en-US" sz="2200" dirty="0">
              <a:solidFill>
                <a:schemeClr val="accent1">
                  <a:lumMod val="75000"/>
                </a:schemeClr>
              </a:solidFill>
            </a:endParaRPr>
          </a:p>
          <a:p>
            <a:pPr marL="457200" indent="-457200">
              <a:buAutoNum type="arabicPeriod"/>
            </a:pPr>
            <a:r>
              <a:rPr lang="en-US" sz="2200" dirty="0">
                <a:solidFill>
                  <a:schemeClr val="accent1">
                    <a:lumMod val="75000"/>
                  </a:schemeClr>
                </a:solidFill>
              </a:rPr>
              <a:t>Complete the info needed including your personal details and desired contribution amount</a:t>
            </a:r>
          </a:p>
        </p:txBody>
      </p:sp>
      <p:sp>
        <p:nvSpPr>
          <p:cNvPr id="12" name="Rectangle 11">
            <a:extLst>
              <a:ext uri="{FF2B5EF4-FFF2-40B4-BE49-F238E27FC236}">
                <a16:creationId xmlns:a16="http://schemas.microsoft.com/office/drawing/2014/main" id="{A5323F84-6396-494B-B671-08C44D9506E7}"/>
              </a:ext>
            </a:extLst>
          </p:cNvPr>
          <p:cNvSpPr/>
          <p:nvPr/>
        </p:nvSpPr>
        <p:spPr>
          <a:xfrm>
            <a:off x="9996413" y="5234940"/>
            <a:ext cx="1805940" cy="7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1D3F1C41-8FE3-437F-A39A-BD53B9E124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2522" y="4285959"/>
            <a:ext cx="7075171" cy="1463040"/>
          </a:xfrm>
          <a:prstGeom prst="rect">
            <a:avLst/>
          </a:prstGeom>
          <a:ln>
            <a:solidFill>
              <a:srgbClr val="025496"/>
            </a:solidFill>
          </a:ln>
        </p:spPr>
      </p:pic>
      <p:sp>
        <p:nvSpPr>
          <p:cNvPr id="3" name="Rectangle: Rounded Corners 2">
            <a:extLst>
              <a:ext uri="{FF2B5EF4-FFF2-40B4-BE49-F238E27FC236}">
                <a16:creationId xmlns:a16="http://schemas.microsoft.com/office/drawing/2014/main" id="{9B219998-EF61-4A8D-BA18-6BA925C0F4AF}"/>
              </a:ext>
            </a:extLst>
          </p:cNvPr>
          <p:cNvSpPr/>
          <p:nvPr/>
        </p:nvSpPr>
        <p:spPr>
          <a:xfrm>
            <a:off x="7294880" y="1798320"/>
            <a:ext cx="1493520" cy="6556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381630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E037E93-8D30-4ADF-8188-48B601B38533}"/>
              </a:ext>
            </a:extLst>
          </p:cNvPr>
          <p:cNvSpPr txBox="1">
            <a:spLocks/>
          </p:cNvSpPr>
          <p:nvPr/>
        </p:nvSpPr>
        <p:spPr>
          <a:xfrm>
            <a:off x="539750"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Focus for today</a:t>
            </a:r>
          </a:p>
        </p:txBody>
      </p:sp>
      <p:sp>
        <p:nvSpPr>
          <p:cNvPr id="7" name="Rectangle: Rounded Corners 6">
            <a:extLst>
              <a:ext uri="{FF2B5EF4-FFF2-40B4-BE49-F238E27FC236}">
                <a16:creationId xmlns:a16="http://schemas.microsoft.com/office/drawing/2014/main" id="{F9988A59-21B8-43AB-B29A-F71FB1E84923}"/>
              </a:ext>
            </a:extLst>
          </p:cNvPr>
          <p:cNvSpPr/>
          <p:nvPr/>
        </p:nvSpPr>
        <p:spPr>
          <a:xfrm>
            <a:off x="1520949" y="2696236"/>
            <a:ext cx="2255726" cy="14655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CLARITY</a:t>
            </a:r>
          </a:p>
        </p:txBody>
      </p:sp>
      <p:sp>
        <p:nvSpPr>
          <p:cNvPr id="8" name="Rectangle: Rounded Corners 7">
            <a:extLst>
              <a:ext uri="{FF2B5EF4-FFF2-40B4-BE49-F238E27FC236}">
                <a16:creationId xmlns:a16="http://schemas.microsoft.com/office/drawing/2014/main" id="{D7D2F6EA-A33E-4493-9349-E5F16874BD0C}"/>
              </a:ext>
            </a:extLst>
          </p:cNvPr>
          <p:cNvSpPr/>
          <p:nvPr/>
        </p:nvSpPr>
        <p:spPr>
          <a:xfrm>
            <a:off x="4968136" y="2696236"/>
            <a:ext cx="2255726" cy="146552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CHOICE</a:t>
            </a:r>
          </a:p>
        </p:txBody>
      </p:sp>
      <p:sp>
        <p:nvSpPr>
          <p:cNvPr id="9" name="Rectangle: Rounded Corners 8">
            <a:extLst>
              <a:ext uri="{FF2B5EF4-FFF2-40B4-BE49-F238E27FC236}">
                <a16:creationId xmlns:a16="http://schemas.microsoft.com/office/drawing/2014/main" id="{FD9D377F-70E1-44EF-B0E5-6B3C08BA6DCF}"/>
              </a:ext>
            </a:extLst>
          </p:cNvPr>
          <p:cNvSpPr/>
          <p:nvPr/>
        </p:nvSpPr>
        <p:spPr>
          <a:xfrm>
            <a:off x="8415323" y="2696236"/>
            <a:ext cx="2255726" cy="1465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CONTROL</a:t>
            </a:r>
          </a:p>
        </p:txBody>
      </p:sp>
    </p:spTree>
    <p:extLst>
      <p:ext uri="{BB962C8B-B14F-4D97-AF65-F5344CB8AC3E}">
        <p14:creationId xmlns:p14="http://schemas.microsoft.com/office/powerpoint/2010/main" val="29011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A871CC3-4533-41C2-A416-57950CCA1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2479" y="2625349"/>
            <a:ext cx="5270526" cy="1359798"/>
          </a:xfrm>
          <a:prstGeom prst="rect">
            <a:avLst/>
          </a:prstGeom>
        </p:spPr>
      </p:pic>
      <p:sp>
        <p:nvSpPr>
          <p:cNvPr id="17" name="Title 3">
            <a:extLst>
              <a:ext uri="{FF2B5EF4-FFF2-40B4-BE49-F238E27FC236}">
                <a16:creationId xmlns:a16="http://schemas.microsoft.com/office/drawing/2014/main" id="{3B84E104-8F26-45BE-94B3-59044975A1C1}"/>
              </a:ext>
            </a:extLst>
          </p:cNvPr>
          <p:cNvSpPr txBox="1">
            <a:spLocks/>
          </p:cNvSpPr>
          <p:nvPr/>
        </p:nvSpPr>
        <p:spPr>
          <a:xfrm>
            <a:off x="539750" y="541338"/>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Clarity – The Local Government Pension Scheme</a:t>
            </a:r>
          </a:p>
        </p:txBody>
      </p:sp>
      <p:sp>
        <p:nvSpPr>
          <p:cNvPr id="19" name="Rectangle: Rounded Corners 18">
            <a:extLst>
              <a:ext uri="{FF2B5EF4-FFF2-40B4-BE49-F238E27FC236}">
                <a16:creationId xmlns:a16="http://schemas.microsoft.com/office/drawing/2014/main" id="{52CD8B44-AF7D-4B02-B671-B32584D9E64C}"/>
              </a:ext>
            </a:extLst>
          </p:cNvPr>
          <p:cNvSpPr/>
          <p:nvPr/>
        </p:nvSpPr>
        <p:spPr>
          <a:xfrm>
            <a:off x="1012087" y="1638162"/>
            <a:ext cx="2255726" cy="1465528"/>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SECURITY</a:t>
            </a:r>
          </a:p>
        </p:txBody>
      </p:sp>
      <p:sp>
        <p:nvSpPr>
          <p:cNvPr id="20" name="Rectangle: Rounded Corners 19">
            <a:extLst>
              <a:ext uri="{FF2B5EF4-FFF2-40B4-BE49-F238E27FC236}">
                <a16:creationId xmlns:a16="http://schemas.microsoft.com/office/drawing/2014/main" id="{ABD0F4E7-843B-4520-AE88-41C5440EA4A9}"/>
              </a:ext>
            </a:extLst>
          </p:cNvPr>
          <p:cNvSpPr/>
          <p:nvPr/>
        </p:nvSpPr>
        <p:spPr>
          <a:xfrm>
            <a:off x="4749869" y="1658359"/>
            <a:ext cx="2255726" cy="1465528"/>
          </a:xfrm>
          <a:prstGeom prst="roundRect">
            <a:avLst/>
          </a:prstGeom>
          <a:solidFill>
            <a:srgbClr val="577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PEACE OF MIND</a:t>
            </a:r>
          </a:p>
        </p:txBody>
      </p:sp>
      <p:sp>
        <p:nvSpPr>
          <p:cNvPr id="21" name="Rectangle: Rounded Corners 20">
            <a:extLst>
              <a:ext uri="{FF2B5EF4-FFF2-40B4-BE49-F238E27FC236}">
                <a16:creationId xmlns:a16="http://schemas.microsoft.com/office/drawing/2014/main" id="{4A6D6205-6205-4FC3-B8B4-E019B1DE11D3}"/>
              </a:ext>
            </a:extLst>
          </p:cNvPr>
          <p:cNvSpPr/>
          <p:nvPr/>
        </p:nvSpPr>
        <p:spPr>
          <a:xfrm>
            <a:off x="8415323" y="1638162"/>
            <a:ext cx="2255726" cy="1465528"/>
          </a:xfrm>
          <a:prstGeom prst="roundRect">
            <a:avLst/>
          </a:prstGeom>
          <a:solidFill>
            <a:srgbClr val="94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t>GENEROUS EMPLOYER CONTRIBUTIONS</a:t>
            </a:r>
          </a:p>
        </p:txBody>
      </p:sp>
      <p:sp>
        <p:nvSpPr>
          <p:cNvPr id="22" name="Rectangle: Rounded Corners 21">
            <a:extLst>
              <a:ext uri="{FF2B5EF4-FFF2-40B4-BE49-F238E27FC236}">
                <a16:creationId xmlns:a16="http://schemas.microsoft.com/office/drawing/2014/main" id="{A65B830B-847D-4113-A2C6-0539BD3745F0}"/>
              </a:ext>
            </a:extLst>
          </p:cNvPr>
          <p:cNvSpPr/>
          <p:nvPr/>
        </p:nvSpPr>
        <p:spPr>
          <a:xfrm>
            <a:off x="1012086" y="3754310"/>
            <a:ext cx="2255726" cy="1465528"/>
          </a:xfrm>
          <a:prstGeom prst="roundRect">
            <a:avLst/>
          </a:prstGeom>
          <a:solidFill>
            <a:srgbClr val="96B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EARLY AND FLEXIBLE RETIREMENT OPTIONS</a:t>
            </a:r>
          </a:p>
        </p:txBody>
      </p:sp>
      <p:sp>
        <p:nvSpPr>
          <p:cNvPr id="23" name="Rectangle: Rounded Corners 22">
            <a:extLst>
              <a:ext uri="{FF2B5EF4-FFF2-40B4-BE49-F238E27FC236}">
                <a16:creationId xmlns:a16="http://schemas.microsoft.com/office/drawing/2014/main" id="{49DE667A-D0B0-47F6-AD69-B38593AA5C3B}"/>
              </a:ext>
            </a:extLst>
          </p:cNvPr>
          <p:cNvSpPr/>
          <p:nvPr/>
        </p:nvSpPr>
        <p:spPr>
          <a:xfrm>
            <a:off x="4749869" y="3754310"/>
            <a:ext cx="2255726" cy="146552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SOME PROTECTION AGAINST THE EFFECTS OF INFLATION</a:t>
            </a:r>
          </a:p>
        </p:txBody>
      </p:sp>
      <p:sp>
        <p:nvSpPr>
          <p:cNvPr id="24" name="Rectangle: Rounded Corners 23">
            <a:extLst>
              <a:ext uri="{FF2B5EF4-FFF2-40B4-BE49-F238E27FC236}">
                <a16:creationId xmlns:a16="http://schemas.microsoft.com/office/drawing/2014/main" id="{136F1EAA-6ADB-4CBF-A552-739157F7DADF}"/>
              </a:ext>
            </a:extLst>
          </p:cNvPr>
          <p:cNvSpPr/>
          <p:nvPr/>
        </p:nvSpPr>
        <p:spPr>
          <a:xfrm>
            <a:off x="8415323" y="3754310"/>
            <a:ext cx="2255726" cy="1465528"/>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EXCLUSIVE ADDITIONAL SAVING OPTIONS</a:t>
            </a:r>
          </a:p>
        </p:txBody>
      </p:sp>
    </p:spTree>
    <p:extLst>
      <p:ext uri="{BB962C8B-B14F-4D97-AF65-F5344CB8AC3E}">
        <p14:creationId xmlns:p14="http://schemas.microsoft.com/office/powerpoint/2010/main" val="35069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42" presetClass="path" presetSubtype="0" accel="50000" decel="50000" fill="hold" grpId="1" nodeType="withEffect">
                                  <p:stCondLst>
                                    <p:cond delay="0"/>
                                  </p:stCondLst>
                                  <p:childTnLst>
                                    <p:animMotion origin="layout" path="M -2.29167E-6 3.33333E-6 L -0.29427 -0.16736 " pathEditMode="relative" rAng="0" ptsTypes="AA">
                                      <p:cBhvr>
                                        <p:cTn id="43" dur="2000" fill="hold"/>
                                        <p:tgtEl>
                                          <p:spTgt spid="24"/>
                                        </p:tgtEl>
                                        <p:attrNameLst>
                                          <p:attrName>ppt_x</p:attrName>
                                          <p:attrName>ppt_y</p:attrName>
                                        </p:attrNameLst>
                                      </p:cBhvr>
                                      <p:rCtr x="-14714" y="-8380"/>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1000"/>
                                        <p:tgtEl>
                                          <p:spTgt spid="24"/>
                                        </p:tgtEl>
                                      </p:cBhvr>
                                    </p:animEffect>
                                    <p:set>
                                      <p:cBhvr>
                                        <p:cTn id="48" dur="1" fill="hold">
                                          <p:stCondLst>
                                            <p:cond delay="999"/>
                                          </p:stCondLst>
                                        </p:cTn>
                                        <p:tgtEl>
                                          <p:spTgt spid="24"/>
                                        </p:tgtEl>
                                        <p:attrNameLst>
                                          <p:attrName>style.visibility</p:attrName>
                                        </p:attrNameLst>
                                      </p:cBhvr>
                                      <p:to>
                                        <p:strVal val="hidden"/>
                                      </p:to>
                                    </p:se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E0CB27DA-5AAE-4096-88CD-8A98D1242FB1}"/>
              </a:ext>
            </a:extLst>
          </p:cNvPr>
          <p:cNvGraphicFramePr>
            <a:graphicFrameLocks noGrp="1"/>
          </p:cNvGraphicFramePr>
          <p:nvPr>
            <p:extLst>
              <p:ext uri="{D42A27DB-BD31-4B8C-83A1-F6EECF244321}">
                <p14:modId xmlns:p14="http://schemas.microsoft.com/office/powerpoint/2010/main" val="3874487247"/>
              </p:ext>
            </p:extLst>
          </p:nvPr>
        </p:nvGraphicFramePr>
        <p:xfrm>
          <a:off x="1489418" y="813292"/>
          <a:ext cx="4214150" cy="4975704"/>
        </p:xfrm>
        <a:graphic>
          <a:graphicData uri="http://schemas.openxmlformats.org/drawingml/2006/table">
            <a:tbl>
              <a:tblPr firstRow="1" bandRow="1">
                <a:tableStyleId>{073A0DAA-6AF3-43AB-8588-CEC1D06C72B9}</a:tableStyleId>
              </a:tblPr>
              <a:tblGrid>
                <a:gridCol w="2107075">
                  <a:extLst>
                    <a:ext uri="{9D8B030D-6E8A-4147-A177-3AD203B41FA5}">
                      <a16:colId xmlns:a16="http://schemas.microsoft.com/office/drawing/2014/main" val="20000"/>
                    </a:ext>
                  </a:extLst>
                </a:gridCol>
                <a:gridCol w="2107075">
                  <a:extLst>
                    <a:ext uri="{9D8B030D-6E8A-4147-A177-3AD203B41FA5}">
                      <a16:colId xmlns:a16="http://schemas.microsoft.com/office/drawing/2014/main" val="20001"/>
                    </a:ext>
                  </a:extLst>
                </a:gridCol>
              </a:tblGrid>
              <a:tr h="442068">
                <a:tc>
                  <a:txBody>
                    <a:bodyPr/>
                    <a:lstStyle/>
                    <a:p>
                      <a:endParaRPr lang="en-GB" sz="1200" dirty="0">
                        <a:solidFill>
                          <a:schemeClr val="bg1"/>
                        </a:solidFill>
                        <a:latin typeface="+mn-lt"/>
                        <a:cs typeface="Tahoma"/>
                      </a:endParaRPr>
                    </a:p>
                  </a:txBody>
                  <a:tcPr marL="77213" marR="77213" marT="38613" marB="38613" anchor="ctr">
                    <a:solidFill>
                      <a:schemeClr val="tx2"/>
                    </a:solidFill>
                  </a:tcPr>
                </a:tc>
                <a:tc>
                  <a:txBody>
                    <a:bodyPr/>
                    <a:lstStyle/>
                    <a:p>
                      <a:r>
                        <a:rPr lang="en-GB" sz="1200" dirty="0">
                          <a:solidFill>
                            <a:schemeClr val="bg1"/>
                          </a:solidFill>
                          <a:latin typeface="+mn-lt"/>
                          <a:cs typeface="Tahoma"/>
                        </a:rPr>
                        <a:t>LGPS Before</a:t>
                      </a:r>
                      <a:r>
                        <a:rPr lang="en-GB" sz="1200" baseline="0" dirty="0">
                          <a:solidFill>
                            <a:schemeClr val="bg1"/>
                          </a:solidFill>
                          <a:latin typeface="+mn-lt"/>
                          <a:cs typeface="Tahoma"/>
                        </a:rPr>
                        <a:t> </a:t>
                      </a:r>
                      <a:br>
                        <a:rPr lang="en-GB" sz="1200" baseline="0" dirty="0">
                          <a:solidFill>
                            <a:schemeClr val="bg1"/>
                          </a:solidFill>
                          <a:latin typeface="+mn-lt"/>
                          <a:cs typeface="Tahoma"/>
                        </a:rPr>
                      </a:br>
                      <a:r>
                        <a:rPr lang="en-GB" sz="1200" baseline="0" dirty="0">
                          <a:solidFill>
                            <a:schemeClr val="bg1"/>
                          </a:solidFill>
                          <a:latin typeface="+mn-lt"/>
                          <a:cs typeface="Tahoma"/>
                        </a:rPr>
                        <a:t>1 April 2008</a:t>
                      </a:r>
                      <a:endParaRPr lang="en-GB" sz="1200" dirty="0">
                        <a:solidFill>
                          <a:schemeClr val="bg1"/>
                        </a:solidFill>
                        <a:latin typeface="+mn-lt"/>
                        <a:cs typeface="Tahoma"/>
                      </a:endParaRPr>
                    </a:p>
                  </a:txBody>
                  <a:tcPr marL="77213" marR="77213" marT="38613" marB="38613" anchor="ctr">
                    <a:solidFill>
                      <a:schemeClr val="tx2"/>
                    </a:solidFill>
                  </a:tcPr>
                </a:tc>
                <a:extLst>
                  <a:ext uri="{0D108BD9-81ED-4DB2-BD59-A6C34878D82A}">
                    <a16:rowId xmlns:a16="http://schemas.microsoft.com/office/drawing/2014/main" val="10000"/>
                  </a:ext>
                </a:extLst>
              </a:tr>
              <a:tr h="442068">
                <a:tc>
                  <a:txBody>
                    <a:bodyPr/>
                    <a:lstStyle/>
                    <a:p>
                      <a:r>
                        <a:rPr lang="en-GB" sz="1200" dirty="0">
                          <a:solidFill>
                            <a:srgbClr val="000000"/>
                          </a:solidFill>
                          <a:latin typeface="+mn-lt"/>
                          <a:cs typeface="Tahoma"/>
                        </a:rPr>
                        <a:t>Basis</a:t>
                      </a:r>
                      <a:r>
                        <a:rPr lang="en-GB" sz="1200" baseline="0" dirty="0">
                          <a:solidFill>
                            <a:srgbClr val="000000"/>
                          </a:solidFill>
                          <a:latin typeface="+mn-lt"/>
                          <a:cs typeface="Tahoma"/>
                        </a:rPr>
                        <a:t> of pension</a:t>
                      </a:r>
                      <a:endParaRPr lang="en-GB" sz="1200" dirty="0">
                        <a:solidFill>
                          <a:srgbClr val="000000"/>
                        </a:solidFill>
                        <a:latin typeface="+mn-lt"/>
                        <a:cs typeface="Tahoma"/>
                      </a:endParaRPr>
                    </a:p>
                  </a:txBody>
                  <a:tcPr marL="77213" marR="77213" marT="38613" marB="38613" anchor="ctr">
                    <a:solidFill>
                      <a:srgbClr val="D9D9D9"/>
                    </a:solidFill>
                  </a:tcPr>
                </a:tc>
                <a:tc>
                  <a:txBody>
                    <a:bodyPr/>
                    <a:lstStyle/>
                    <a:p>
                      <a:r>
                        <a:rPr lang="en-GB" sz="1200" dirty="0">
                          <a:solidFill>
                            <a:srgbClr val="000000"/>
                          </a:solidFill>
                          <a:latin typeface="+mn-lt"/>
                          <a:cs typeface="Tahoma"/>
                        </a:rPr>
                        <a:t>Final Salary</a:t>
                      </a:r>
                    </a:p>
                  </a:txBody>
                  <a:tcPr marL="77213" marR="77213" marT="38613" marB="38613" anchor="ctr">
                    <a:solidFill>
                      <a:srgbClr val="D9D9D9"/>
                    </a:solidFill>
                  </a:tcPr>
                </a:tc>
                <a:extLst>
                  <a:ext uri="{0D108BD9-81ED-4DB2-BD59-A6C34878D82A}">
                    <a16:rowId xmlns:a16="http://schemas.microsoft.com/office/drawing/2014/main" val="10001"/>
                  </a:ext>
                </a:extLst>
              </a:tr>
              <a:tr h="434232">
                <a:tc>
                  <a:txBody>
                    <a:bodyPr/>
                    <a:lstStyle/>
                    <a:p>
                      <a:r>
                        <a:rPr lang="en-GB" sz="1200" dirty="0">
                          <a:solidFill>
                            <a:srgbClr val="000000"/>
                          </a:solidFill>
                          <a:latin typeface="+mn-lt"/>
                          <a:cs typeface="Tahoma"/>
                        </a:rPr>
                        <a:t>Accrual</a:t>
                      </a:r>
                      <a:r>
                        <a:rPr lang="en-GB" sz="1200" baseline="0" dirty="0">
                          <a:solidFill>
                            <a:srgbClr val="000000"/>
                          </a:solidFill>
                          <a:latin typeface="+mn-lt"/>
                          <a:cs typeface="Tahoma"/>
                        </a:rPr>
                        <a:t> rate</a:t>
                      </a:r>
                      <a:endParaRPr lang="en-GB" sz="1200" dirty="0">
                        <a:solidFill>
                          <a:srgbClr val="000000"/>
                        </a:solidFill>
                        <a:latin typeface="+mn-lt"/>
                        <a:cs typeface="Tahoma"/>
                      </a:endParaRPr>
                    </a:p>
                  </a:txBody>
                  <a:tcPr marL="77213" marR="77213" marT="38613" marB="38613" anchor="ctr">
                    <a:solidFill>
                      <a:srgbClr val="D9D9D9"/>
                    </a:solidFill>
                  </a:tcPr>
                </a:tc>
                <a:tc>
                  <a:txBody>
                    <a:bodyPr/>
                    <a:lstStyle/>
                    <a:p>
                      <a:r>
                        <a:rPr lang="en-GB" sz="1200" dirty="0">
                          <a:solidFill>
                            <a:srgbClr val="000000"/>
                          </a:solidFill>
                          <a:latin typeface="+mn-lt"/>
                          <a:cs typeface="Tahoma"/>
                        </a:rPr>
                        <a:t>1/80</a:t>
                      </a:r>
                      <a:r>
                        <a:rPr lang="en-GB" sz="1200" baseline="30000" dirty="0">
                          <a:solidFill>
                            <a:srgbClr val="000000"/>
                          </a:solidFill>
                          <a:latin typeface="+mn-lt"/>
                          <a:cs typeface="Tahoma"/>
                        </a:rPr>
                        <a:t>th</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2"/>
                  </a:ext>
                </a:extLst>
              </a:tr>
              <a:tr h="434232">
                <a:tc>
                  <a:txBody>
                    <a:bodyPr/>
                    <a:lstStyle/>
                    <a:p>
                      <a:r>
                        <a:rPr lang="en-GB" sz="1200" dirty="0">
                          <a:solidFill>
                            <a:srgbClr val="000000"/>
                          </a:solidFill>
                          <a:latin typeface="+mn-lt"/>
                          <a:cs typeface="Tahoma"/>
                        </a:rPr>
                        <a:t>Contribution rate</a:t>
                      </a:r>
                    </a:p>
                  </a:txBody>
                  <a:tcPr marL="77213" marR="77213" marT="38613" marB="38613" anchor="ctr">
                    <a:solidFill>
                      <a:srgbClr val="D9D9D9"/>
                    </a:solidFill>
                  </a:tcPr>
                </a:tc>
                <a:tc>
                  <a:txBody>
                    <a:bodyPr/>
                    <a:lstStyle/>
                    <a:p>
                      <a:r>
                        <a:rPr lang="en-GB" sz="1200" dirty="0">
                          <a:solidFill>
                            <a:srgbClr val="000000"/>
                          </a:solidFill>
                          <a:latin typeface="+mn-lt"/>
                          <a:cs typeface="Tahoma"/>
                        </a:rPr>
                        <a:t>6%</a:t>
                      </a:r>
                    </a:p>
                  </a:txBody>
                  <a:tcPr marL="77213" marR="77213" marT="38613" marB="38613" anchor="ctr">
                    <a:solidFill>
                      <a:srgbClr val="D9D9D9"/>
                    </a:solidFill>
                  </a:tcPr>
                </a:tc>
                <a:extLst>
                  <a:ext uri="{0D108BD9-81ED-4DB2-BD59-A6C34878D82A}">
                    <a16:rowId xmlns:a16="http://schemas.microsoft.com/office/drawing/2014/main" val="10003"/>
                  </a:ext>
                </a:extLst>
              </a:tr>
              <a:tr h="442068">
                <a:tc>
                  <a:txBody>
                    <a:bodyPr/>
                    <a:lstStyle/>
                    <a:p>
                      <a:r>
                        <a:rPr lang="en-GB" sz="1200" dirty="0">
                          <a:solidFill>
                            <a:srgbClr val="000000"/>
                          </a:solidFill>
                          <a:latin typeface="+mn-lt"/>
                          <a:cs typeface="Tahoma"/>
                        </a:rPr>
                        <a:t>Normal</a:t>
                      </a:r>
                      <a:r>
                        <a:rPr lang="en-GB" sz="1200" baseline="0" dirty="0">
                          <a:solidFill>
                            <a:srgbClr val="000000"/>
                          </a:solidFill>
                          <a:latin typeface="+mn-lt"/>
                          <a:cs typeface="Tahoma"/>
                        </a:rPr>
                        <a:t> Pension age</a:t>
                      </a:r>
                      <a:endParaRPr lang="en-GB" sz="1200" dirty="0">
                        <a:solidFill>
                          <a:srgbClr val="000000"/>
                        </a:solidFill>
                        <a:latin typeface="+mn-lt"/>
                        <a:cs typeface="Tahoma"/>
                      </a:endParaRPr>
                    </a:p>
                  </a:txBody>
                  <a:tcPr marL="77213" marR="77213" marT="38613" marB="38613" anchor="ctr">
                    <a:solidFill>
                      <a:srgbClr val="D9D9D9"/>
                    </a:solidFill>
                  </a:tcPr>
                </a:tc>
                <a:tc>
                  <a:txBody>
                    <a:bodyPr/>
                    <a:lstStyle/>
                    <a:p>
                      <a:r>
                        <a:rPr lang="en-GB" sz="1200" dirty="0">
                          <a:solidFill>
                            <a:srgbClr val="000000"/>
                          </a:solidFill>
                          <a:latin typeface="+mn-lt"/>
                          <a:cs typeface="Tahoma"/>
                        </a:rPr>
                        <a:t>65</a:t>
                      </a:r>
                    </a:p>
                  </a:txBody>
                  <a:tcPr marL="77213" marR="77213" marT="38613" marB="38613" anchor="ctr">
                    <a:solidFill>
                      <a:srgbClr val="D9D9D9"/>
                    </a:solidFill>
                  </a:tcPr>
                </a:tc>
                <a:extLst>
                  <a:ext uri="{0D108BD9-81ED-4DB2-BD59-A6C34878D82A}">
                    <a16:rowId xmlns:a16="http://schemas.microsoft.com/office/drawing/2014/main" val="10004"/>
                  </a:ext>
                </a:extLst>
              </a:tr>
              <a:tr h="779525">
                <a:tc>
                  <a:txBody>
                    <a:bodyPr/>
                    <a:lstStyle/>
                    <a:p>
                      <a:r>
                        <a:rPr lang="en-GB" sz="1200" dirty="0">
                          <a:solidFill>
                            <a:srgbClr val="000000"/>
                          </a:solidFill>
                          <a:latin typeface="+mn-lt"/>
                          <a:cs typeface="Tahoma"/>
                        </a:rPr>
                        <a:t>Early retirement</a:t>
                      </a:r>
                    </a:p>
                  </a:txBody>
                  <a:tcPr marL="77213" marR="77213" marT="38613" marB="38613" anchor="ctr">
                    <a:solidFill>
                      <a:srgbClr val="D9D9D9"/>
                    </a:solidFill>
                  </a:tcPr>
                </a:tc>
                <a:tc>
                  <a:txBody>
                    <a:bodyPr/>
                    <a:lstStyle/>
                    <a:p>
                      <a:r>
                        <a:rPr lang="en-US" sz="1200" dirty="0">
                          <a:solidFill>
                            <a:srgbClr val="000000"/>
                          </a:solidFill>
                          <a:latin typeface="+mn-lt"/>
                          <a:cs typeface="Tahoma"/>
                        </a:rPr>
                        <a:t>Employer consent was only required for early retirement before age 60.</a:t>
                      </a:r>
                      <a:r>
                        <a:rPr lang="en-US" sz="1200" baseline="0" dirty="0">
                          <a:solidFill>
                            <a:srgbClr val="000000"/>
                          </a:solidFill>
                          <a:latin typeface="+mn-lt"/>
                          <a:cs typeface="Tahoma"/>
                        </a:rPr>
                        <a:t> </a:t>
                      </a:r>
                      <a:r>
                        <a:rPr lang="en-GB" sz="1200" dirty="0">
                          <a:solidFill>
                            <a:srgbClr val="000000"/>
                          </a:solidFill>
                          <a:latin typeface="+mn-lt"/>
                          <a:cs typeface="Tahoma"/>
                        </a:rPr>
                        <a:t>Possible</a:t>
                      </a:r>
                      <a:r>
                        <a:rPr lang="en-GB" sz="1200" baseline="0" dirty="0">
                          <a:solidFill>
                            <a:srgbClr val="000000"/>
                          </a:solidFill>
                          <a:latin typeface="+mn-lt"/>
                          <a:cs typeface="Tahoma"/>
                        </a:rPr>
                        <a:t> reduction.</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5"/>
                  </a:ext>
                </a:extLst>
              </a:tr>
              <a:tr h="442068">
                <a:tc>
                  <a:txBody>
                    <a:bodyPr/>
                    <a:lstStyle/>
                    <a:p>
                      <a:r>
                        <a:rPr lang="en-GB" sz="1200" dirty="0">
                          <a:solidFill>
                            <a:srgbClr val="000000"/>
                          </a:solidFill>
                          <a:latin typeface="+mn-lt"/>
                          <a:cs typeface="Tahoma"/>
                        </a:rPr>
                        <a:t>Automatic</a:t>
                      </a:r>
                    </a:p>
                    <a:p>
                      <a:r>
                        <a:rPr lang="en-GB" sz="1200" dirty="0">
                          <a:solidFill>
                            <a:srgbClr val="000000"/>
                          </a:solidFill>
                          <a:latin typeface="+mn-lt"/>
                          <a:cs typeface="Tahoma"/>
                        </a:rPr>
                        <a:t>Tax-free cash</a:t>
                      </a:r>
                    </a:p>
                  </a:txBody>
                  <a:tcPr marL="77213" marR="77213" marT="38613" marB="38613" anchor="ctr">
                    <a:solidFill>
                      <a:srgbClr val="D9D9D9"/>
                    </a:solidFill>
                  </a:tcPr>
                </a:tc>
                <a:tc>
                  <a:txBody>
                    <a:bodyPr/>
                    <a:lstStyle/>
                    <a:p>
                      <a:r>
                        <a:rPr lang="en-GB" sz="1200" dirty="0">
                          <a:solidFill>
                            <a:srgbClr val="000000"/>
                          </a:solidFill>
                          <a:latin typeface="+mn-lt"/>
                          <a:cs typeface="Tahoma"/>
                        </a:rPr>
                        <a:t>Yes</a:t>
                      </a:r>
                    </a:p>
                  </a:txBody>
                  <a:tcPr marL="77213" marR="77213" marT="38613" marB="38613" anchor="ctr">
                    <a:solidFill>
                      <a:srgbClr val="D9D9D9"/>
                    </a:solidFill>
                  </a:tcPr>
                </a:tc>
                <a:extLst>
                  <a:ext uri="{0D108BD9-81ED-4DB2-BD59-A6C34878D82A}">
                    <a16:rowId xmlns:a16="http://schemas.microsoft.com/office/drawing/2014/main" val="10006"/>
                  </a:ext>
                </a:extLst>
              </a:tr>
              <a:tr h="1086318">
                <a:tc>
                  <a:txBody>
                    <a:bodyPr/>
                    <a:lstStyle/>
                    <a:p>
                      <a:r>
                        <a:rPr lang="en-GB" sz="1200" dirty="0">
                          <a:solidFill>
                            <a:srgbClr val="000000"/>
                          </a:solidFill>
                          <a:latin typeface="+mn-lt"/>
                          <a:cs typeface="Tahoma"/>
                        </a:rPr>
                        <a:t>Ill health</a:t>
                      </a:r>
                    </a:p>
                  </a:txBody>
                  <a:tcPr marL="77213" marR="77213" marT="38613" marB="38613" anchor="ctr">
                    <a:solidFill>
                      <a:srgbClr val="D9D9D9"/>
                    </a:solidFill>
                  </a:tcPr>
                </a:tc>
                <a:tc>
                  <a:txBody>
                    <a:bodyPr/>
                    <a:lstStyle/>
                    <a:p>
                      <a:r>
                        <a:rPr lang="en-US" sz="1200" dirty="0">
                          <a:solidFill>
                            <a:srgbClr val="000000"/>
                          </a:solidFill>
                          <a:latin typeface="+mn-lt"/>
                          <a:cs typeface="Tahoma"/>
                        </a:rPr>
                        <a:t>At any age unreduced if the member was no longer capable of doing</a:t>
                      </a:r>
                      <a:r>
                        <a:rPr lang="en-US" sz="1200" baseline="0" dirty="0">
                          <a:solidFill>
                            <a:srgbClr val="000000"/>
                          </a:solidFill>
                          <a:latin typeface="+mn-lt"/>
                          <a:cs typeface="Tahoma"/>
                        </a:rPr>
                        <a:t> their old job or similar work. Possible enhancement based on length of service.</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7"/>
                  </a:ext>
                </a:extLst>
              </a:tr>
              <a:tr h="442068">
                <a:tc>
                  <a:txBody>
                    <a:bodyPr/>
                    <a:lstStyle/>
                    <a:p>
                      <a:r>
                        <a:rPr lang="en-GB" sz="1200" dirty="0">
                          <a:solidFill>
                            <a:srgbClr val="000000"/>
                          </a:solidFill>
                          <a:latin typeface="+mn-lt"/>
                          <a:cs typeface="Tahoma"/>
                        </a:rPr>
                        <a:t>Maximum retirement age</a:t>
                      </a:r>
                    </a:p>
                  </a:txBody>
                  <a:tcPr marL="77213" marR="77213" marT="38613" marB="38613" anchor="ctr">
                    <a:solidFill>
                      <a:srgbClr val="D9D9D9"/>
                    </a:solidFill>
                  </a:tcPr>
                </a:tc>
                <a:tc>
                  <a:txBody>
                    <a:bodyPr/>
                    <a:lstStyle/>
                    <a:p>
                      <a:r>
                        <a:rPr lang="en-GB" sz="1200" dirty="0">
                          <a:solidFill>
                            <a:srgbClr val="000000"/>
                          </a:solidFill>
                          <a:latin typeface="+mn-lt"/>
                          <a:cs typeface="Tahoma"/>
                        </a:rPr>
                        <a:t>75</a:t>
                      </a:r>
                    </a:p>
                  </a:txBody>
                  <a:tcPr marL="77213" marR="77213" marT="38613" marB="38613" anchor="ctr">
                    <a:solidFill>
                      <a:srgbClr val="D9D9D9"/>
                    </a:solidFill>
                  </a:tcPr>
                </a:tc>
                <a:extLst>
                  <a:ext uri="{0D108BD9-81ED-4DB2-BD59-A6C34878D82A}">
                    <a16:rowId xmlns:a16="http://schemas.microsoft.com/office/drawing/2014/main" val="10008"/>
                  </a:ext>
                </a:extLst>
              </a:tr>
            </a:tbl>
          </a:graphicData>
        </a:graphic>
      </p:graphicFrame>
      <p:graphicFrame>
        <p:nvGraphicFramePr>
          <p:cNvPr id="12" name="Table 11">
            <a:extLst>
              <a:ext uri="{FF2B5EF4-FFF2-40B4-BE49-F238E27FC236}">
                <a16:creationId xmlns:a16="http://schemas.microsoft.com/office/drawing/2014/main" id="{A6A803F9-FAEA-4B54-B2A7-FC5DFDFFF29A}"/>
              </a:ext>
            </a:extLst>
          </p:cNvPr>
          <p:cNvGraphicFramePr>
            <a:graphicFrameLocks noGrp="1"/>
          </p:cNvGraphicFramePr>
          <p:nvPr>
            <p:extLst>
              <p:ext uri="{D42A27DB-BD31-4B8C-83A1-F6EECF244321}">
                <p14:modId xmlns:p14="http://schemas.microsoft.com/office/powerpoint/2010/main" val="4058953791"/>
              </p:ext>
            </p:extLst>
          </p:nvPr>
        </p:nvGraphicFramePr>
        <p:xfrm>
          <a:off x="5703568" y="813292"/>
          <a:ext cx="2258728" cy="4975703"/>
        </p:xfrm>
        <a:graphic>
          <a:graphicData uri="http://schemas.openxmlformats.org/drawingml/2006/table">
            <a:tbl>
              <a:tblPr firstRow="1" bandRow="1">
                <a:tableStyleId>{073A0DAA-6AF3-43AB-8588-CEC1D06C72B9}</a:tableStyleId>
              </a:tblPr>
              <a:tblGrid>
                <a:gridCol w="2258728">
                  <a:extLst>
                    <a:ext uri="{9D8B030D-6E8A-4147-A177-3AD203B41FA5}">
                      <a16:colId xmlns:a16="http://schemas.microsoft.com/office/drawing/2014/main" val="20000"/>
                    </a:ext>
                  </a:extLst>
                </a:gridCol>
              </a:tblGrid>
              <a:tr h="448135">
                <a:tc>
                  <a:txBody>
                    <a:bodyPr/>
                    <a:lstStyle/>
                    <a:p>
                      <a:r>
                        <a:rPr lang="en-GB" sz="1200" dirty="0">
                          <a:solidFill>
                            <a:schemeClr val="bg1"/>
                          </a:solidFill>
                          <a:latin typeface="+mn-lt"/>
                          <a:cs typeface="Tahoma"/>
                        </a:rPr>
                        <a:t>LGPS </a:t>
                      </a:r>
                      <a:r>
                        <a:rPr lang="en-GB" sz="1200" baseline="0" dirty="0">
                          <a:solidFill>
                            <a:schemeClr val="bg1"/>
                          </a:solidFill>
                          <a:latin typeface="+mn-lt"/>
                          <a:cs typeface="Tahoma"/>
                        </a:rPr>
                        <a:t>1 April 2008 – 31 March 2014</a:t>
                      </a:r>
                      <a:endParaRPr lang="en-GB" sz="1200" dirty="0">
                        <a:solidFill>
                          <a:schemeClr val="bg1"/>
                        </a:solidFill>
                        <a:latin typeface="+mn-lt"/>
                        <a:cs typeface="Tahoma"/>
                      </a:endParaRPr>
                    </a:p>
                  </a:txBody>
                  <a:tcPr marL="77213" marR="77213" marT="38613" marB="38613" anchor="ctr">
                    <a:solidFill>
                      <a:schemeClr val="tx2"/>
                    </a:solidFill>
                  </a:tcPr>
                </a:tc>
                <a:extLst>
                  <a:ext uri="{0D108BD9-81ED-4DB2-BD59-A6C34878D82A}">
                    <a16:rowId xmlns:a16="http://schemas.microsoft.com/office/drawing/2014/main" val="10000"/>
                  </a:ext>
                </a:extLst>
              </a:tr>
              <a:tr h="446391">
                <a:tc>
                  <a:txBody>
                    <a:bodyPr/>
                    <a:lstStyle/>
                    <a:p>
                      <a:r>
                        <a:rPr lang="en-GB" sz="1200" dirty="0">
                          <a:solidFill>
                            <a:srgbClr val="000000"/>
                          </a:solidFill>
                          <a:latin typeface="+mn-lt"/>
                          <a:cs typeface="Tahoma"/>
                        </a:rPr>
                        <a:t>Final Salary</a:t>
                      </a:r>
                    </a:p>
                  </a:txBody>
                  <a:tcPr marL="77213" marR="77213" marT="38613" marB="38613" anchor="ctr">
                    <a:solidFill>
                      <a:srgbClr val="D9D9D9"/>
                    </a:solidFill>
                  </a:tcPr>
                </a:tc>
                <a:extLst>
                  <a:ext uri="{0D108BD9-81ED-4DB2-BD59-A6C34878D82A}">
                    <a16:rowId xmlns:a16="http://schemas.microsoft.com/office/drawing/2014/main" val="10001"/>
                  </a:ext>
                </a:extLst>
              </a:tr>
              <a:tr h="438477">
                <a:tc>
                  <a:txBody>
                    <a:bodyPr/>
                    <a:lstStyle/>
                    <a:p>
                      <a:r>
                        <a:rPr lang="en-GB" sz="1200" dirty="0">
                          <a:solidFill>
                            <a:srgbClr val="000000"/>
                          </a:solidFill>
                          <a:latin typeface="+mn-lt"/>
                          <a:cs typeface="Tahoma"/>
                        </a:rPr>
                        <a:t>1/60th</a:t>
                      </a:r>
                    </a:p>
                  </a:txBody>
                  <a:tcPr marL="77213" marR="77213" marT="38613" marB="38613" anchor="ctr">
                    <a:solidFill>
                      <a:srgbClr val="D9D9D9"/>
                    </a:solidFill>
                  </a:tcPr>
                </a:tc>
                <a:extLst>
                  <a:ext uri="{0D108BD9-81ED-4DB2-BD59-A6C34878D82A}">
                    <a16:rowId xmlns:a16="http://schemas.microsoft.com/office/drawing/2014/main" val="10002"/>
                  </a:ext>
                </a:extLst>
              </a:tr>
              <a:tr h="450519">
                <a:tc>
                  <a:txBody>
                    <a:bodyPr/>
                    <a:lstStyle/>
                    <a:p>
                      <a:r>
                        <a:rPr lang="en-GB" sz="1200" dirty="0">
                          <a:solidFill>
                            <a:srgbClr val="000000"/>
                          </a:solidFill>
                          <a:latin typeface="+mn-lt"/>
                          <a:cs typeface="Tahoma"/>
                        </a:rPr>
                        <a:t>From</a:t>
                      </a:r>
                      <a:r>
                        <a:rPr lang="en-GB" sz="1200" baseline="0" dirty="0">
                          <a:solidFill>
                            <a:srgbClr val="000000"/>
                          </a:solidFill>
                          <a:latin typeface="+mn-lt"/>
                          <a:cs typeface="Tahoma"/>
                        </a:rPr>
                        <a:t> 5.5% – 7.5%</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3"/>
                  </a:ext>
                </a:extLst>
              </a:tr>
              <a:tr h="446050">
                <a:tc>
                  <a:txBody>
                    <a:bodyPr/>
                    <a:lstStyle/>
                    <a:p>
                      <a:r>
                        <a:rPr lang="en-GB" sz="1200" dirty="0">
                          <a:solidFill>
                            <a:srgbClr val="000000"/>
                          </a:solidFill>
                          <a:latin typeface="+mn-lt"/>
                          <a:cs typeface="Tahoma"/>
                        </a:rPr>
                        <a:t>65</a:t>
                      </a:r>
                    </a:p>
                  </a:txBody>
                  <a:tcPr marL="77213" marR="77213" marT="38613" marB="38613" anchor="ctr">
                    <a:solidFill>
                      <a:srgbClr val="D9D9D9"/>
                    </a:solidFill>
                  </a:tcPr>
                </a:tc>
                <a:extLst>
                  <a:ext uri="{0D108BD9-81ED-4DB2-BD59-A6C34878D82A}">
                    <a16:rowId xmlns:a16="http://schemas.microsoft.com/office/drawing/2014/main" val="10004"/>
                  </a:ext>
                </a:extLst>
              </a:tr>
              <a:tr h="763035">
                <a:tc>
                  <a:txBody>
                    <a:bodyPr/>
                    <a:lstStyle/>
                    <a:p>
                      <a:r>
                        <a:rPr lang="en-US" sz="1200" dirty="0">
                          <a:solidFill>
                            <a:srgbClr val="000000"/>
                          </a:solidFill>
                          <a:latin typeface="+mn-lt"/>
                          <a:cs typeface="Tahoma"/>
                        </a:rPr>
                        <a:t>Employer consent was only required for early retirement before age 60.</a:t>
                      </a:r>
                      <a:r>
                        <a:rPr lang="en-US" sz="1200" baseline="0" dirty="0">
                          <a:solidFill>
                            <a:srgbClr val="000000"/>
                          </a:solidFill>
                          <a:latin typeface="+mn-lt"/>
                          <a:cs typeface="Tahoma"/>
                        </a:rPr>
                        <a:t> </a:t>
                      </a:r>
                      <a:r>
                        <a:rPr lang="en-US" sz="1200" dirty="0">
                          <a:solidFill>
                            <a:srgbClr val="000000"/>
                          </a:solidFill>
                          <a:latin typeface="+mn-lt"/>
                          <a:cs typeface="Tahoma"/>
                        </a:rPr>
                        <a:t>Possible reduction.</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5"/>
                  </a:ext>
                </a:extLst>
              </a:tr>
              <a:tr h="450003">
                <a:tc>
                  <a:txBody>
                    <a:bodyPr/>
                    <a:lstStyle/>
                    <a:p>
                      <a:r>
                        <a:rPr lang="en-GB" sz="1200" dirty="0">
                          <a:solidFill>
                            <a:srgbClr val="000000"/>
                          </a:solidFill>
                          <a:latin typeface="+mn-lt"/>
                          <a:cs typeface="Tahoma"/>
                        </a:rPr>
                        <a:t>No</a:t>
                      </a:r>
                    </a:p>
                  </a:txBody>
                  <a:tcPr marL="77213" marR="77213" marT="38613" marB="38613" anchor="ctr">
                    <a:solidFill>
                      <a:srgbClr val="D9D9D9"/>
                    </a:solidFill>
                  </a:tcPr>
                </a:tc>
                <a:extLst>
                  <a:ext uri="{0D108BD9-81ED-4DB2-BD59-A6C34878D82A}">
                    <a16:rowId xmlns:a16="http://schemas.microsoft.com/office/drawing/2014/main" val="10006"/>
                  </a:ext>
                </a:extLst>
              </a:tr>
              <a:tr h="1082756">
                <a:tc>
                  <a:txBody>
                    <a:bodyPr/>
                    <a:lstStyle/>
                    <a:p>
                      <a:r>
                        <a:rPr lang="en-US" sz="1200" dirty="0">
                          <a:solidFill>
                            <a:srgbClr val="000000"/>
                          </a:solidFill>
                          <a:latin typeface="+mn-lt"/>
                          <a:cs typeface="Tahoma"/>
                        </a:rPr>
                        <a:t>At any age unreduced. Three levels of benefit available depending on the member's likelihood of being capable of working.</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7"/>
                  </a:ext>
                </a:extLst>
              </a:tr>
              <a:tr h="450337">
                <a:tc>
                  <a:txBody>
                    <a:bodyPr/>
                    <a:lstStyle/>
                    <a:p>
                      <a:r>
                        <a:rPr lang="en-GB" sz="1200" dirty="0">
                          <a:solidFill>
                            <a:srgbClr val="000000"/>
                          </a:solidFill>
                          <a:latin typeface="+mn-lt"/>
                          <a:cs typeface="Tahoma"/>
                        </a:rPr>
                        <a:t>75</a:t>
                      </a:r>
                    </a:p>
                  </a:txBody>
                  <a:tcPr marL="77213" marR="77213" marT="38613" marB="38613" anchor="ctr">
                    <a:solidFill>
                      <a:srgbClr val="D9D9D9"/>
                    </a:solidFill>
                  </a:tcPr>
                </a:tc>
                <a:extLst>
                  <a:ext uri="{0D108BD9-81ED-4DB2-BD59-A6C34878D82A}">
                    <a16:rowId xmlns:a16="http://schemas.microsoft.com/office/drawing/2014/main" val="10008"/>
                  </a:ext>
                </a:extLst>
              </a:tr>
            </a:tbl>
          </a:graphicData>
        </a:graphic>
      </p:graphicFrame>
      <p:graphicFrame>
        <p:nvGraphicFramePr>
          <p:cNvPr id="13" name="Table 12">
            <a:extLst>
              <a:ext uri="{FF2B5EF4-FFF2-40B4-BE49-F238E27FC236}">
                <a16:creationId xmlns:a16="http://schemas.microsoft.com/office/drawing/2014/main" id="{99AFFFE0-4471-45B7-AD2E-11EED2FFC60A}"/>
              </a:ext>
            </a:extLst>
          </p:cNvPr>
          <p:cNvGraphicFramePr>
            <a:graphicFrameLocks noGrp="1"/>
          </p:cNvGraphicFramePr>
          <p:nvPr>
            <p:extLst>
              <p:ext uri="{D42A27DB-BD31-4B8C-83A1-F6EECF244321}">
                <p14:modId xmlns:p14="http://schemas.microsoft.com/office/powerpoint/2010/main" val="274918669"/>
              </p:ext>
            </p:extLst>
          </p:nvPr>
        </p:nvGraphicFramePr>
        <p:xfrm>
          <a:off x="7962296" y="814717"/>
          <a:ext cx="2258728" cy="4974280"/>
        </p:xfrm>
        <a:graphic>
          <a:graphicData uri="http://schemas.openxmlformats.org/drawingml/2006/table">
            <a:tbl>
              <a:tblPr firstRow="1" bandRow="1">
                <a:tableStyleId>{073A0DAA-6AF3-43AB-8588-CEC1D06C72B9}</a:tableStyleId>
              </a:tblPr>
              <a:tblGrid>
                <a:gridCol w="2258728">
                  <a:extLst>
                    <a:ext uri="{9D8B030D-6E8A-4147-A177-3AD203B41FA5}">
                      <a16:colId xmlns:a16="http://schemas.microsoft.com/office/drawing/2014/main" val="20000"/>
                    </a:ext>
                  </a:extLst>
                </a:gridCol>
              </a:tblGrid>
              <a:tr h="445892">
                <a:tc>
                  <a:txBody>
                    <a:bodyPr/>
                    <a:lstStyle/>
                    <a:p>
                      <a:r>
                        <a:rPr lang="en-GB" sz="1200" dirty="0">
                          <a:solidFill>
                            <a:schemeClr val="bg1"/>
                          </a:solidFill>
                          <a:latin typeface="+mn-lt"/>
                          <a:cs typeface="Tahoma"/>
                        </a:rPr>
                        <a:t>LGPS 1 April 2014</a:t>
                      </a:r>
                    </a:p>
                  </a:txBody>
                  <a:tcPr marL="77213" marR="77213" marT="38613" marB="38613" anchor="ctr">
                    <a:solidFill>
                      <a:schemeClr val="tx2"/>
                    </a:solidFill>
                  </a:tcPr>
                </a:tc>
                <a:extLst>
                  <a:ext uri="{0D108BD9-81ED-4DB2-BD59-A6C34878D82A}">
                    <a16:rowId xmlns:a16="http://schemas.microsoft.com/office/drawing/2014/main" val="10000"/>
                  </a:ext>
                </a:extLst>
              </a:tr>
              <a:tr h="447976">
                <a:tc>
                  <a:txBody>
                    <a:bodyPr/>
                    <a:lstStyle/>
                    <a:p>
                      <a:r>
                        <a:rPr lang="en-GB" sz="1200" dirty="0">
                          <a:solidFill>
                            <a:srgbClr val="000000"/>
                          </a:solidFill>
                          <a:latin typeface="+mn-lt"/>
                          <a:cs typeface="Tahoma"/>
                        </a:rPr>
                        <a:t>Career Average</a:t>
                      </a:r>
                      <a:r>
                        <a:rPr lang="en-GB" sz="1200" baseline="0" dirty="0">
                          <a:solidFill>
                            <a:srgbClr val="000000"/>
                          </a:solidFill>
                          <a:latin typeface="+mn-lt"/>
                          <a:cs typeface="Tahoma"/>
                        </a:rPr>
                        <a:t> Revalued Earnings (CARE)</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1"/>
                  </a:ext>
                </a:extLst>
              </a:tr>
              <a:tr h="437987">
                <a:tc>
                  <a:txBody>
                    <a:bodyPr/>
                    <a:lstStyle/>
                    <a:p>
                      <a:r>
                        <a:rPr lang="en-GB" sz="1200" dirty="0">
                          <a:solidFill>
                            <a:srgbClr val="000000"/>
                          </a:solidFill>
                          <a:latin typeface="+mn-lt"/>
                          <a:cs typeface="Tahoma"/>
                        </a:rPr>
                        <a:t>1/49</a:t>
                      </a:r>
                      <a:r>
                        <a:rPr lang="en-GB" sz="1200" baseline="30000" dirty="0">
                          <a:solidFill>
                            <a:srgbClr val="000000"/>
                          </a:solidFill>
                          <a:latin typeface="+mn-lt"/>
                          <a:cs typeface="Tahoma"/>
                        </a:rPr>
                        <a:t>th</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2"/>
                  </a:ext>
                </a:extLst>
              </a:tr>
              <a:tr h="445243">
                <a:tc>
                  <a:txBody>
                    <a:bodyPr/>
                    <a:lstStyle/>
                    <a:p>
                      <a:r>
                        <a:rPr lang="en-GB" sz="1200" dirty="0">
                          <a:solidFill>
                            <a:srgbClr val="000000"/>
                          </a:solidFill>
                          <a:latin typeface="+mn-lt"/>
                          <a:cs typeface="Tahoma"/>
                        </a:rPr>
                        <a:t>From 5.5%</a:t>
                      </a:r>
                      <a:r>
                        <a:rPr lang="en-GB" sz="1200" baseline="0" dirty="0">
                          <a:solidFill>
                            <a:srgbClr val="000000"/>
                          </a:solidFill>
                          <a:latin typeface="+mn-lt"/>
                          <a:cs typeface="Tahoma"/>
                        </a:rPr>
                        <a:t> – </a:t>
                      </a:r>
                      <a:r>
                        <a:rPr lang="en-GB" sz="1200" dirty="0">
                          <a:solidFill>
                            <a:srgbClr val="000000"/>
                          </a:solidFill>
                          <a:latin typeface="+mn-lt"/>
                          <a:cs typeface="Tahoma"/>
                        </a:rPr>
                        <a:t>12.5%</a:t>
                      </a:r>
                    </a:p>
                  </a:txBody>
                  <a:tcPr marL="77213" marR="77213" marT="38613" marB="38613" anchor="ctr">
                    <a:solidFill>
                      <a:srgbClr val="D9D9D9"/>
                    </a:solidFill>
                  </a:tcPr>
                </a:tc>
                <a:extLst>
                  <a:ext uri="{0D108BD9-81ED-4DB2-BD59-A6C34878D82A}">
                    <a16:rowId xmlns:a16="http://schemas.microsoft.com/office/drawing/2014/main" val="10003"/>
                  </a:ext>
                </a:extLst>
              </a:tr>
              <a:tr h="445551">
                <a:tc>
                  <a:txBody>
                    <a:bodyPr/>
                    <a:lstStyle/>
                    <a:p>
                      <a:r>
                        <a:rPr lang="en-US" sz="1200" dirty="0">
                          <a:solidFill>
                            <a:srgbClr val="000000"/>
                          </a:solidFill>
                          <a:latin typeface="+mn-lt"/>
                          <a:cs typeface="Tahoma"/>
                        </a:rPr>
                        <a:t>The higher of age 65 or SPA. </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4"/>
                  </a:ext>
                </a:extLst>
              </a:tr>
              <a:tr h="771145">
                <a:tc>
                  <a:txBody>
                    <a:bodyPr/>
                    <a:lstStyle/>
                    <a:p>
                      <a:r>
                        <a:rPr lang="en-GB" sz="1200" dirty="0">
                          <a:solidFill>
                            <a:srgbClr val="000000"/>
                          </a:solidFill>
                          <a:latin typeface="+mn-lt"/>
                          <a:cs typeface="Tahoma"/>
                        </a:rPr>
                        <a:t>From age 55 – </a:t>
                      </a:r>
                      <a:br>
                        <a:rPr lang="en-GB" sz="1200" dirty="0">
                          <a:solidFill>
                            <a:srgbClr val="000000"/>
                          </a:solidFill>
                          <a:latin typeface="+mn-lt"/>
                          <a:cs typeface="Tahoma"/>
                        </a:rPr>
                      </a:br>
                      <a:r>
                        <a:rPr lang="en-GB" sz="1200" dirty="0">
                          <a:solidFill>
                            <a:srgbClr val="000000"/>
                          </a:solidFill>
                          <a:latin typeface="+mn-lt"/>
                          <a:cs typeface="Tahoma"/>
                        </a:rPr>
                        <a:t>no employer consent</a:t>
                      </a:r>
                      <a:r>
                        <a:rPr lang="en-GB" sz="1200" baseline="0" dirty="0">
                          <a:solidFill>
                            <a:srgbClr val="000000"/>
                          </a:solidFill>
                          <a:latin typeface="+mn-lt"/>
                          <a:cs typeface="Tahoma"/>
                        </a:rPr>
                        <a:t> required. Possible reduction. </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5"/>
                  </a:ext>
                </a:extLst>
              </a:tr>
              <a:tr h="445892">
                <a:tc>
                  <a:txBody>
                    <a:bodyPr/>
                    <a:lstStyle/>
                    <a:p>
                      <a:r>
                        <a:rPr lang="en-GB" sz="1200" dirty="0">
                          <a:solidFill>
                            <a:srgbClr val="000000"/>
                          </a:solidFill>
                          <a:latin typeface="+mn-lt"/>
                          <a:cs typeface="Tahoma"/>
                        </a:rPr>
                        <a:t>No</a:t>
                      </a:r>
                    </a:p>
                  </a:txBody>
                  <a:tcPr marL="77213" marR="77213" marT="38613" marB="38613" anchor="ctr">
                    <a:solidFill>
                      <a:srgbClr val="D9D9D9"/>
                    </a:solidFill>
                  </a:tcPr>
                </a:tc>
                <a:extLst>
                  <a:ext uri="{0D108BD9-81ED-4DB2-BD59-A6C34878D82A}">
                    <a16:rowId xmlns:a16="http://schemas.microsoft.com/office/drawing/2014/main" val="10006"/>
                  </a:ext>
                </a:extLst>
              </a:tr>
              <a:tr h="1080475">
                <a:tc>
                  <a:txBody>
                    <a:bodyPr/>
                    <a:lstStyle/>
                    <a:p>
                      <a:r>
                        <a:rPr lang="en-US" sz="1200" dirty="0">
                          <a:solidFill>
                            <a:srgbClr val="000000"/>
                          </a:solidFill>
                          <a:latin typeface="+mn-lt"/>
                          <a:cs typeface="Tahoma"/>
                        </a:rPr>
                        <a:t>At any age unreduced. Three levels of benefit depending on your likelihood for being capable of working in future.</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7"/>
                  </a:ext>
                </a:extLst>
              </a:tr>
              <a:tr h="454119">
                <a:tc>
                  <a:txBody>
                    <a:bodyPr/>
                    <a:lstStyle/>
                    <a:p>
                      <a:r>
                        <a:rPr lang="en-GB" sz="1200" dirty="0">
                          <a:solidFill>
                            <a:srgbClr val="000000"/>
                          </a:solidFill>
                          <a:latin typeface="+mn-lt"/>
                          <a:cs typeface="Tahoma"/>
                        </a:rPr>
                        <a:t>75</a:t>
                      </a:r>
                    </a:p>
                  </a:txBody>
                  <a:tcPr marL="77213" marR="77213" marT="38613" marB="38613" anchor="ctr">
                    <a:solidFill>
                      <a:srgbClr val="D9D9D9"/>
                    </a:solidFill>
                  </a:tcPr>
                </a:tc>
                <a:extLst>
                  <a:ext uri="{0D108BD9-81ED-4DB2-BD59-A6C34878D82A}">
                    <a16:rowId xmlns:a16="http://schemas.microsoft.com/office/drawing/2014/main" val="10008"/>
                  </a:ext>
                </a:extLst>
              </a:tr>
            </a:tbl>
          </a:graphicData>
        </a:graphic>
      </p:graphicFrame>
      <p:sp>
        <p:nvSpPr>
          <p:cNvPr id="5" name="Title 3">
            <a:extLst>
              <a:ext uri="{FF2B5EF4-FFF2-40B4-BE49-F238E27FC236}">
                <a16:creationId xmlns:a16="http://schemas.microsoft.com/office/drawing/2014/main" id="{E816B033-330D-4495-9818-287A83A3240A}"/>
              </a:ext>
            </a:extLst>
          </p:cNvPr>
          <p:cNvSpPr txBox="1">
            <a:spLocks/>
          </p:cNvSpPr>
          <p:nvPr/>
        </p:nvSpPr>
        <p:spPr>
          <a:xfrm>
            <a:off x="505682" y="415129"/>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2400" dirty="0">
                <a:solidFill>
                  <a:srgbClr val="0F5395"/>
                </a:solidFill>
                <a:latin typeface="+mn-lt"/>
              </a:rPr>
              <a:t>Clarity – LGPS 2014</a:t>
            </a:r>
          </a:p>
        </p:txBody>
      </p:sp>
    </p:spTree>
    <p:extLst>
      <p:ext uri="{BB962C8B-B14F-4D97-AF65-F5344CB8AC3E}">
        <p14:creationId xmlns:p14="http://schemas.microsoft.com/office/powerpoint/2010/main" val="21795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your benefits are calculated</a:t>
            </a:r>
          </a:p>
        </p:txBody>
      </p:sp>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year</a:t>
            </a:r>
          </a:p>
        </p:txBody>
      </p:sp>
      <p:sp>
        <p:nvSpPr>
          <p:cNvPr id="4" name="TextBox 3">
            <a:extLst>
              <a:ext uri="{FF2B5EF4-FFF2-40B4-BE49-F238E27FC236}">
                <a16:creationId xmlns:a16="http://schemas.microsoft.com/office/drawing/2014/main" id="{F46016A0-F877-46CF-A444-C929A0A36120}"/>
              </a:ext>
            </a:extLst>
          </p:cNvPr>
          <p:cNvSpPr txBox="1"/>
          <p:nvPr/>
        </p:nvSpPr>
        <p:spPr>
          <a:xfrm>
            <a:off x="2028012" y="3042890"/>
            <a:ext cx="759122" cy="369332"/>
          </a:xfrm>
          <a:prstGeom prst="rect">
            <a:avLst/>
          </a:prstGeom>
          <a:noFill/>
        </p:spPr>
        <p:txBody>
          <a:bodyPr wrap="square" rtlCol="0">
            <a:spAutoFit/>
          </a:bodyPr>
          <a:lstStyle/>
          <a:p>
            <a:pPr algn="ctr"/>
            <a:r>
              <a:rPr lang="en-GB" dirty="0"/>
              <a:t>80th</a:t>
            </a:r>
          </a:p>
        </p:txBody>
      </p:sp>
      <p:sp>
        <p:nvSpPr>
          <p:cNvPr id="8" name="TextBox 27">
            <a:extLst>
              <a:ext uri="{FF2B5EF4-FFF2-40B4-BE49-F238E27FC236}">
                <a16:creationId xmlns:a16="http://schemas.microsoft.com/office/drawing/2014/main" id="{D7ACBCDF-76E1-41D4-8FE4-F2748C3DE11E}"/>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9" name="Picture 8">
            <a:extLst>
              <a:ext uri="{FF2B5EF4-FFF2-40B4-BE49-F238E27FC236}">
                <a16:creationId xmlns:a16="http://schemas.microsoft.com/office/drawing/2014/main" id="{99D6E687-411A-49F8-ACFC-ABDA8BA326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5" name="TextBox 4">
            <a:extLst>
              <a:ext uri="{FF2B5EF4-FFF2-40B4-BE49-F238E27FC236}">
                <a16:creationId xmlns:a16="http://schemas.microsoft.com/office/drawing/2014/main" id="{D804F8F2-B8E7-4404-BF30-8D1597B722FE}"/>
              </a:ext>
            </a:extLst>
          </p:cNvPr>
          <p:cNvSpPr txBox="1"/>
          <p:nvPr/>
        </p:nvSpPr>
        <p:spPr>
          <a:xfrm>
            <a:off x="7348756" y="1400096"/>
            <a:ext cx="3531765" cy="1477328"/>
          </a:xfrm>
          <a:prstGeom prst="rect">
            <a:avLst/>
          </a:prstGeom>
          <a:noFill/>
        </p:spPr>
        <p:txBody>
          <a:bodyPr wrap="square" rtlCol="0">
            <a:spAutoFit/>
          </a:bodyPr>
          <a:lstStyle/>
          <a:p>
            <a:r>
              <a:rPr lang="en-GB" b="1" dirty="0">
                <a:solidFill>
                  <a:srgbClr val="0F5395"/>
                </a:solidFill>
              </a:rPr>
              <a:t>Annual Pension</a:t>
            </a:r>
          </a:p>
          <a:p>
            <a:r>
              <a:rPr lang="en-GB" dirty="0">
                <a:solidFill>
                  <a:srgbClr val="0F5395"/>
                </a:solidFill>
              </a:rPr>
              <a:t>£397.12 each year</a:t>
            </a:r>
          </a:p>
          <a:p>
            <a:endParaRPr lang="en-GB" dirty="0">
              <a:solidFill>
                <a:srgbClr val="0F5395"/>
              </a:solidFill>
            </a:endParaRPr>
          </a:p>
          <a:p>
            <a:r>
              <a:rPr lang="en-GB" b="1" dirty="0">
                <a:solidFill>
                  <a:srgbClr val="0F5395"/>
                </a:solidFill>
              </a:rPr>
              <a:t>Tax-free lump sum</a:t>
            </a:r>
          </a:p>
          <a:p>
            <a:r>
              <a:rPr lang="en-GB" dirty="0">
                <a:solidFill>
                  <a:srgbClr val="0F5395"/>
                </a:solidFill>
              </a:rPr>
              <a:t>£1,118.41</a:t>
            </a:r>
          </a:p>
        </p:txBody>
      </p:sp>
      <p:sp>
        <p:nvSpPr>
          <p:cNvPr id="10" name="TextBox 9">
            <a:extLst>
              <a:ext uri="{FF2B5EF4-FFF2-40B4-BE49-F238E27FC236}">
                <a16:creationId xmlns:a16="http://schemas.microsoft.com/office/drawing/2014/main" id="{23583156-4777-41C2-9A45-27DA8BA82EC5}"/>
              </a:ext>
            </a:extLst>
          </p:cNvPr>
          <p:cNvSpPr txBox="1"/>
          <p:nvPr/>
        </p:nvSpPr>
        <p:spPr>
          <a:xfrm>
            <a:off x="1979735" y="5113956"/>
            <a:ext cx="7560605" cy="369332"/>
          </a:xfrm>
          <a:prstGeom prst="rect">
            <a:avLst/>
          </a:prstGeom>
          <a:noFill/>
        </p:spPr>
        <p:txBody>
          <a:bodyPr wrap="square" rtlCol="0">
            <a:spAutoFit/>
          </a:bodyPr>
          <a:lstStyle/>
          <a:p>
            <a:r>
              <a:rPr lang="en-GB" dirty="0"/>
              <a:t>All figures provided are for illustrative purposes only and are not guaranteed</a:t>
            </a:r>
          </a:p>
        </p:txBody>
      </p:sp>
    </p:spTree>
    <p:extLst>
      <p:ext uri="{BB962C8B-B14F-4D97-AF65-F5344CB8AC3E}">
        <p14:creationId xmlns:p14="http://schemas.microsoft.com/office/powerpoint/2010/main" val="76878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your benefits are calculated</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F46016A0-F877-46CF-A444-C929A0A36120}"/>
              </a:ext>
            </a:extLst>
          </p:cNvPr>
          <p:cNvSpPr txBox="1"/>
          <p:nvPr/>
        </p:nvSpPr>
        <p:spPr>
          <a:xfrm>
            <a:off x="3528681" y="3076446"/>
            <a:ext cx="759122" cy="369332"/>
          </a:xfrm>
          <a:prstGeom prst="rect">
            <a:avLst/>
          </a:prstGeom>
          <a:noFill/>
        </p:spPr>
        <p:txBody>
          <a:bodyPr wrap="square" rtlCol="0">
            <a:spAutoFit/>
          </a:bodyPr>
          <a:lstStyle/>
          <a:p>
            <a:pPr algn="ctr"/>
            <a:r>
              <a:rPr lang="en-GB" dirty="0"/>
              <a:t>60th</a:t>
            </a:r>
          </a:p>
        </p:txBody>
      </p:sp>
      <p:sp>
        <p:nvSpPr>
          <p:cNvPr id="24" name="Rectangle 23">
            <a:extLst>
              <a:ext uri="{FF2B5EF4-FFF2-40B4-BE49-F238E27FC236}">
                <a16:creationId xmlns:a16="http://schemas.microsoft.com/office/drawing/2014/main" id="{A1318E40-799A-4D5B-A078-6FFC42C2EC48}"/>
              </a:ext>
            </a:extLst>
          </p:cNvPr>
          <p:cNvSpPr/>
          <p:nvPr/>
        </p:nvSpPr>
        <p:spPr>
          <a:xfrm>
            <a:off x="2835412" y="3445778"/>
            <a:ext cx="2145660" cy="6543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 years</a:t>
            </a:r>
          </a:p>
        </p:txBody>
      </p:sp>
      <p:sp>
        <p:nvSpPr>
          <p:cNvPr id="26" name="TextBox 25">
            <a:extLst>
              <a:ext uri="{FF2B5EF4-FFF2-40B4-BE49-F238E27FC236}">
                <a16:creationId xmlns:a16="http://schemas.microsoft.com/office/drawing/2014/main" id="{22B96E03-6D3E-4DE6-B822-ED94E362B925}"/>
              </a:ext>
            </a:extLst>
          </p:cNvPr>
          <p:cNvSpPr txBox="1"/>
          <p:nvPr/>
        </p:nvSpPr>
        <p:spPr>
          <a:xfrm>
            <a:off x="7348756" y="1400096"/>
            <a:ext cx="3531765" cy="1477328"/>
          </a:xfrm>
          <a:prstGeom prst="rect">
            <a:avLst/>
          </a:prstGeom>
          <a:noFill/>
        </p:spPr>
        <p:txBody>
          <a:bodyPr wrap="square" rtlCol="0">
            <a:spAutoFit/>
          </a:bodyPr>
          <a:lstStyle/>
          <a:p>
            <a:r>
              <a:rPr lang="en-GB" b="1" dirty="0">
                <a:solidFill>
                  <a:schemeClr val="accent1">
                    <a:lumMod val="60000"/>
                    <a:lumOff val="40000"/>
                  </a:schemeClr>
                </a:solidFill>
              </a:rPr>
              <a:t>Annual Pension</a:t>
            </a:r>
          </a:p>
          <a:p>
            <a:r>
              <a:rPr lang="en-GB" dirty="0">
                <a:solidFill>
                  <a:schemeClr val="accent1">
                    <a:lumMod val="60000"/>
                    <a:lumOff val="40000"/>
                  </a:schemeClr>
                </a:solidFill>
              </a:rPr>
              <a:t>£3,176.94 each year</a:t>
            </a:r>
          </a:p>
          <a:p>
            <a:endParaRPr lang="en-GB" dirty="0">
              <a:solidFill>
                <a:schemeClr val="accent1">
                  <a:lumMod val="60000"/>
                  <a:lumOff val="40000"/>
                </a:schemeClr>
              </a:solidFill>
            </a:endParaRPr>
          </a:p>
          <a:p>
            <a:r>
              <a:rPr lang="en-GB" b="1" dirty="0">
                <a:solidFill>
                  <a:schemeClr val="accent1">
                    <a:lumMod val="60000"/>
                    <a:lumOff val="40000"/>
                  </a:schemeClr>
                </a:solidFill>
              </a:rPr>
              <a:t>Tax-free lump sum</a:t>
            </a:r>
          </a:p>
          <a:p>
            <a:r>
              <a:rPr lang="en-GB" dirty="0">
                <a:solidFill>
                  <a:schemeClr val="accent1">
                    <a:lumMod val="60000"/>
                    <a:lumOff val="40000"/>
                  </a:schemeClr>
                </a:solidFill>
              </a:rPr>
              <a:t>No automatic tax-free lump sum</a:t>
            </a:r>
          </a:p>
        </p:txBody>
      </p:sp>
      <p:sp>
        <p:nvSpPr>
          <p:cNvPr id="29" name="TextBox 28">
            <a:extLst>
              <a:ext uri="{FF2B5EF4-FFF2-40B4-BE49-F238E27FC236}">
                <a16:creationId xmlns:a16="http://schemas.microsoft.com/office/drawing/2014/main" id="{5D3F9B4A-12F9-4C4D-AB68-9C444FFC2AA5}"/>
              </a:ext>
            </a:extLst>
          </p:cNvPr>
          <p:cNvSpPr txBox="1"/>
          <p:nvPr/>
        </p:nvSpPr>
        <p:spPr>
          <a:xfrm>
            <a:off x="1979735" y="5113956"/>
            <a:ext cx="7560605" cy="369332"/>
          </a:xfrm>
          <a:prstGeom prst="rect">
            <a:avLst/>
          </a:prstGeom>
          <a:noFill/>
        </p:spPr>
        <p:txBody>
          <a:bodyPr wrap="square" rtlCol="0">
            <a:spAutoFit/>
          </a:bodyPr>
          <a:lstStyle/>
          <a:p>
            <a:r>
              <a:rPr lang="en-GB" dirty="0"/>
              <a:t>All figures provided are for illustrative purposes only and are not guaranteed</a:t>
            </a:r>
          </a:p>
        </p:txBody>
      </p:sp>
    </p:spTree>
    <p:extLst>
      <p:ext uri="{BB962C8B-B14F-4D97-AF65-F5344CB8AC3E}">
        <p14:creationId xmlns:p14="http://schemas.microsoft.com/office/powerpoint/2010/main" val="114525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your benefits are calculated</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F46016A0-F877-46CF-A444-C929A0A36120}"/>
              </a:ext>
            </a:extLst>
          </p:cNvPr>
          <p:cNvSpPr txBox="1"/>
          <p:nvPr/>
        </p:nvSpPr>
        <p:spPr>
          <a:xfrm>
            <a:off x="7391843" y="3032187"/>
            <a:ext cx="759122" cy="369332"/>
          </a:xfrm>
          <a:prstGeom prst="rect">
            <a:avLst/>
          </a:prstGeom>
          <a:noFill/>
        </p:spPr>
        <p:txBody>
          <a:bodyPr wrap="square" rtlCol="0">
            <a:spAutoFit/>
          </a:bodyPr>
          <a:lstStyle/>
          <a:p>
            <a:pPr algn="ctr"/>
            <a:r>
              <a:rPr lang="en-GB" dirty="0"/>
              <a:t>49th</a:t>
            </a:r>
          </a:p>
        </p:txBody>
      </p:sp>
      <p:sp>
        <p:nvSpPr>
          <p:cNvPr id="24" name="Rectangle 23">
            <a:extLst>
              <a:ext uri="{FF2B5EF4-FFF2-40B4-BE49-F238E27FC236}">
                <a16:creationId xmlns:a16="http://schemas.microsoft.com/office/drawing/2014/main" id="{A1318E40-799A-4D5B-A078-6FFC42C2EC48}"/>
              </a:ext>
            </a:extLst>
          </p:cNvPr>
          <p:cNvSpPr/>
          <p:nvPr/>
        </p:nvSpPr>
        <p:spPr>
          <a:xfrm>
            <a:off x="2835412" y="3445778"/>
            <a:ext cx="2145660" cy="6543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492EF4E-CDA6-4749-AB30-EED1EFA0D1FC}"/>
              </a:ext>
            </a:extLst>
          </p:cNvPr>
          <p:cNvSpPr/>
          <p:nvPr/>
        </p:nvSpPr>
        <p:spPr>
          <a:xfrm>
            <a:off x="4981071" y="3445778"/>
            <a:ext cx="5580667" cy="65434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18 years</a:t>
            </a:r>
          </a:p>
        </p:txBody>
      </p:sp>
      <p:sp>
        <p:nvSpPr>
          <p:cNvPr id="9" name="TextBox 8">
            <a:extLst>
              <a:ext uri="{FF2B5EF4-FFF2-40B4-BE49-F238E27FC236}">
                <a16:creationId xmlns:a16="http://schemas.microsoft.com/office/drawing/2014/main" id="{F0253BEB-3EA9-42D9-8C12-359E8406B092}"/>
              </a:ext>
            </a:extLst>
          </p:cNvPr>
          <p:cNvSpPr txBox="1"/>
          <p:nvPr/>
        </p:nvSpPr>
        <p:spPr>
          <a:xfrm>
            <a:off x="7348756" y="1400096"/>
            <a:ext cx="3531765" cy="1477328"/>
          </a:xfrm>
          <a:prstGeom prst="rect">
            <a:avLst/>
          </a:prstGeom>
          <a:noFill/>
        </p:spPr>
        <p:txBody>
          <a:bodyPr wrap="square" rtlCol="0">
            <a:spAutoFit/>
          </a:bodyPr>
          <a:lstStyle/>
          <a:p>
            <a:r>
              <a:rPr lang="en-GB" b="1" dirty="0">
                <a:solidFill>
                  <a:srgbClr val="2F9CFF"/>
                </a:solidFill>
              </a:rPr>
              <a:t>Annual Pension</a:t>
            </a:r>
          </a:p>
          <a:p>
            <a:r>
              <a:rPr lang="en-GB" dirty="0">
                <a:solidFill>
                  <a:srgbClr val="2F9CFF"/>
                </a:solidFill>
              </a:rPr>
              <a:t>£11,346.24 each year</a:t>
            </a:r>
          </a:p>
          <a:p>
            <a:endParaRPr lang="en-GB" dirty="0">
              <a:solidFill>
                <a:srgbClr val="2F9CFF"/>
              </a:solidFill>
            </a:endParaRPr>
          </a:p>
          <a:p>
            <a:r>
              <a:rPr lang="en-GB" b="1" dirty="0">
                <a:solidFill>
                  <a:srgbClr val="2F9CFF"/>
                </a:solidFill>
              </a:rPr>
              <a:t>Tax-free lump sum</a:t>
            </a:r>
          </a:p>
          <a:p>
            <a:r>
              <a:rPr lang="en-GB" dirty="0">
                <a:solidFill>
                  <a:srgbClr val="2F9CFF"/>
                </a:solidFill>
              </a:rPr>
              <a:t>No automatic tax-free lump sum</a:t>
            </a:r>
          </a:p>
        </p:txBody>
      </p:sp>
      <p:sp>
        <p:nvSpPr>
          <p:cNvPr id="10" name="TextBox 9">
            <a:extLst>
              <a:ext uri="{FF2B5EF4-FFF2-40B4-BE49-F238E27FC236}">
                <a16:creationId xmlns:a16="http://schemas.microsoft.com/office/drawing/2014/main" id="{D5EE4FA6-AF45-44B8-8651-DF982719B5E3}"/>
              </a:ext>
            </a:extLst>
          </p:cNvPr>
          <p:cNvSpPr txBox="1"/>
          <p:nvPr/>
        </p:nvSpPr>
        <p:spPr>
          <a:xfrm>
            <a:off x="973123" y="4860246"/>
            <a:ext cx="8567217" cy="738664"/>
          </a:xfrm>
          <a:prstGeom prst="rect">
            <a:avLst/>
          </a:prstGeom>
          <a:noFill/>
        </p:spPr>
        <p:txBody>
          <a:bodyPr wrap="square" rtlCol="0">
            <a:spAutoFit/>
          </a:bodyPr>
          <a:lstStyle/>
          <a:p>
            <a:pPr algn="ctr"/>
            <a:r>
              <a:rPr lang="en-GB" sz="1400" dirty="0"/>
              <a:t>This example uses a starting salary In the CARE scheme of £25,000 and assumes a 1% increase each year.</a:t>
            </a:r>
          </a:p>
          <a:p>
            <a:pPr algn="ctr"/>
            <a:r>
              <a:rPr lang="en-GB" sz="1400" dirty="0"/>
              <a:t>It also assumes CARE benefits have been revalued each year for inflation at 1.5%.</a:t>
            </a:r>
          </a:p>
          <a:p>
            <a:pPr algn="ctr"/>
            <a:r>
              <a:rPr lang="en-GB" sz="1400" dirty="0"/>
              <a:t>All figures provided are for illustrative purposes only and are not guaranteed.</a:t>
            </a:r>
          </a:p>
        </p:txBody>
      </p:sp>
    </p:spTree>
    <p:extLst>
      <p:ext uri="{BB962C8B-B14F-4D97-AF65-F5344CB8AC3E}">
        <p14:creationId xmlns:p14="http://schemas.microsoft.com/office/powerpoint/2010/main" val="1275248237"/>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A8C3197-AEFD-084D-86B3-F71A1D6F103B}" vid="{3E115217-73CF-6C4F-A53E-88897F2042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3B69D00915B742A0D6CF108E41C30E" ma:contentTypeVersion="16" ma:contentTypeDescription="Create a new document." ma:contentTypeScope="" ma:versionID="a6ee20ecbeb220baf842e622c5f4d0f1">
  <xsd:schema xmlns:xsd="http://www.w3.org/2001/XMLSchema" xmlns:xs="http://www.w3.org/2001/XMLSchema" xmlns:p="http://schemas.microsoft.com/office/2006/metadata/properties" xmlns:ns2="3a00c7c7-b3db-4b0a-b49f-cea77640b661" xmlns:ns3="9a01875c-7929-45f6-add0-900341652a6f" xmlns:ns4="c2b36edf-d6b4-4d40-9417-44b51de556ab" targetNamespace="http://schemas.microsoft.com/office/2006/metadata/properties" ma:root="true" ma:fieldsID="bdee7e4fbf938a30eea104e39ffbe25f" ns2:_="" ns3:_="" ns4:_="">
    <xsd:import namespace="3a00c7c7-b3db-4b0a-b49f-cea77640b661"/>
    <xsd:import namespace="9a01875c-7929-45f6-add0-900341652a6f"/>
    <xsd:import namespace="c2b36edf-d6b4-4d40-9417-44b51de556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0c7c7-b3db-4b0a-b49f-cea77640b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01875c-7929-45f6-add0-900341652a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b36edf-d6b4-4d40-9417-44b51de556a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42aaa58-d425-4076-8119-385671aed1c1}" ma:internalName="TaxCatchAll" ma:showField="CatchAllData" ma:web="9a01875c-7929-45f6-add0-900341652a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b36edf-d6b4-4d40-9417-44b51de556ab" xsi:nil="true"/>
    <lcf76f155ced4ddcb4097134ff3c332f xmlns="3a00c7c7-b3db-4b0a-b49f-cea77640b6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3FF50B-A785-4667-AA1C-719787AC45AB}"/>
</file>

<file path=customXml/itemProps2.xml><?xml version="1.0" encoding="utf-8"?>
<ds:datastoreItem xmlns:ds="http://schemas.openxmlformats.org/officeDocument/2006/customXml" ds:itemID="{363E5BC8-466D-4164-8241-E3792CCF346B}"/>
</file>

<file path=customXml/itemProps3.xml><?xml version="1.0" encoding="utf-8"?>
<ds:datastoreItem xmlns:ds="http://schemas.openxmlformats.org/officeDocument/2006/customXml" ds:itemID="{2AF2EE1F-61B1-4DD4-AB5C-318168362F30}"/>
</file>

<file path=docProps/app.xml><?xml version="1.0" encoding="utf-8"?>
<Properties xmlns="http://schemas.openxmlformats.org/officeDocument/2006/extended-properties" xmlns:vt="http://schemas.openxmlformats.org/officeDocument/2006/docPropsVTypes">
  <Template>Theme1</Template>
  <TotalTime>29891</TotalTime>
  <Words>2576</Words>
  <Application>Microsoft Office PowerPoint</Application>
  <PresentationFormat>Widescreen</PresentationFormat>
  <Paragraphs>475</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Gotham Narrow Book</vt:lpstr>
      <vt:lpstr>Gotham Narrow Medium</vt:lpstr>
      <vt:lpstr>Tahoma</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Johnson</dc:creator>
  <cp:lastModifiedBy>Druvaskalna, Madara</cp:lastModifiedBy>
  <cp:revision>81</cp:revision>
  <cp:lastPrinted>2018-09-10T11:13:59Z</cp:lastPrinted>
  <dcterms:created xsi:type="dcterms:W3CDTF">2018-08-29T13:09:26Z</dcterms:created>
  <dcterms:modified xsi:type="dcterms:W3CDTF">2023-03-06T15:47:38Z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0x010100183B69D00915B742A0D6CF108E41C30E</vt:lpwstr>
  </property>
</Properties>
</file>