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78" r:id="rId5"/>
    <p:sldId id="279" r:id="rId6"/>
    <p:sldId id="282" r:id="rId7"/>
    <p:sldId id="263" r:id="rId8"/>
    <p:sldId id="266" r:id="rId9"/>
    <p:sldId id="281" r:id="rId10"/>
    <p:sldId id="257" r:id="rId11"/>
    <p:sldId id="258" r:id="rId12"/>
    <p:sldId id="268" r:id="rId13"/>
    <p:sldId id="285" r:id="rId14"/>
    <p:sldId id="276" r:id="rId15"/>
    <p:sldId id="283" r:id="rId16"/>
    <p:sldId id="267" r:id="rId17"/>
    <p:sldId id="290" r:id="rId18"/>
    <p:sldId id="265" r:id="rId19"/>
    <p:sldId id="284" r:id="rId20"/>
    <p:sldId id="289" r:id="rId21"/>
    <p:sldId id="300" r:id="rId22"/>
    <p:sldId id="286" r:id="rId23"/>
    <p:sldId id="269" r:id="rId24"/>
    <p:sldId id="294" r:id="rId25"/>
    <p:sldId id="270" r:id="rId26"/>
    <p:sldId id="288" r:id="rId27"/>
    <p:sldId id="292" r:id="rId28"/>
    <p:sldId id="287" r:id="rId29"/>
    <p:sldId id="264" r:id="rId30"/>
    <p:sldId id="291" r:id="rId31"/>
    <p:sldId id="295" r:id="rId32"/>
    <p:sldId id="293" r:id="rId33"/>
    <p:sldId id="296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E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58269-F350-4B2D-83C6-BDFBFC333C0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DCB2D42-E0C4-458F-B11D-BCE4B43A7627}">
      <dgm:prSet/>
      <dgm:spPr/>
      <dgm:t>
        <a:bodyPr/>
        <a:lstStyle/>
        <a:p>
          <a:pPr>
            <a:defRPr cap="all"/>
          </a:pPr>
          <a:r>
            <a:rPr lang="en-GB"/>
            <a:t>Symptoms</a:t>
          </a:r>
          <a:endParaRPr lang="en-US"/>
        </a:p>
      </dgm:t>
    </dgm:pt>
    <dgm:pt modelId="{8CD5D177-B024-4A26-88C3-906B5B8D72FC}" type="parTrans" cxnId="{AD6E43D7-3D93-4C24-B7B9-110B1D926999}">
      <dgm:prSet/>
      <dgm:spPr/>
      <dgm:t>
        <a:bodyPr/>
        <a:lstStyle/>
        <a:p>
          <a:endParaRPr lang="en-US"/>
        </a:p>
      </dgm:t>
    </dgm:pt>
    <dgm:pt modelId="{C5377218-D72B-4D66-9D7A-B7718AA8190D}" type="sibTrans" cxnId="{AD6E43D7-3D93-4C24-B7B9-110B1D926999}">
      <dgm:prSet/>
      <dgm:spPr/>
      <dgm:t>
        <a:bodyPr/>
        <a:lstStyle/>
        <a:p>
          <a:endParaRPr lang="en-US"/>
        </a:p>
      </dgm:t>
    </dgm:pt>
    <dgm:pt modelId="{C00C95C5-C3E0-4A41-9A56-4AB982FAA282}">
      <dgm:prSet/>
      <dgm:spPr/>
      <dgm:t>
        <a:bodyPr/>
        <a:lstStyle/>
        <a:p>
          <a:pPr>
            <a:defRPr cap="all"/>
          </a:pPr>
          <a:r>
            <a:rPr lang="en-GB"/>
            <a:t>Impacts</a:t>
          </a:r>
          <a:endParaRPr lang="en-US"/>
        </a:p>
      </dgm:t>
    </dgm:pt>
    <dgm:pt modelId="{A21FFA06-1285-4279-91D9-802941FC6D04}" type="parTrans" cxnId="{1A586E55-0F26-4A4B-ACC5-590B98A04F20}">
      <dgm:prSet/>
      <dgm:spPr/>
      <dgm:t>
        <a:bodyPr/>
        <a:lstStyle/>
        <a:p>
          <a:endParaRPr lang="en-US"/>
        </a:p>
      </dgm:t>
    </dgm:pt>
    <dgm:pt modelId="{F22FA998-C78B-4F7E-B7A2-541A5362D41B}" type="sibTrans" cxnId="{1A586E55-0F26-4A4B-ACC5-590B98A04F20}">
      <dgm:prSet/>
      <dgm:spPr/>
      <dgm:t>
        <a:bodyPr/>
        <a:lstStyle/>
        <a:p>
          <a:endParaRPr lang="en-US"/>
        </a:p>
      </dgm:t>
    </dgm:pt>
    <dgm:pt modelId="{82D4A47B-A8A9-43F9-9570-A5ECF24B7DB5}">
      <dgm:prSet/>
      <dgm:spPr/>
      <dgm:t>
        <a:bodyPr/>
        <a:lstStyle/>
        <a:p>
          <a:pPr>
            <a:defRPr cap="all"/>
          </a:pPr>
          <a:r>
            <a:rPr lang="en-GB"/>
            <a:t>Priorities</a:t>
          </a:r>
          <a:endParaRPr lang="en-US"/>
        </a:p>
      </dgm:t>
    </dgm:pt>
    <dgm:pt modelId="{EB9C174E-F64C-4ABC-8FC1-01C70002E953}" type="parTrans" cxnId="{F56F3C4E-0BA8-4D41-A733-EE9893FB229E}">
      <dgm:prSet/>
      <dgm:spPr/>
      <dgm:t>
        <a:bodyPr/>
        <a:lstStyle/>
        <a:p>
          <a:endParaRPr lang="en-US"/>
        </a:p>
      </dgm:t>
    </dgm:pt>
    <dgm:pt modelId="{98BC9641-36B3-444B-80AC-474334563BE9}" type="sibTrans" cxnId="{F56F3C4E-0BA8-4D41-A733-EE9893FB229E}">
      <dgm:prSet/>
      <dgm:spPr/>
      <dgm:t>
        <a:bodyPr/>
        <a:lstStyle/>
        <a:p>
          <a:endParaRPr lang="en-US"/>
        </a:p>
      </dgm:t>
    </dgm:pt>
    <dgm:pt modelId="{E26306F7-9A68-4E70-B233-D63D665C595F}">
      <dgm:prSet/>
      <dgm:spPr/>
      <dgm:t>
        <a:bodyPr/>
        <a:lstStyle/>
        <a:p>
          <a:pPr>
            <a:defRPr cap="all"/>
          </a:pPr>
          <a:r>
            <a:rPr lang="en-GB"/>
            <a:t>Actions</a:t>
          </a:r>
          <a:endParaRPr lang="en-US"/>
        </a:p>
      </dgm:t>
    </dgm:pt>
    <dgm:pt modelId="{39365B5F-915A-4003-9B27-75E958D2B402}" type="parTrans" cxnId="{E7EED769-E22A-4B6B-A39F-07CA7947BA17}">
      <dgm:prSet/>
      <dgm:spPr/>
      <dgm:t>
        <a:bodyPr/>
        <a:lstStyle/>
        <a:p>
          <a:endParaRPr lang="en-US"/>
        </a:p>
      </dgm:t>
    </dgm:pt>
    <dgm:pt modelId="{4761406C-2423-4332-8C19-CBFC11038313}" type="sibTrans" cxnId="{E7EED769-E22A-4B6B-A39F-07CA7947BA17}">
      <dgm:prSet/>
      <dgm:spPr/>
      <dgm:t>
        <a:bodyPr/>
        <a:lstStyle/>
        <a:p>
          <a:endParaRPr lang="en-US"/>
        </a:p>
      </dgm:t>
    </dgm:pt>
    <dgm:pt modelId="{609FB837-A7B0-4025-88E7-F5B99FFC9F0D}" type="pres">
      <dgm:prSet presAssocID="{C4C58269-F350-4B2D-83C6-BDFBFC333C09}" presName="root" presStyleCnt="0">
        <dgm:presLayoutVars>
          <dgm:dir/>
          <dgm:resizeHandles val="exact"/>
        </dgm:presLayoutVars>
      </dgm:prSet>
      <dgm:spPr/>
    </dgm:pt>
    <dgm:pt modelId="{89F997D8-3BA0-47BC-A10D-D48EE10F4A29}" type="pres">
      <dgm:prSet presAssocID="{BDCB2D42-E0C4-458F-B11D-BCE4B43A7627}" presName="compNode" presStyleCnt="0"/>
      <dgm:spPr/>
    </dgm:pt>
    <dgm:pt modelId="{4A2C403A-599A-4461-9065-1617985291CA}" type="pres">
      <dgm:prSet presAssocID="{BDCB2D42-E0C4-458F-B11D-BCE4B43A7627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8A127FC-736B-4B45-A7AD-4825D4CFB9AB}" type="pres">
      <dgm:prSet presAssocID="{BDCB2D42-E0C4-458F-B11D-BCE4B43A76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AC320DD-98B2-443D-9A62-2BD09900D0DC}" type="pres">
      <dgm:prSet presAssocID="{BDCB2D42-E0C4-458F-B11D-BCE4B43A7627}" presName="spaceRect" presStyleCnt="0"/>
      <dgm:spPr/>
    </dgm:pt>
    <dgm:pt modelId="{3E7DBC6C-14A3-4BCE-B384-841F59FCB7BC}" type="pres">
      <dgm:prSet presAssocID="{BDCB2D42-E0C4-458F-B11D-BCE4B43A7627}" presName="textRect" presStyleLbl="revTx" presStyleIdx="0" presStyleCnt="4">
        <dgm:presLayoutVars>
          <dgm:chMax val="1"/>
          <dgm:chPref val="1"/>
        </dgm:presLayoutVars>
      </dgm:prSet>
      <dgm:spPr/>
    </dgm:pt>
    <dgm:pt modelId="{B7E6A336-0B5B-47F4-A2EC-9B72C78E60EA}" type="pres">
      <dgm:prSet presAssocID="{C5377218-D72B-4D66-9D7A-B7718AA8190D}" presName="sibTrans" presStyleCnt="0"/>
      <dgm:spPr/>
    </dgm:pt>
    <dgm:pt modelId="{5A1688C4-9338-4A7D-8789-0FDA09F9195B}" type="pres">
      <dgm:prSet presAssocID="{C00C95C5-C3E0-4A41-9A56-4AB982FAA282}" presName="compNode" presStyleCnt="0"/>
      <dgm:spPr/>
    </dgm:pt>
    <dgm:pt modelId="{9CA7330E-8ADC-4DD2-B5FE-1B6B43A8C917}" type="pres">
      <dgm:prSet presAssocID="{C00C95C5-C3E0-4A41-9A56-4AB982FAA282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99573F6-C50D-4820-AA62-7380990B989B}" type="pres">
      <dgm:prSet presAssocID="{C00C95C5-C3E0-4A41-9A56-4AB982FAA2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08F9C87-E2D1-4767-A0F3-B6554AA33F42}" type="pres">
      <dgm:prSet presAssocID="{C00C95C5-C3E0-4A41-9A56-4AB982FAA282}" presName="spaceRect" presStyleCnt="0"/>
      <dgm:spPr/>
    </dgm:pt>
    <dgm:pt modelId="{93C6A400-9575-4C01-AAB3-70C3F8DD5A7B}" type="pres">
      <dgm:prSet presAssocID="{C00C95C5-C3E0-4A41-9A56-4AB982FAA282}" presName="textRect" presStyleLbl="revTx" presStyleIdx="1" presStyleCnt="4">
        <dgm:presLayoutVars>
          <dgm:chMax val="1"/>
          <dgm:chPref val="1"/>
        </dgm:presLayoutVars>
      </dgm:prSet>
      <dgm:spPr/>
    </dgm:pt>
    <dgm:pt modelId="{6C358768-90EB-4158-B406-77D089D8C85A}" type="pres">
      <dgm:prSet presAssocID="{F22FA998-C78B-4F7E-B7A2-541A5362D41B}" presName="sibTrans" presStyleCnt="0"/>
      <dgm:spPr/>
    </dgm:pt>
    <dgm:pt modelId="{B765614E-BE4D-41BA-8092-E9A54EA30DAA}" type="pres">
      <dgm:prSet presAssocID="{82D4A47B-A8A9-43F9-9570-A5ECF24B7DB5}" presName="compNode" presStyleCnt="0"/>
      <dgm:spPr/>
    </dgm:pt>
    <dgm:pt modelId="{5A5948D0-4430-405B-9B18-22007EE6BBE5}" type="pres">
      <dgm:prSet presAssocID="{82D4A47B-A8A9-43F9-9570-A5ECF24B7DB5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AF63213-12E9-44CD-BBA8-1B42DA234BB9}" type="pres">
      <dgm:prSet presAssocID="{82D4A47B-A8A9-43F9-9570-A5ECF24B7DB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5BF8A5-6617-47E7-9337-DED35AE2A882}" type="pres">
      <dgm:prSet presAssocID="{82D4A47B-A8A9-43F9-9570-A5ECF24B7DB5}" presName="spaceRect" presStyleCnt="0"/>
      <dgm:spPr/>
    </dgm:pt>
    <dgm:pt modelId="{15C46854-39E0-4255-9325-B6DFF609F5A2}" type="pres">
      <dgm:prSet presAssocID="{82D4A47B-A8A9-43F9-9570-A5ECF24B7DB5}" presName="textRect" presStyleLbl="revTx" presStyleIdx="2" presStyleCnt="4">
        <dgm:presLayoutVars>
          <dgm:chMax val="1"/>
          <dgm:chPref val="1"/>
        </dgm:presLayoutVars>
      </dgm:prSet>
      <dgm:spPr/>
    </dgm:pt>
    <dgm:pt modelId="{84A4DFFE-F3F9-4FAE-8939-C86278775911}" type="pres">
      <dgm:prSet presAssocID="{98BC9641-36B3-444B-80AC-474334563BE9}" presName="sibTrans" presStyleCnt="0"/>
      <dgm:spPr/>
    </dgm:pt>
    <dgm:pt modelId="{62640F7C-6793-4D31-A840-8116B8CD531B}" type="pres">
      <dgm:prSet presAssocID="{E26306F7-9A68-4E70-B233-D63D665C595F}" presName="compNode" presStyleCnt="0"/>
      <dgm:spPr/>
    </dgm:pt>
    <dgm:pt modelId="{D6C257EE-3E4D-4F3F-9654-85903D84EA9E}" type="pres">
      <dgm:prSet presAssocID="{E26306F7-9A68-4E70-B233-D63D665C595F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E627673-EFF4-4E81-A27D-377E8C1A5532}" type="pres">
      <dgm:prSet presAssocID="{E26306F7-9A68-4E70-B233-D63D665C595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F3367D2-9353-48C4-8371-CE5D7FCDF352}" type="pres">
      <dgm:prSet presAssocID="{E26306F7-9A68-4E70-B233-D63D665C595F}" presName="spaceRect" presStyleCnt="0"/>
      <dgm:spPr/>
    </dgm:pt>
    <dgm:pt modelId="{1F8DAF3F-FBDC-454B-92EA-D08091B37F38}" type="pres">
      <dgm:prSet presAssocID="{E26306F7-9A68-4E70-B233-D63D665C595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E8DE900-54B0-4BF0-BA07-0FD44557EF1A}" type="presOf" srcId="{BDCB2D42-E0C4-458F-B11D-BCE4B43A7627}" destId="{3E7DBC6C-14A3-4BCE-B384-841F59FCB7BC}" srcOrd="0" destOrd="0" presId="urn:microsoft.com/office/officeart/2018/5/layout/IconLeafLabelList"/>
    <dgm:cxn modelId="{4D3C6422-86E0-448D-ACFB-E2BCC5DAA1D3}" type="presOf" srcId="{82D4A47B-A8A9-43F9-9570-A5ECF24B7DB5}" destId="{15C46854-39E0-4255-9325-B6DFF609F5A2}" srcOrd="0" destOrd="0" presId="urn:microsoft.com/office/officeart/2018/5/layout/IconLeafLabelList"/>
    <dgm:cxn modelId="{2C14D460-DFE4-43CD-AB36-442C759FD111}" type="presOf" srcId="{E26306F7-9A68-4E70-B233-D63D665C595F}" destId="{1F8DAF3F-FBDC-454B-92EA-D08091B37F38}" srcOrd="0" destOrd="0" presId="urn:microsoft.com/office/officeart/2018/5/layout/IconLeafLabelList"/>
    <dgm:cxn modelId="{E7EED769-E22A-4B6B-A39F-07CA7947BA17}" srcId="{C4C58269-F350-4B2D-83C6-BDFBFC333C09}" destId="{E26306F7-9A68-4E70-B233-D63D665C595F}" srcOrd="3" destOrd="0" parTransId="{39365B5F-915A-4003-9B27-75E958D2B402}" sibTransId="{4761406C-2423-4332-8C19-CBFC11038313}"/>
    <dgm:cxn modelId="{C73A094A-0B92-4931-9A13-CD679A5E1BC5}" type="presOf" srcId="{C4C58269-F350-4B2D-83C6-BDFBFC333C09}" destId="{609FB837-A7B0-4025-88E7-F5B99FFC9F0D}" srcOrd="0" destOrd="0" presId="urn:microsoft.com/office/officeart/2018/5/layout/IconLeafLabelList"/>
    <dgm:cxn modelId="{F56F3C4E-0BA8-4D41-A733-EE9893FB229E}" srcId="{C4C58269-F350-4B2D-83C6-BDFBFC333C09}" destId="{82D4A47B-A8A9-43F9-9570-A5ECF24B7DB5}" srcOrd="2" destOrd="0" parTransId="{EB9C174E-F64C-4ABC-8FC1-01C70002E953}" sibTransId="{98BC9641-36B3-444B-80AC-474334563BE9}"/>
    <dgm:cxn modelId="{1A586E55-0F26-4A4B-ACC5-590B98A04F20}" srcId="{C4C58269-F350-4B2D-83C6-BDFBFC333C09}" destId="{C00C95C5-C3E0-4A41-9A56-4AB982FAA282}" srcOrd="1" destOrd="0" parTransId="{A21FFA06-1285-4279-91D9-802941FC6D04}" sibTransId="{F22FA998-C78B-4F7E-B7A2-541A5362D41B}"/>
    <dgm:cxn modelId="{35E46EA8-1DEB-4B2A-95DC-F2360716C766}" type="presOf" srcId="{C00C95C5-C3E0-4A41-9A56-4AB982FAA282}" destId="{93C6A400-9575-4C01-AAB3-70C3F8DD5A7B}" srcOrd="0" destOrd="0" presId="urn:microsoft.com/office/officeart/2018/5/layout/IconLeafLabelList"/>
    <dgm:cxn modelId="{AD6E43D7-3D93-4C24-B7B9-110B1D926999}" srcId="{C4C58269-F350-4B2D-83C6-BDFBFC333C09}" destId="{BDCB2D42-E0C4-458F-B11D-BCE4B43A7627}" srcOrd="0" destOrd="0" parTransId="{8CD5D177-B024-4A26-88C3-906B5B8D72FC}" sibTransId="{C5377218-D72B-4D66-9D7A-B7718AA8190D}"/>
    <dgm:cxn modelId="{CEB1F80D-D698-4FE6-90AA-E041777E1AC0}" type="presParOf" srcId="{609FB837-A7B0-4025-88E7-F5B99FFC9F0D}" destId="{89F997D8-3BA0-47BC-A10D-D48EE10F4A29}" srcOrd="0" destOrd="0" presId="urn:microsoft.com/office/officeart/2018/5/layout/IconLeafLabelList"/>
    <dgm:cxn modelId="{69D730FD-8C5D-4F25-BBEB-9D4F36AF3D76}" type="presParOf" srcId="{89F997D8-3BA0-47BC-A10D-D48EE10F4A29}" destId="{4A2C403A-599A-4461-9065-1617985291CA}" srcOrd="0" destOrd="0" presId="urn:microsoft.com/office/officeart/2018/5/layout/IconLeafLabelList"/>
    <dgm:cxn modelId="{AD6C1EB6-7A1D-4EE3-84CD-B6E6D753879A}" type="presParOf" srcId="{89F997D8-3BA0-47BC-A10D-D48EE10F4A29}" destId="{D8A127FC-736B-4B45-A7AD-4825D4CFB9AB}" srcOrd="1" destOrd="0" presId="urn:microsoft.com/office/officeart/2018/5/layout/IconLeafLabelList"/>
    <dgm:cxn modelId="{47E50581-4BAA-49B6-A524-EC94629C68B6}" type="presParOf" srcId="{89F997D8-3BA0-47BC-A10D-D48EE10F4A29}" destId="{1AC320DD-98B2-443D-9A62-2BD09900D0DC}" srcOrd="2" destOrd="0" presId="urn:microsoft.com/office/officeart/2018/5/layout/IconLeafLabelList"/>
    <dgm:cxn modelId="{229016B8-24FC-470F-8D54-956D695F23D3}" type="presParOf" srcId="{89F997D8-3BA0-47BC-A10D-D48EE10F4A29}" destId="{3E7DBC6C-14A3-4BCE-B384-841F59FCB7BC}" srcOrd="3" destOrd="0" presId="urn:microsoft.com/office/officeart/2018/5/layout/IconLeafLabelList"/>
    <dgm:cxn modelId="{224552BE-3CC4-4ED5-8B7D-6FF725F632FF}" type="presParOf" srcId="{609FB837-A7B0-4025-88E7-F5B99FFC9F0D}" destId="{B7E6A336-0B5B-47F4-A2EC-9B72C78E60EA}" srcOrd="1" destOrd="0" presId="urn:microsoft.com/office/officeart/2018/5/layout/IconLeafLabelList"/>
    <dgm:cxn modelId="{4CBD5FCB-2062-4ABD-A5A1-6249CD6DD038}" type="presParOf" srcId="{609FB837-A7B0-4025-88E7-F5B99FFC9F0D}" destId="{5A1688C4-9338-4A7D-8789-0FDA09F9195B}" srcOrd="2" destOrd="0" presId="urn:microsoft.com/office/officeart/2018/5/layout/IconLeafLabelList"/>
    <dgm:cxn modelId="{E11BAF85-726E-4E0A-81DB-6FC5C04A992F}" type="presParOf" srcId="{5A1688C4-9338-4A7D-8789-0FDA09F9195B}" destId="{9CA7330E-8ADC-4DD2-B5FE-1B6B43A8C917}" srcOrd="0" destOrd="0" presId="urn:microsoft.com/office/officeart/2018/5/layout/IconLeafLabelList"/>
    <dgm:cxn modelId="{C17523AF-4BA3-4A5A-AB3D-440440AC6D0D}" type="presParOf" srcId="{5A1688C4-9338-4A7D-8789-0FDA09F9195B}" destId="{099573F6-C50D-4820-AA62-7380990B989B}" srcOrd="1" destOrd="0" presId="urn:microsoft.com/office/officeart/2018/5/layout/IconLeafLabelList"/>
    <dgm:cxn modelId="{EE3FFB6A-EEED-42A3-840D-9819DE0391C5}" type="presParOf" srcId="{5A1688C4-9338-4A7D-8789-0FDA09F9195B}" destId="{A08F9C87-E2D1-4767-A0F3-B6554AA33F42}" srcOrd="2" destOrd="0" presId="urn:microsoft.com/office/officeart/2018/5/layout/IconLeafLabelList"/>
    <dgm:cxn modelId="{8FB40D07-D0A8-4BDB-9CC2-B9E8CCCE4905}" type="presParOf" srcId="{5A1688C4-9338-4A7D-8789-0FDA09F9195B}" destId="{93C6A400-9575-4C01-AAB3-70C3F8DD5A7B}" srcOrd="3" destOrd="0" presId="urn:microsoft.com/office/officeart/2018/5/layout/IconLeafLabelList"/>
    <dgm:cxn modelId="{F2BA4217-D753-4CBD-8188-0D8AC23E7E0E}" type="presParOf" srcId="{609FB837-A7B0-4025-88E7-F5B99FFC9F0D}" destId="{6C358768-90EB-4158-B406-77D089D8C85A}" srcOrd="3" destOrd="0" presId="urn:microsoft.com/office/officeart/2018/5/layout/IconLeafLabelList"/>
    <dgm:cxn modelId="{12516021-66B0-4B97-A56C-1A18BC3EA535}" type="presParOf" srcId="{609FB837-A7B0-4025-88E7-F5B99FFC9F0D}" destId="{B765614E-BE4D-41BA-8092-E9A54EA30DAA}" srcOrd="4" destOrd="0" presId="urn:microsoft.com/office/officeart/2018/5/layout/IconLeafLabelList"/>
    <dgm:cxn modelId="{00CA4312-5E65-43EC-A716-9D87D0FA3E88}" type="presParOf" srcId="{B765614E-BE4D-41BA-8092-E9A54EA30DAA}" destId="{5A5948D0-4430-405B-9B18-22007EE6BBE5}" srcOrd="0" destOrd="0" presId="urn:microsoft.com/office/officeart/2018/5/layout/IconLeafLabelList"/>
    <dgm:cxn modelId="{8F00E64D-C7BB-4EA4-B4A7-0B1794DCE610}" type="presParOf" srcId="{B765614E-BE4D-41BA-8092-E9A54EA30DAA}" destId="{5AF63213-12E9-44CD-BBA8-1B42DA234BB9}" srcOrd="1" destOrd="0" presId="urn:microsoft.com/office/officeart/2018/5/layout/IconLeafLabelList"/>
    <dgm:cxn modelId="{49339301-2F43-4CCF-93A8-118C90765568}" type="presParOf" srcId="{B765614E-BE4D-41BA-8092-E9A54EA30DAA}" destId="{495BF8A5-6617-47E7-9337-DED35AE2A882}" srcOrd="2" destOrd="0" presId="urn:microsoft.com/office/officeart/2018/5/layout/IconLeafLabelList"/>
    <dgm:cxn modelId="{7382D412-E600-41E4-A216-DFFEA9774BD9}" type="presParOf" srcId="{B765614E-BE4D-41BA-8092-E9A54EA30DAA}" destId="{15C46854-39E0-4255-9325-B6DFF609F5A2}" srcOrd="3" destOrd="0" presId="urn:microsoft.com/office/officeart/2018/5/layout/IconLeafLabelList"/>
    <dgm:cxn modelId="{5E8CB291-9ECA-4683-A769-D91532E4B2E4}" type="presParOf" srcId="{609FB837-A7B0-4025-88E7-F5B99FFC9F0D}" destId="{84A4DFFE-F3F9-4FAE-8939-C86278775911}" srcOrd="5" destOrd="0" presId="urn:microsoft.com/office/officeart/2018/5/layout/IconLeafLabelList"/>
    <dgm:cxn modelId="{8FC0DFB9-EEC6-4C1C-AED0-49525CDC452B}" type="presParOf" srcId="{609FB837-A7B0-4025-88E7-F5B99FFC9F0D}" destId="{62640F7C-6793-4D31-A840-8116B8CD531B}" srcOrd="6" destOrd="0" presId="urn:microsoft.com/office/officeart/2018/5/layout/IconLeafLabelList"/>
    <dgm:cxn modelId="{E2AEE54E-4ED1-4C3A-9B56-8449D4FB67E8}" type="presParOf" srcId="{62640F7C-6793-4D31-A840-8116B8CD531B}" destId="{D6C257EE-3E4D-4F3F-9654-85903D84EA9E}" srcOrd="0" destOrd="0" presId="urn:microsoft.com/office/officeart/2018/5/layout/IconLeafLabelList"/>
    <dgm:cxn modelId="{D3EB9FAF-1B7B-44B9-94C8-BC32CDF667C8}" type="presParOf" srcId="{62640F7C-6793-4D31-A840-8116B8CD531B}" destId="{2E627673-EFF4-4E81-A27D-377E8C1A5532}" srcOrd="1" destOrd="0" presId="urn:microsoft.com/office/officeart/2018/5/layout/IconLeafLabelList"/>
    <dgm:cxn modelId="{BABF6250-FE50-46D6-97D6-39693B3E41F8}" type="presParOf" srcId="{62640F7C-6793-4D31-A840-8116B8CD531B}" destId="{DF3367D2-9353-48C4-8371-CE5D7FCDF352}" srcOrd="2" destOrd="0" presId="urn:microsoft.com/office/officeart/2018/5/layout/IconLeafLabelList"/>
    <dgm:cxn modelId="{2D41EE2A-8732-422A-AEEF-4832C1C628E7}" type="presParOf" srcId="{62640F7C-6793-4D31-A840-8116B8CD531B}" destId="{1F8DAF3F-FBDC-454B-92EA-D08091B37F3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403A-599A-4461-9065-1617985291CA}">
      <dsp:nvSpPr>
        <dsp:cNvPr id="0" name=""/>
        <dsp:cNvSpPr/>
      </dsp:nvSpPr>
      <dsp:spPr>
        <a:xfrm>
          <a:off x="973190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127FC-736B-4B45-A7AD-4825D4CFB9AB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DBC6C-14A3-4BCE-B384-841F59FCB7BC}">
      <dsp:nvSpPr>
        <dsp:cNvPr id="0" name=""/>
        <dsp:cNvSpPr/>
      </dsp:nvSpPr>
      <dsp:spPr>
        <a:xfrm>
          <a:off x="569079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/>
            <a:t>Symptoms</a:t>
          </a:r>
          <a:endParaRPr lang="en-US" sz="3200" kern="1200"/>
        </a:p>
      </dsp:txBody>
      <dsp:txXfrm>
        <a:off x="569079" y="2443382"/>
        <a:ext cx="2072362" cy="720000"/>
      </dsp:txXfrm>
    </dsp:sp>
    <dsp:sp modelId="{9CA7330E-8ADC-4DD2-B5FE-1B6B43A8C917}">
      <dsp:nvSpPr>
        <dsp:cNvPr id="0" name=""/>
        <dsp:cNvSpPr/>
      </dsp:nvSpPr>
      <dsp:spPr>
        <a:xfrm>
          <a:off x="3408216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573F6-C50D-4820-AA62-7380990B989B}">
      <dsp:nvSpPr>
        <dsp:cNvPr id="0" name=""/>
        <dsp:cNvSpPr/>
      </dsp:nvSpPr>
      <dsp:spPr>
        <a:xfrm>
          <a:off x="3677623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6A400-9575-4C01-AAB3-70C3F8DD5A7B}">
      <dsp:nvSpPr>
        <dsp:cNvPr id="0" name=""/>
        <dsp:cNvSpPr/>
      </dsp:nvSpPr>
      <dsp:spPr>
        <a:xfrm>
          <a:off x="3004105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/>
            <a:t>Impacts</a:t>
          </a:r>
          <a:endParaRPr lang="en-US" sz="3200" kern="1200"/>
        </a:p>
      </dsp:txBody>
      <dsp:txXfrm>
        <a:off x="3004105" y="2443382"/>
        <a:ext cx="2072362" cy="720000"/>
      </dsp:txXfrm>
    </dsp:sp>
    <dsp:sp modelId="{5A5948D0-4430-405B-9B18-22007EE6BBE5}">
      <dsp:nvSpPr>
        <dsp:cNvPr id="0" name=""/>
        <dsp:cNvSpPr/>
      </dsp:nvSpPr>
      <dsp:spPr>
        <a:xfrm>
          <a:off x="5843242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63213-12E9-44CD-BBA8-1B42DA234BB9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6854-39E0-4255-9325-B6DFF609F5A2}">
      <dsp:nvSpPr>
        <dsp:cNvPr id="0" name=""/>
        <dsp:cNvSpPr/>
      </dsp:nvSpPr>
      <dsp:spPr>
        <a:xfrm>
          <a:off x="5439131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/>
            <a:t>Priorities</a:t>
          </a:r>
          <a:endParaRPr lang="en-US" sz="3200" kern="1200"/>
        </a:p>
      </dsp:txBody>
      <dsp:txXfrm>
        <a:off x="5439131" y="2443382"/>
        <a:ext cx="2072362" cy="720000"/>
      </dsp:txXfrm>
    </dsp:sp>
    <dsp:sp modelId="{D6C257EE-3E4D-4F3F-9654-85903D84EA9E}">
      <dsp:nvSpPr>
        <dsp:cNvPr id="0" name=""/>
        <dsp:cNvSpPr/>
      </dsp:nvSpPr>
      <dsp:spPr>
        <a:xfrm>
          <a:off x="8278268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27673-EFF4-4E81-A27D-377E8C1A5532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DAF3F-FBDC-454B-92EA-D08091B37F38}">
      <dsp:nvSpPr>
        <dsp:cNvPr id="0" name=""/>
        <dsp:cNvSpPr/>
      </dsp:nvSpPr>
      <dsp:spPr>
        <a:xfrm>
          <a:off x="7874157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/>
            <a:t>Actions</a:t>
          </a:r>
          <a:endParaRPr lang="en-US" sz="3200" kern="1200"/>
        </a:p>
      </dsp:txBody>
      <dsp:txXfrm>
        <a:off x="7874157" y="2443382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919-BDA3-1826-DFBE-FD168F4C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AC0E4-16B1-BD1E-1515-7EB86E291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952B-550D-278A-8420-20C2D446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51B4-4A73-9C26-F62D-D9446AF0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5004F-0F77-6947-C683-6DC2A3DA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1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01B3-B594-0B44-AF41-6656FFBD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637E9-FA0F-6E6A-6CBA-C2B12913F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CC688-18EC-6E3A-624A-B7C402A4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9476-CAE8-945C-5DBD-79CFF5D7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2114A-97D4-FDEF-C56E-A6D0FBC0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EDD00-CBBC-4C37-7723-66783851C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91842-E15F-F9BC-540F-B6D6A42B0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689F-91C6-77E2-BF59-309731EA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8188-C8D2-E91B-0658-CE86014E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53CE-2C93-95A4-771F-B669EB2E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45C2-61DD-8C21-0DC6-C0EE52C2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2E68A-163D-26A3-32DC-B33718AB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3476-3B77-EEE5-C8C6-A37CD3B5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2D4FB-A87F-C92A-F7D2-81C7B696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0AF1-74D2-4668-9049-3760FB51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3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9CCF-0AD4-45B1-A4A4-91F2632F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E80C3-9649-E815-C9D6-667B7E2AA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44FB8-10E1-00AD-637D-E05BA9CC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78A5-84CA-2B12-9352-F0DEB636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326F-335A-FF0F-A44C-AE9071BA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2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C4DB-A4A9-FCB8-0C2B-51D601C2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4AAA5-AEDE-4493-ACDC-A90AFA34E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6FFF-1B50-B3A6-A43D-439A75ED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78AA5-900B-DC9A-93D1-48412296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ADDE-DA95-ADC3-5122-F56FF7D3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AAC2D-FF01-F14C-69B7-22D4715B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3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AA0A-9EF4-9542-E644-A6145F33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5A9D-1104-B701-3A07-E730FB1B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C973B-FEDB-26D5-6562-A543CC342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56B9A-2B6A-9A31-5FFB-770DA72B3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2E02A-0D4C-869C-C1A8-4CC56602A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359C-C255-7EF1-8BD2-15229202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7760A-0CDE-AEBA-3DA1-D48E31AD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C453D-550C-3557-93FC-95ACF475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48CF-DBEE-F69C-4034-8A8CD26E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50F23-9AD1-2678-D333-89404D43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C8C4C-34B1-4126-81C3-4A6589ED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66D43-5326-C233-C324-93B05FA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4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05CE7-4E7F-6D55-3C1C-DCFD90AC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01735-7B73-0FBA-E88A-F8313C86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0DBF0-FB3A-FC38-8132-B1E2A239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0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21F9-7346-EFF8-39E7-9B2ABDC7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BE76-FDF5-A35F-A6D6-16098AEEF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210A-D48A-5ABB-2D15-75138D7B6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65CDA-0B18-388A-03BD-02DB42F4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9C22B-CB26-09FE-35C5-30458D6F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F497A-3431-64E9-695C-AF2EAFC8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6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73B7-43D2-7E32-56FB-2148EC7E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2B9A2E-678A-434E-184B-7FD916A9E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492D4-03AE-4E1D-1A85-C0D10981F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243AE-8EA0-039C-F7BA-629DD43B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C8AF5-E89F-77A4-F11A-93BADD1E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2584B-20AB-76B1-428A-B77B660B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0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A81E5-C2AD-B94F-4CE8-EC2E52C0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AC4DD-5FD7-0C0D-C4D3-02C0ED08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507F-C8AC-3200-F62F-7F3A47FD8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3B7481-625D-4608-984A-79E4A2EAA97F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7D3DA-215B-03C0-7184-260DE2E40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9489-AB71-0CF5-8B97-EE15C90FB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DEBE87-0D4C-418D-BC4E-D869782EF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7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7" Type="http://schemas.openxmlformats.org/officeDocument/2006/relationships/image" Target="../media/image28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fif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fif"/><Relationship Id="rId5" Type="http://schemas.openxmlformats.org/officeDocument/2006/relationships/image" Target="../media/image41.jfif"/><Relationship Id="rId4" Type="http://schemas.openxmlformats.org/officeDocument/2006/relationships/image" Target="../media/image40.jf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munro7@nhs.net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mpass and ruler on a map&#10;&#10;Description automatically generated">
            <a:extLst>
              <a:ext uri="{FF2B5EF4-FFF2-40B4-BE49-F238E27FC236}">
                <a16:creationId xmlns:a16="http://schemas.microsoft.com/office/drawing/2014/main" id="{CEBD893E-1C6A-27EC-1B5E-8EDFB0504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9091" r="269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D3E8B-6F41-3002-2868-5CDD3F9D5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Navigating hormone journeys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A180F-A6B6-3CCC-B26F-C3A2F17CB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000" dirty="0"/>
              <a:t>Dr Catherine Munro</a:t>
            </a:r>
          </a:p>
          <a:p>
            <a:pPr algn="l"/>
            <a:r>
              <a:rPr lang="en-GB" sz="2000" dirty="0"/>
              <a:t>GP Kendal</a:t>
            </a:r>
          </a:p>
          <a:p>
            <a:pPr algn="l"/>
            <a:r>
              <a:rPr lang="en-GB" sz="2000" dirty="0"/>
              <a:t>BMS Advanced Menopause Specialist and Trainer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93FB-1727-00C3-73D6-A2E8BB41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‘Normal’ menstrual cycle</a:t>
            </a:r>
          </a:p>
        </p:txBody>
      </p:sp>
      <p:pic>
        <p:nvPicPr>
          <p:cNvPr id="4" name="Picture 3" descr="Diagram of a diagram of a cycle&#10;&#10;Description automatically generated with medium confidence">
            <a:extLst>
              <a:ext uri="{FF2B5EF4-FFF2-40B4-BE49-F238E27FC236}">
                <a16:creationId xmlns:a16="http://schemas.microsoft.com/office/drawing/2014/main" id="{E1B27B62-7D64-4F6B-CEB1-ABE9D8C1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8" y="1037337"/>
            <a:ext cx="3576529" cy="3716481"/>
          </a:xfrm>
          <a:prstGeom prst="rect">
            <a:avLst/>
          </a:prstGeom>
        </p:spPr>
      </p:pic>
      <p:pic>
        <p:nvPicPr>
          <p:cNvPr id="5" name="Content Placeholder 4" descr="Diagram of a diagram showing different stages of menstruation&#10;&#10;Description automatically generated">
            <a:extLst>
              <a:ext uri="{FF2B5EF4-FFF2-40B4-BE49-F238E27FC236}">
                <a16:creationId xmlns:a16="http://schemas.microsoft.com/office/drawing/2014/main" id="{8FE8F536-6EFB-9227-F3E2-74245EA28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44" y="933451"/>
            <a:ext cx="4955308" cy="37164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318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C5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37DE0-F016-091C-9C3D-B0DEE476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What are our hormones doing?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diagram of menstruation&#10;&#10;Description automatically generated">
            <a:extLst>
              <a:ext uri="{FF2B5EF4-FFF2-40B4-BE49-F238E27FC236}">
                <a16:creationId xmlns:a16="http://schemas.microsoft.com/office/drawing/2014/main" id="{C55F5F98-EDF3-E719-A5F2-88AD24B67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1372178"/>
            <a:ext cx="7347537" cy="41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4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1982-C435-E9B6-A9C0-9F30DC90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I make a diagnosis…</a:t>
            </a:r>
            <a:br>
              <a:rPr lang="en-GB" dirty="0"/>
            </a:br>
            <a:r>
              <a:rPr lang="en-GB" dirty="0"/>
              <a:t>collaboration between doctor and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68F9-DF90-57E6-EE7F-FE26842C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Period changes</a:t>
            </a:r>
          </a:p>
          <a:p>
            <a:pPr lvl="2"/>
            <a:r>
              <a:rPr lang="en-GB" dirty="0"/>
              <a:t>Please track your cycle</a:t>
            </a:r>
          </a:p>
          <a:p>
            <a:r>
              <a:rPr lang="en-GB" dirty="0"/>
              <a:t>Symptoms </a:t>
            </a:r>
          </a:p>
          <a:p>
            <a:pPr lvl="2"/>
            <a:r>
              <a:rPr lang="en-GB" dirty="0"/>
              <a:t>Please track your symptoms</a:t>
            </a:r>
          </a:p>
          <a:p>
            <a:r>
              <a:rPr lang="en-GB" dirty="0"/>
              <a:t>Blood tests</a:t>
            </a:r>
          </a:p>
          <a:p>
            <a:pPr lvl="2"/>
            <a:r>
              <a:rPr lang="en-GB" dirty="0"/>
              <a:t>Primarily help to rule out other causes </a:t>
            </a:r>
          </a:p>
          <a:p>
            <a:pPr lvl="2"/>
            <a:r>
              <a:rPr lang="en-GB" dirty="0" err="1"/>
              <a:t>Eg</a:t>
            </a:r>
            <a:r>
              <a:rPr lang="en-GB" dirty="0"/>
              <a:t> thyroid abnormality, anaemia, other causes</a:t>
            </a:r>
          </a:p>
          <a:p>
            <a:pPr lvl="2"/>
            <a:r>
              <a:rPr lang="en-GB" dirty="0"/>
              <a:t>Sex hormone tests can help differentiate:</a:t>
            </a:r>
          </a:p>
          <a:p>
            <a:pPr lvl="4"/>
            <a:r>
              <a:rPr lang="en-GB" dirty="0"/>
              <a:t>Hypothalamic amenorrhoea/POI</a:t>
            </a:r>
          </a:p>
          <a:p>
            <a:pPr lvl="2"/>
            <a:r>
              <a:rPr lang="en-GB" dirty="0"/>
              <a:t>FSH not needed or helpful &gt;45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sheet of a document&#10;&#10;Description automatically generated with medium confidence">
            <a:extLst>
              <a:ext uri="{FF2B5EF4-FFF2-40B4-BE49-F238E27FC236}">
                <a16:creationId xmlns:a16="http://schemas.microsoft.com/office/drawing/2014/main" id="{51BD57D3-F0A6-A04F-2909-30FDD4BB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2084239"/>
            <a:ext cx="4342903" cy="38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0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DC87-2051-3B54-69DA-C6F5FADC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look out for…</a:t>
            </a:r>
          </a:p>
        </p:txBody>
      </p:sp>
      <p:pic>
        <p:nvPicPr>
          <p:cNvPr id="5" name="Content Placeholder 4" descr="A person with her hand to her mouth&#10;&#10;Description automatically generated">
            <a:extLst>
              <a:ext uri="{FF2B5EF4-FFF2-40B4-BE49-F238E27FC236}">
                <a16:creationId xmlns:a16="http://schemas.microsoft.com/office/drawing/2014/main" id="{9966DE61-9363-D870-EC3C-96F4B13CD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54" y="1825625"/>
            <a:ext cx="4353091" cy="4351338"/>
          </a:xfrm>
        </p:spPr>
      </p:pic>
    </p:spTree>
    <p:extLst>
      <p:ext uri="{BB962C8B-B14F-4D97-AF65-F5344CB8AC3E}">
        <p14:creationId xmlns:p14="http://schemas.microsoft.com/office/powerpoint/2010/main" val="161344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9E51-E97D-72FD-540A-BC128EDF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Hot flushes/night sweats are where the evidence lies</a:t>
            </a:r>
          </a:p>
        </p:txBody>
      </p:sp>
      <p:pic>
        <p:nvPicPr>
          <p:cNvPr id="5" name="Content Placeholder 4" descr="A diagram of a heat wave">
            <a:extLst>
              <a:ext uri="{FF2B5EF4-FFF2-40B4-BE49-F238E27FC236}">
                <a16:creationId xmlns:a16="http://schemas.microsoft.com/office/drawing/2014/main" id="{684DFB0F-A5B9-5250-F408-AD58C9E8C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43894"/>
            <a:ext cx="9753600" cy="4114800"/>
          </a:xfrm>
        </p:spPr>
      </p:pic>
    </p:spTree>
    <p:extLst>
      <p:ext uri="{BB962C8B-B14F-4D97-AF65-F5344CB8AC3E}">
        <p14:creationId xmlns:p14="http://schemas.microsoft.com/office/powerpoint/2010/main" val="101770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095A7-9665-9352-FEE1-8CFA02C5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A framework to approaching hormones…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663292-1F2D-C60D-C11A-751C65BF1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78891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04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D399-81F0-CE72-0946-969F3FB3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1271531"/>
            <a:ext cx="4426755" cy="7612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Impacts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7DA5878-FFE3-250B-BFE0-6E89BF1FE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110721"/>
            <a:ext cx="4426757" cy="2020825"/>
          </a:xfrm>
        </p:spPr>
        <p:txBody>
          <a:bodyPr anchor="t">
            <a:normAutofit/>
          </a:bodyPr>
          <a:lstStyle/>
          <a:p>
            <a:r>
              <a:rPr lang="en-US" sz="1800" dirty="0"/>
              <a:t>Mental health</a:t>
            </a:r>
          </a:p>
          <a:p>
            <a:r>
              <a:rPr lang="en-US" sz="1800" dirty="0"/>
              <a:t>Relationships</a:t>
            </a:r>
          </a:p>
          <a:p>
            <a:r>
              <a:rPr lang="en-US" sz="1800" dirty="0"/>
              <a:t>Ability to Work</a:t>
            </a:r>
          </a:p>
          <a:p>
            <a:r>
              <a:rPr lang="en-US" sz="1800" dirty="0"/>
              <a:t>Ability to function outside work</a:t>
            </a:r>
          </a:p>
          <a:p>
            <a:endParaRPr lang="en-US" sz="1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erson sitting with her hands in her face&#10;&#10;Description automatically generated">
            <a:extLst>
              <a:ext uri="{FF2B5EF4-FFF2-40B4-BE49-F238E27FC236}">
                <a16:creationId xmlns:a16="http://schemas.microsoft.com/office/drawing/2014/main" id="{52E96EF3-B5B2-28FA-D8E7-4F2DEC8E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22098" b="-3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person holding a fan&#10;&#10;Description automatically generated">
            <a:extLst>
              <a:ext uri="{FF2B5EF4-FFF2-40B4-BE49-F238E27FC236}">
                <a16:creationId xmlns:a16="http://schemas.microsoft.com/office/drawing/2014/main" id="{40DA6F99-4FE5-D9BD-49E5-24E3C4078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r="11354" b="-2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Picture 4" descr="A diagram of two people&#10;&#10;Description automatically generated">
            <a:extLst>
              <a:ext uri="{FF2B5EF4-FFF2-40B4-BE49-F238E27FC236}">
                <a16:creationId xmlns:a16="http://schemas.microsoft.com/office/drawing/2014/main" id="{2921F547-E025-EDCD-464A-DB4011222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1" b="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erson sleeping in a bed&#10;&#10;Description automatically generated">
            <a:extLst>
              <a:ext uri="{FF2B5EF4-FFF2-40B4-BE49-F238E27FC236}">
                <a16:creationId xmlns:a16="http://schemas.microsoft.com/office/drawing/2014/main" id="{017424FA-2A5D-0108-E478-DB866AD1C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28388" b="-1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4" name="Content Placeholder 3" descr="A person with a headache&#10;&#10;Description automatically generated with medium confidence">
            <a:extLst>
              <a:ext uri="{FF2B5EF4-FFF2-40B4-BE49-F238E27FC236}">
                <a16:creationId xmlns:a16="http://schemas.microsoft.com/office/drawing/2014/main" id="{EBEC1531-BD00-24A2-C76F-B41AA9A1C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r="-3" b="46203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holding her crotch&#10;&#10;Description automatically generated">
            <a:extLst>
              <a:ext uri="{FF2B5EF4-FFF2-40B4-BE49-F238E27FC236}">
                <a16:creationId xmlns:a16="http://schemas.microsoft.com/office/drawing/2014/main" id="{DFDCF09B-31B6-38A6-1B4A-B9CD7A9B6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9789" b="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600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4381-7808-9BA1-F2EE-D74A9BCF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impact of hormones…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7889-D666-F058-D821-D304E8EEC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Up to 90% of women experience premenstrual symptoms</a:t>
            </a:r>
          </a:p>
          <a:p>
            <a:r>
              <a:rPr lang="en-GB" dirty="0"/>
              <a:t>20-40% experience PMS, with 2-8% experience PMDD (severe PMS)</a:t>
            </a:r>
          </a:p>
          <a:p>
            <a:r>
              <a:rPr lang="en-GB" dirty="0"/>
              <a:t>80% of women experience period pain at some stage</a:t>
            </a:r>
          </a:p>
          <a:p>
            <a:r>
              <a:rPr lang="en-GB" dirty="0"/>
              <a:t>10% of women experience heavy periods</a:t>
            </a:r>
          </a:p>
          <a:p>
            <a:r>
              <a:rPr lang="en-GB" dirty="0"/>
              <a:t>10% of women experience postnatal depression </a:t>
            </a:r>
          </a:p>
          <a:p>
            <a:r>
              <a:rPr lang="en-GB" dirty="0"/>
              <a:t>Around 80% of women experience symptoms of menopause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94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A7AA-F234-AB6B-450A-D9A92B54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Menopause, mental health and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8974-1783-08A3-18E1-9581EF43C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16-fold increase in depression in women aged 45-52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7-fold increase in suicide in women aged 40-50</a:t>
            </a:r>
          </a:p>
          <a:p>
            <a:pPr marL="0" indent="0">
              <a:buNone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59% women taken time off due to symptoms of menopause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18% &gt;8 weeks sick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taking &gt;8 weeks off then retired or took early retirement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52543-9042-34C9-42EF-68320D031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59" y="2746816"/>
            <a:ext cx="3066853" cy="1582575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927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BC40F-C98E-9C8A-9C6F-E9DA59AD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Impact of hormone changes on bone health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68A6F6-4A7D-8075-E19F-A4140E1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FF0000"/>
                </a:solidFill>
              </a:rPr>
              <a:t>Hip fracture in women more common than breast/uterine/ovarian cancer combined</a:t>
            </a:r>
          </a:p>
          <a:p>
            <a:r>
              <a:rPr lang="en-US" sz="2200" dirty="0"/>
              <a:t>1:2 women and 1:5 men will get osteoporosis</a:t>
            </a:r>
          </a:p>
          <a:p>
            <a:r>
              <a:rPr lang="en-US" sz="2200" dirty="0"/>
              <a:t>25% drop in bone density in 10 years around perimenopause</a:t>
            </a:r>
          </a:p>
          <a:p>
            <a:r>
              <a:rPr lang="en-US" sz="2200" dirty="0"/>
              <a:t>Bone is a live organ and renews every 10 years…what we do influences our bone health</a:t>
            </a:r>
          </a:p>
          <a:p>
            <a:r>
              <a:rPr lang="en-US" sz="2200" dirty="0"/>
              <a:t>It’s never too late to improve your bone strength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E0407-9668-722B-C174-041F13F93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708528"/>
            <a:ext cx="4014216" cy="2671278"/>
          </a:xfrm>
          <a:prstGeom prst="rect">
            <a:avLst/>
          </a:prstGeom>
        </p:spPr>
      </p:pic>
      <p:pic>
        <p:nvPicPr>
          <p:cNvPr id="7" name="Picture 6" descr="A diagram of two people&#10;&#10;Description automatically generated">
            <a:extLst>
              <a:ext uri="{FF2B5EF4-FFF2-40B4-BE49-F238E27FC236}">
                <a16:creationId xmlns:a16="http://schemas.microsoft.com/office/drawing/2014/main" id="{6D0A018C-B1B7-B568-77D9-EF2403929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08" y="4079193"/>
            <a:ext cx="338719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9DDB-D073-951E-5615-F1E8C28E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B93F-2A2E-8894-1985-A1C842EF0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Can I ever have HRT after breast cancer? – and can I restart after age 60?</a:t>
            </a:r>
          </a:p>
          <a:p>
            <a:r>
              <a:rPr lang="en-GB" dirty="0"/>
              <a:t>Bones – been on calcium tablets but came off for a rest. Do I need if I am doing lots of weights and strength exercise?</a:t>
            </a:r>
          </a:p>
          <a:p>
            <a:r>
              <a:rPr lang="en-GB" dirty="0"/>
              <a:t>Could I be perimenopausal in my 30’s?</a:t>
            </a:r>
          </a:p>
          <a:p>
            <a:r>
              <a:rPr lang="en-GB" dirty="0"/>
              <a:t>Could I take HRT even though still having periods?</a:t>
            </a:r>
          </a:p>
          <a:p>
            <a:r>
              <a:rPr lang="en-GB" dirty="0"/>
              <a:t>Can I pregnant in perimenopause?</a:t>
            </a:r>
          </a:p>
          <a:p>
            <a:r>
              <a:rPr lang="en-GB" dirty="0"/>
              <a:t>In my 50’s - Do I need to come off HRT when I am through menopause even though still having symptoms?</a:t>
            </a:r>
          </a:p>
          <a:p>
            <a:r>
              <a:rPr lang="en-GB" dirty="0"/>
              <a:t>Does PMDD get worse in perimenopause?</a:t>
            </a:r>
          </a:p>
          <a:p>
            <a:r>
              <a:rPr lang="en-GB" dirty="0"/>
              <a:t>HRT synthetic vs natural?</a:t>
            </a:r>
          </a:p>
          <a:p>
            <a:r>
              <a:rPr lang="en-GB" dirty="0"/>
              <a:t>Do doctors tend to assume anxiety rather than menopause?</a:t>
            </a:r>
          </a:p>
          <a:p>
            <a:r>
              <a:rPr lang="en-GB" dirty="0"/>
              <a:t>What happens if you take HRT too early? Are there adverse effects to doing this?</a:t>
            </a:r>
          </a:p>
          <a:p>
            <a:r>
              <a:rPr lang="en-GB" dirty="0"/>
              <a:t>Does </a:t>
            </a:r>
            <a:r>
              <a:rPr lang="en-GB" dirty="0" err="1"/>
              <a:t>mirena</a:t>
            </a:r>
            <a:r>
              <a:rPr lang="en-GB" dirty="0"/>
              <a:t> impact on menopause as you don’t get periods?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52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917F0-42EA-A80A-C6DB-5A2D43E5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GB" sz="3600"/>
              <a:t>Risk factors…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Red cubes with white letters on them&#10;&#10;Description automatically generated">
            <a:extLst>
              <a:ext uri="{FF2B5EF4-FFF2-40B4-BE49-F238E27FC236}">
                <a16:creationId xmlns:a16="http://schemas.microsoft.com/office/drawing/2014/main" id="{7F176B77-8CB4-E212-CE2A-5A04BD78C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302002"/>
            <a:ext cx="6702552" cy="3351276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A0D9-42A3-B3E0-1CB5-E482E21C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GB" sz="1800"/>
              <a:t>Low body weight (BMI&lt;18), especially if has affected periods in past</a:t>
            </a:r>
          </a:p>
          <a:p>
            <a:r>
              <a:rPr lang="en-GB" sz="1800"/>
              <a:t>Family history</a:t>
            </a:r>
          </a:p>
          <a:p>
            <a:r>
              <a:rPr lang="en-GB" sz="1800"/>
              <a:t>Ethnicity – more in white and Asian women</a:t>
            </a:r>
          </a:p>
          <a:p>
            <a:r>
              <a:rPr lang="en-GB" sz="1800"/>
              <a:t>Diet </a:t>
            </a:r>
          </a:p>
          <a:p>
            <a:r>
              <a:rPr lang="en-GB" sz="1800"/>
              <a:t>Inactivity</a:t>
            </a:r>
          </a:p>
          <a:p>
            <a:r>
              <a:rPr lang="en-GB" sz="1800"/>
              <a:t>Smoking</a:t>
            </a:r>
          </a:p>
          <a:p>
            <a:r>
              <a:rPr lang="en-GB" sz="1800"/>
              <a:t>High alcohol intake </a:t>
            </a:r>
          </a:p>
          <a:p>
            <a:r>
              <a:rPr lang="en-GB" sz="1800"/>
              <a:t>Lack of vitamin D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2727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6C9A-371B-A61A-B826-E6F0E0E5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Bones…what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400B8-DDCE-CA38-578F-C439CCFD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your bone health:</a:t>
            </a:r>
          </a:p>
          <a:p>
            <a:pPr lvl="2"/>
            <a:r>
              <a:rPr lang="en-GB" dirty="0"/>
              <a:t>FRAXPLUS.org</a:t>
            </a:r>
          </a:p>
          <a:p>
            <a:r>
              <a:rPr lang="en-GB" dirty="0"/>
              <a:t>Diet:</a:t>
            </a:r>
          </a:p>
          <a:p>
            <a:pPr lvl="2"/>
            <a:r>
              <a:rPr lang="en-GB" dirty="0"/>
              <a:t>enough calcium – best through diet</a:t>
            </a:r>
          </a:p>
          <a:p>
            <a:pPr lvl="2"/>
            <a:r>
              <a:rPr lang="en-GB" dirty="0"/>
              <a:t>Enough vitamin D</a:t>
            </a:r>
          </a:p>
          <a:p>
            <a:pPr lvl="2"/>
            <a:r>
              <a:rPr lang="en-GB" dirty="0"/>
              <a:t>Adequate protein</a:t>
            </a:r>
          </a:p>
          <a:p>
            <a:pPr lvl="2"/>
            <a:r>
              <a:rPr lang="en-GB" dirty="0"/>
              <a:t>Enough carbohydrate</a:t>
            </a:r>
          </a:p>
          <a:p>
            <a:r>
              <a:rPr lang="en-GB" dirty="0"/>
              <a:t>Exercise:</a:t>
            </a:r>
          </a:p>
          <a:p>
            <a:pPr lvl="2"/>
            <a:r>
              <a:rPr lang="en-GB" dirty="0"/>
              <a:t>weight bearing </a:t>
            </a:r>
          </a:p>
          <a:p>
            <a:pPr lvl="2"/>
            <a:r>
              <a:rPr lang="en-GB" dirty="0"/>
              <a:t>AND strength building</a:t>
            </a:r>
          </a:p>
          <a:p>
            <a:pPr marL="914400" lvl="2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A logo for a health service&#10;&#10;Description automatically generated">
            <a:extLst>
              <a:ext uri="{FF2B5EF4-FFF2-40B4-BE49-F238E27FC236}">
                <a16:creationId xmlns:a16="http://schemas.microsoft.com/office/drawing/2014/main" id="{5C469DC0-402C-B181-03EA-91AEEEC6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70" y="2526285"/>
            <a:ext cx="3295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9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A3E4-0F21-875E-19CF-B45EAF78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en-GB" sz="4000"/>
              <a:t>Priorities</a:t>
            </a:r>
          </a:p>
        </p:txBody>
      </p:sp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id="{0CA567A2-56EC-DCB1-8F9C-28F3E2D0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4429" b="-1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C227-C5B8-E0BF-4F8E-C1675C8D3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03464"/>
          </a:xfrm>
        </p:spPr>
        <p:txBody>
          <a:bodyPr>
            <a:normAutofit/>
          </a:bodyPr>
          <a:lstStyle/>
          <a:p>
            <a:endParaRPr lang="en-GB" sz="1900"/>
          </a:p>
          <a:p>
            <a:r>
              <a:rPr lang="en-GB" sz="1900"/>
              <a:t>Individualised approaches work best</a:t>
            </a:r>
          </a:p>
          <a:p>
            <a:r>
              <a:rPr lang="en-GB" sz="1900"/>
              <a:t>What is most impactful on me?</a:t>
            </a:r>
          </a:p>
          <a:p>
            <a:r>
              <a:rPr lang="en-GB" sz="1900"/>
              <a:t>What will help me live/work/enjoy life better?</a:t>
            </a:r>
          </a:p>
          <a:p>
            <a:r>
              <a:rPr lang="en-GB" sz="1900"/>
              <a:t>If I solve ‘x’, life will be better</a:t>
            </a:r>
          </a:p>
          <a:p>
            <a:endParaRPr lang="en-GB" sz="1900"/>
          </a:p>
          <a:p>
            <a:r>
              <a:rPr lang="en-GB" sz="1900"/>
              <a:t>…where ‘x’= concentration or energy or pain or anxiety or mood swings or urinary symptoms or vulval soreness etc etc</a:t>
            </a:r>
          </a:p>
        </p:txBody>
      </p:sp>
    </p:spTree>
    <p:extLst>
      <p:ext uri="{BB962C8B-B14F-4D97-AF65-F5344CB8AC3E}">
        <p14:creationId xmlns:p14="http://schemas.microsoft.com/office/powerpoint/2010/main" val="405479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3C8E-34A2-FFF3-E90F-B9425C8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GB" sz="3200" dirty="0"/>
              <a:t>What do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6BB9C-EFAF-677D-EAA3-68844AFC0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n-GB" sz="2000" dirty="0"/>
              <a:t>Life ‘stuff’</a:t>
            </a:r>
          </a:p>
          <a:p>
            <a:r>
              <a:rPr lang="en-GB" sz="2000" dirty="0"/>
              <a:t>Exercise – …can help massively</a:t>
            </a:r>
          </a:p>
          <a:p>
            <a:r>
              <a:rPr lang="en-GB" sz="2000" dirty="0"/>
              <a:t>Nutrition </a:t>
            </a:r>
          </a:p>
          <a:p>
            <a:r>
              <a:rPr lang="en-GB" sz="2000" dirty="0"/>
              <a:t>Mindfulness and relaxation</a:t>
            </a:r>
          </a:p>
          <a:p>
            <a:r>
              <a:rPr lang="en-GB" sz="2000" dirty="0"/>
              <a:t>Hormone replacement therapy*</a:t>
            </a:r>
          </a:p>
          <a:p>
            <a:r>
              <a:rPr lang="en-GB" sz="2000" dirty="0"/>
              <a:t>Non hormonal options</a:t>
            </a:r>
          </a:p>
          <a:p>
            <a:r>
              <a:rPr lang="en-GB" sz="2000" dirty="0"/>
              <a:t>Herbal options and supplements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Content Placeholder 4" descr="A close-up of a puzzle&#10;&#10;Description automatically generated">
            <a:extLst>
              <a:ext uri="{FF2B5EF4-FFF2-40B4-BE49-F238E27FC236}">
                <a16:creationId xmlns:a16="http://schemas.microsoft.com/office/drawing/2014/main" id="{08CC38A9-BFB0-06B5-0B23-C51C2DDD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21662"/>
            <a:ext cx="5319062" cy="35395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52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8794B-7655-9136-A6EA-B4287C23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GB" sz="3600"/>
              <a:t>Herbal remedies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bowls of herbs and flowers&#10;&#10;Description automatically generated">
            <a:extLst>
              <a:ext uri="{FF2B5EF4-FFF2-40B4-BE49-F238E27FC236}">
                <a16:creationId xmlns:a16="http://schemas.microsoft.com/office/drawing/2014/main" id="{F899236A-1FAC-FEB9-EDD6-5A743DF35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13364"/>
          <a:stretch/>
        </p:blipFill>
        <p:spPr>
          <a:xfrm>
            <a:off x="1443560" y="2209503"/>
            <a:ext cx="4728452" cy="3188008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2951-408D-7DDA-73B8-7E3D781F9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 lnSpcReduction="10000"/>
          </a:bodyPr>
          <a:lstStyle/>
          <a:p>
            <a:endParaRPr lang="en-GB" sz="1500" dirty="0"/>
          </a:p>
          <a:p>
            <a:r>
              <a:rPr lang="en-GB" sz="1500" dirty="0"/>
              <a:t>Black cohosh</a:t>
            </a:r>
          </a:p>
          <a:p>
            <a:r>
              <a:rPr lang="en-GB" sz="1500" dirty="0"/>
              <a:t>Red clover</a:t>
            </a:r>
          </a:p>
          <a:p>
            <a:r>
              <a:rPr lang="en-GB" sz="1500" dirty="0" err="1"/>
              <a:t>Ashwaganda</a:t>
            </a:r>
            <a:endParaRPr lang="en-GB" sz="1500" dirty="0"/>
          </a:p>
          <a:p>
            <a:r>
              <a:rPr lang="en-GB" sz="1500" dirty="0"/>
              <a:t>Sage</a:t>
            </a:r>
          </a:p>
          <a:p>
            <a:r>
              <a:rPr lang="en-GB" sz="1500" dirty="0"/>
              <a:t>St Johns Wort</a:t>
            </a:r>
          </a:p>
          <a:p>
            <a:r>
              <a:rPr lang="en-GB" sz="1500" dirty="0"/>
              <a:t>Starflower oil – breast pain</a:t>
            </a:r>
          </a:p>
          <a:p>
            <a:r>
              <a:rPr lang="en-GB" sz="1500" dirty="0"/>
              <a:t>Magnesium – sleep/cramp</a:t>
            </a:r>
          </a:p>
          <a:p>
            <a:r>
              <a:rPr lang="en-GB" sz="1500" dirty="0"/>
              <a:t>Collagen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/>
              <a:t>Always worth bearing in mind that non prescribed treatments and interfere with medications – PLEASE CHECK</a:t>
            </a:r>
          </a:p>
        </p:txBody>
      </p:sp>
    </p:spTree>
    <p:extLst>
      <p:ext uri="{BB962C8B-B14F-4D97-AF65-F5344CB8AC3E}">
        <p14:creationId xmlns:p14="http://schemas.microsoft.com/office/powerpoint/2010/main" val="356184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9D92A-8789-4BEE-6307-75EDD4E9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Non hormonal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9BFC4100-2E71-4B44-5E74-A34D7C203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r="2" b="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5B9B-99E6-1329-0577-E253F3A53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endParaRPr lang="en-GB" sz="1800"/>
          </a:p>
          <a:p>
            <a:r>
              <a:rPr lang="en-GB" sz="1800"/>
              <a:t>Symptom focus</a:t>
            </a:r>
          </a:p>
          <a:p>
            <a:r>
              <a:rPr lang="en-GB" sz="1800"/>
              <a:t>Mood/sweats: antidepressants</a:t>
            </a:r>
          </a:p>
          <a:p>
            <a:r>
              <a:rPr lang="en-GB" sz="1800"/>
              <a:t>Sleep: CbT</a:t>
            </a:r>
          </a:p>
          <a:p>
            <a:r>
              <a:rPr lang="en-GB" sz="1800"/>
              <a:t>Sweats: clonidine / fezolinetant</a:t>
            </a:r>
          </a:p>
          <a:p>
            <a:r>
              <a:rPr lang="en-GB" sz="1800"/>
              <a:t>Aches and pains: painkillers / chronic pain medications</a:t>
            </a:r>
          </a:p>
        </p:txBody>
      </p:sp>
    </p:spTree>
    <p:extLst>
      <p:ext uri="{BB962C8B-B14F-4D97-AF65-F5344CB8AC3E}">
        <p14:creationId xmlns:p14="http://schemas.microsoft.com/office/powerpoint/2010/main" val="90553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28E9B-71EF-42CA-5047-DF3BF3B3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170173"/>
            <a:ext cx="4789763" cy="1662878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HRT</a:t>
            </a:r>
          </a:p>
        </p:txBody>
      </p:sp>
      <p:pic>
        <p:nvPicPr>
          <p:cNvPr id="7" name="Picture 6" descr="A white bottle with blue cap&#10;&#10;Description automatically generated">
            <a:extLst>
              <a:ext uri="{FF2B5EF4-FFF2-40B4-BE49-F238E27FC236}">
                <a16:creationId xmlns:a16="http://schemas.microsoft.com/office/drawing/2014/main" id="{F3919307-0828-6BA8-6F7A-136CCF698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5763" b="2"/>
          <a:stretch/>
        </p:blipFill>
        <p:spPr>
          <a:xfrm>
            <a:off x="189570" y="170173"/>
            <a:ext cx="2799632" cy="3172965"/>
          </a:xfrm>
          <a:prstGeom prst="rect">
            <a:avLst/>
          </a:prstGeom>
        </p:spPr>
      </p:pic>
      <p:pic>
        <p:nvPicPr>
          <p:cNvPr id="13" name="Picture 12" descr="A box of pills&#10;&#10;Description automatically generated">
            <a:extLst>
              <a:ext uri="{FF2B5EF4-FFF2-40B4-BE49-F238E27FC236}">
                <a16:creationId xmlns:a16="http://schemas.microsoft.com/office/drawing/2014/main" id="{E74382D0-61D0-6E09-117C-8334E5080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2" r="3" b="15259"/>
          <a:stretch/>
        </p:blipFill>
        <p:spPr>
          <a:xfrm>
            <a:off x="3183414" y="170174"/>
            <a:ext cx="3001921" cy="2047053"/>
          </a:xfrm>
          <a:prstGeom prst="rect">
            <a:avLst/>
          </a:prstGeom>
        </p:spPr>
      </p:pic>
      <p:pic>
        <p:nvPicPr>
          <p:cNvPr id="11" name="Picture 10" descr="A white box with a logo&#10;&#10;Description automatically generated">
            <a:extLst>
              <a:ext uri="{FF2B5EF4-FFF2-40B4-BE49-F238E27FC236}">
                <a16:creationId xmlns:a16="http://schemas.microsoft.com/office/drawing/2014/main" id="{275E9597-CE1A-581C-7D97-1C2DF981C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r="2" b="1198"/>
          <a:stretch/>
        </p:blipFill>
        <p:spPr>
          <a:xfrm>
            <a:off x="189570" y="3510992"/>
            <a:ext cx="2799632" cy="2614912"/>
          </a:xfrm>
          <a:prstGeom prst="rect">
            <a:avLst/>
          </a:prstGeom>
        </p:spPr>
      </p:pic>
      <p:pic>
        <p:nvPicPr>
          <p:cNvPr id="9" name="Picture 8" descr="A white device with a box&#10;&#10;Description automatically generated with medium confidence">
            <a:extLst>
              <a:ext uri="{FF2B5EF4-FFF2-40B4-BE49-F238E27FC236}">
                <a16:creationId xmlns:a16="http://schemas.microsoft.com/office/drawing/2014/main" id="{F3F07640-9E70-CDBE-726B-E6ECE7BDF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1" b="42137"/>
          <a:stretch/>
        </p:blipFill>
        <p:spPr>
          <a:xfrm>
            <a:off x="3183413" y="2410403"/>
            <a:ext cx="3001920" cy="1489926"/>
          </a:xfrm>
          <a:prstGeom prst="rect">
            <a:avLst/>
          </a:prstGeom>
        </p:spPr>
      </p:pic>
      <p:pic>
        <p:nvPicPr>
          <p:cNvPr id="5" name="Picture 4" descr="A diagram of a person's uterus&#10;&#10;Description automatically generated">
            <a:extLst>
              <a:ext uri="{FF2B5EF4-FFF2-40B4-BE49-F238E27FC236}">
                <a16:creationId xmlns:a16="http://schemas.microsoft.com/office/drawing/2014/main" id="{369052FA-8485-8C71-A986-9A1D904F6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 b="15321"/>
          <a:stretch/>
        </p:blipFill>
        <p:spPr>
          <a:xfrm>
            <a:off x="3183412" y="4072045"/>
            <a:ext cx="3010830" cy="20538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2603-CC8D-B48B-7C5F-B77A81A6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1609725"/>
            <a:ext cx="4789763" cy="4516179"/>
          </a:xfrm>
        </p:spPr>
        <p:txBody>
          <a:bodyPr>
            <a:normAutofit fontScale="85000" lnSpcReduction="20000"/>
          </a:bodyPr>
          <a:lstStyle/>
          <a:p>
            <a:endParaRPr lang="en-GB" sz="1100" dirty="0"/>
          </a:p>
          <a:p>
            <a:r>
              <a:rPr lang="en-GB" sz="1200" dirty="0"/>
              <a:t>Oestrogen – symptom relief AND some long-term health benefits:</a:t>
            </a:r>
          </a:p>
          <a:p>
            <a:pPr lvl="2"/>
            <a:r>
              <a:rPr lang="en-GB" sz="1200" dirty="0"/>
              <a:t>Tablets</a:t>
            </a:r>
          </a:p>
          <a:p>
            <a:pPr lvl="2"/>
            <a:r>
              <a:rPr lang="en-GB" sz="1200" dirty="0"/>
              <a:t>Patches/ gel / spray</a:t>
            </a:r>
          </a:p>
          <a:p>
            <a:pPr lvl="2"/>
            <a:endParaRPr lang="en-GB" sz="1200" dirty="0"/>
          </a:p>
          <a:p>
            <a:r>
              <a:rPr lang="en-GB" sz="1200" dirty="0"/>
              <a:t>Progesterone – protects the womb lining (and often helps with some symptoms)</a:t>
            </a:r>
          </a:p>
          <a:p>
            <a:endParaRPr lang="en-GB" sz="1200" dirty="0"/>
          </a:p>
          <a:p>
            <a:pPr lvl="1"/>
            <a:r>
              <a:rPr lang="en-GB" sz="1200" dirty="0"/>
              <a:t>Body identical progesterone – </a:t>
            </a:r>
            <a:r>
              <a:rPr lang="en-GB" sz="1200" dirty="0" err="1"/>
              <a:t>utrogestan</a:t>
            </a:r>
            <a:endParaRPr lang="en-GB" sz="1200" dirty="0"/>
          </a:p>
          <a:p>
            <a:pPr lvl="1"/>
            <a:r>
              <a:rPr lang="en-GB" sz="1200" dirty="0"/>
              <a:t>Progesterone coil – </a:t>
            </a:r>
            <a:r>
              <a:rPr lang="en-GB" sz="1200" dirty="0" err="1"/>
              <a:t>mirena</a:t>
            </a:r>
            <a:r>
              <a:rPr lang="en-GB" sz="1200" dirty="0"/>
              <a:t> –for most people, doesn’t suppress ovulation – just stops bleeding; cycle remains but symptoms can be easier</a:t>
            </a:r>
          </a:p>
          <a:p>
            <a:pPr lvl="1"/>
            <a:r>
              <a:rPr lang="en-GB" sz="1200" dirty="0"/>
              <a:t>Synthetic progestogens – in tablets and combined patch</a:t>
            </a:r>
          </a:p>
          <a:p>
            <a:pPr lvl="1"/>
            <a:r>
              <a:rPr lang="en-GB" sz="1200" dirty="0" err="1"/>
              <a:t>Progesterones</a:t>
            </a:r>
            <a:r>
              <a:rPr lang="en-GB" sz="1200" dirty="0"/>
              <a:t> can be taken cyclically in perimenopause – but aim to go to continuous dose after a 2 years</a:t>
            </a:r>
          </a:p>
          <a:p>
            <a:pPr lvl="1"/>
            <a:r>
              <a:rPr lang="en-GB" sz="1200" dirty="0" err="1"/>
              <a:t>Drosperinone</a:t>
            </a:r>
            <a:r>
              <a:rPr lang="en-GB" sz="1200" dirty="0"/>
              <a:t> (</a:t>
            </a:r>
            <a:r>
              <a:rPr lang="en-GB" sz="1200" dirty="0" err="1"/>
              <a:t>Slynd</a:t>
            </a:r>
            <a:r>
              <a:rPr lang="en-GB" sz="1200" dirty="0"/>
              <a:t>)</a:t>
            </a:r>
          </a:p>
          <a:p>
            <a:pPr lvl="1"/>
            <a:endParaRPr lang="en-GB" sz="1200" dirty="0"/>
          </a:p>
          <a:p>
            <a:r>
              <a:rPr lang="en-GB" sz="1600" dirty="0"/>
              <a:t>Evidence of benefit for body identical rather than BIO-IDENTICAL hormones</a:t>
            </a:r>
          </a:p>
          <a:p>
            <a:r>
              <a:rPr lang="en-GB" sz="1600" dirty="0"/>
              <a:t>Synthetic  vs natural – depends what you mean…</a:t>
            </a:r>
          </a:p>
          <a:p>
            <a:pPr lvl="1"/>
            <a:endParaRPr lang="en-GB" sz="1200" dirty="0"/>
          </a:p>
          <a:p>
            <a:endParaRPr lang="en-GB" sz="1200" dirty="0"/>
          </a:p>
          <a:p>
            <a:pPr marL="0" indent="0" algn="ctr">
              <a:buNone/>
            </a:pPr>
            <a:r>
              <a:rPr lang="en-GB" sz="1200" b="1" dirty="0"/>
              <a:t>IF YOU HAVE A WOMB, YOU NEED PROGESTERONE !!!</a:t>
            </a:r>
          </a:p>
          <a:p>
            <a:pPr marL="0" indent="0" algn="ctr">
              <a:buNone/>
            </a:pPr>
            <a:r>
              <a:rPr lang="en-GB" sz="1200" b="1" dirty="0"/>
              <a:t>AND at the right dose!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86111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128A0-7871-A41A-7DCC-CA86DAF6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2" y="501651"/>
            <a:ext cx="5193569" cy="1716255"/>
          </a:xfrm>
        </p:spPr>
        <p:txBody>
          <a:bodyPr anchor="b">
            <a:normAutofit/>
          </a:bodyPr>
          <a:lstStyle/>
          <a:p>
            <a:r>
              <a:rPr lang="en-GB" sz="4000" dirty="0"/>
              <a:t>Endometrial cancer and hyperplasia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dium shot of a person&#10;&#10;Description automatically generated">
            <a:extLst>
              <a:ext uri="{FF2B5EF4-FFF2-40B4-BE49-F238E27FC236}">
                <a16:creationId xmlns:a16="http://schemas.microsoft.com/office/drawing/2014/main" id="{C3161CCE-5299-D17B-1190-D1AAD8DC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r="26912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38C3-2387-51EA-2615-4A1C413E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Oestrogen needs to be balanced by progesterone at an appropriate dose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High dose oestrogen needs a higher dose of progesterone</a:t>
            </a: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Aim is to avoid thickening of the womb lining and endometrial cancer</a:t>
            </a: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We need to take this stuff seriously!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97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0F44-3C18-DC74-2842-D51D6AFD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HRT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AA8B4-E19A-46BB-5106-A45D52FB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2800" dirty="0"/>
          </a:p>
          <a:p>
            <a:r>
              <a:rPr lang="en-GB" dirty="0"/>
              <a:t>Main intention is always symptom relief</a:t>
            </a:r>
            <a:r>
              <a:rPr lang="en-GB" sz="2800" dirty="0"/>
              <a:t>	</a:t>
            </a:r>
            <a:endParaRPr lang="en-GB" dirty="0"/>
          </a:p>
          <a:p>
            <a:r>
              <a:rPr lang="en-GB" sz="2800" dirty="0"/>
              <a:t>Starting ‘too early’? </a:t>
            </a:r>
          </a:p>
          <a:p>
            <a:pPr lvl="2"/>
            <a:r>
              <a:rPr lang="en-GB" dirty="0"/>
              <a:t>Transdermal oestrogen safe</a:t>
            </a:r>
          </a:p>
          <a:p>
            <a:pPr lvl="2"/>
            <a:r>
              <a:rPr lang="en-GB" dirty="0"/>
              <a:t>If levels low, will relieve symptoms</a:t>
            </a:r>
          </a:p>
          <a:p>
            <a:pPr lvl="2"/>
            <a:r>
              <a:rPr lang="en-GB" dirty="0"/>
              <a:t>No harm in trying to see if beneficial and then stopping</a:t>
            </a:r>
          </a:p>
          <a:p>
            <a:endParaRPr lang="en-GB" sz="2800" dirty="0"/>
          </a:p>
          <a:p>
            <a:r>
              <a:rPr lang="en-GB" sz="2800" dirty="0"/>
              <a:t>ALSO…</a:t>
            </a:r>
          </a:p>
          <a:p>
            <a:pPr lvl="2"/>
            <a:r>
              <a:rPr lang="en-GB" dirty="0"/>
              <a:t>bone protection</a:t>
            </a:r>
          </a:p>
          <a:p>
            <a:pPr lvl="2"/>
            <a:r>
              <a:rPr lang="en-GB" dirty="0"/>
              <a:t>reduced cardiovascular risk (if started &lt;60 or within 10 years of menopause)</a:t>
            </a:r>
          </a:p>
          <a:p>
            <a:pPr lvl="2"/>
            <a:r>
              <a:rPr lang="en-GB" dirty="0"/>
              <a:t>reduced risk endometrial cancer if taken correctly</a:t>
            </a:r>
          </a:p>
          <a:p>
            <a:pPr lvl="2"/>
            <a:r>
              <a:rPr lang="en-GB" dirty="0"/>
              <a:t>reduced risk bowel cancer</a:t>
            </a:r>
          </a:p>
          <a:p>
            <a:pPr lvl="2"/>
            <a:r>
              <a:rPr lang="en-GB" dirty="0"/>
              <a:t>possible benefit in dementia – the jury is out</a:t>
            </a:r>
          </a:p>
          <a:p>
            <a:endParaRPr lang="en-GB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0FF1008C-9856-3348-70FC-70796D76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72079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8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C6816-CE5A-5788-8D8F-379FBACB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GB" sz="3600" dirty="0"/>
              <a:t>’You can’t have HRT because…’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person pulling a piece of puzzle&#10;&#10;Description automatically generated">
            <a:extLst>
              <a:ext uri="{FF2B5EF4-FFF2-40B4-BE49-F238E27FC236}">
                <a16:creationId xmlns:a16="http://schemas.microsoft.com/office/drawing/2014/main" id="{3F633F2A-D0F1-DCB2-9193-D1E8A79E4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352271"/>
            <a:ext cx="6702552" cy="3250737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894F-A690-A523-3D5B-4A583AD4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Breast cancer in family</a:t>
            </a:r>
          </a:p>
          <a:p>
            <a:r>
              <a:rPr lang="en-GB" sz="1800" dirty="0"/>
              <a:t>Personal history breast cancer</a:t>
            </a:r>
          </a:p>
          <a:p>
            <a:r>
              <a:rPr lang="en-GB" sz="1800" dirty="0"/>
              <a:t>Other cancers</a:t>
            </a:r>
          </a:p>
          <a:p>
            <a:r>
              <a:rPr lang="en-GB" sz="1800" dirty="0"/>
              <a:t>Migraine</a:t>
            </a:r>
          </a:p>
          <a:p>
            <a:r>
              <a:rPr lang="en-GB" sz="1800" dirty="0"/>
              <a:t>Epilepsy</a:t>
            </a:r>
          </a:p>
          <a:p>
            <a:r>
              <a:rPr lang="en-GB" sz="1800" dirty="0"/>
              <a:t>Cardiovascular conditions</a:t>
            </a:r>
          </a:p>
          <a:p>
            <a:r>
              <a:rPr lang="en-GB" sz="1800" dirty="0"/>
              <a:t>DVT’s</a:t>
            </a:r>
          </a:p>
        </p:txBody>
      </p:sp>
    </p:spTree>
    <p:extLst>
      <p:ext uri="{BB962C8B-B14F-4D97-AF65-F5344CB8AC3E}">
        <p14:creationId xmlns:p14="http://schemas.microsoft.com/office/powerpoint/2010/main" val="163582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5B824-2BC1-AD63-D273-E5370C023D96}"/>
              </a:ext>
            </a:extLst>
          </p:cNvPr>
          <p:cNvSpPr/>
          <p:nvPr/>
        </p:nvSpPr>
        <p:spPr>
          <a:xfrm>
            <a:off x="8475264" y="2308973"/>
            <a:ext cx="3586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Going Mad!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0DB1-2EB5-57A6-A4D9-778FAE5FBFF0}"/>
              </a:ext>
            </a:extLst>
          </p:cNvPr>
          <p:cNvSpPr/>
          <p:nvPr/>
        </p:nvSpPr>
        <p:spPr>
          <a:xfrm>
            <a:off x="4721494" y="1317372"/>
            <a:ext cx="599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Felt brushed aside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894FD-D347-43D6-6E6F-0C3D69184051}"/>
              </a:ext>
            </a:extLst>
          </p:cNvPr>
          <p:cNvSpPr/>
          <p:nvPr/>
        </p:nvSpPr>
        <p:spPr>
          <a:xfrm>
            <a:off x="1894013" y="681807"/>
            <a:ext cx="2578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Ignored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69727-0C67-E612-CAF1-EB8D8FF23393}"/>
              </a:ext>
            </a:extLst>
          </p:cNvPr>
          <p:cNvSpPr/>
          <p:nvPr/>
        </p:nvSpPr>
        <p:spPr>
          <a:xfrm>
            <a:off x="1905486" y="5512572"/>
            <a:ext cx="852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Too young for menopause?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94BA5C-F89F-88ED-AA35-C26D388964ED}"/>
              </a:ext>
            </a:extLst>
          </p:cNvPr>
          <p:cNvSpPr/>
          <p:nvPr/>
        </p:nvSpPr>
        <p:spPr>
          <a:xfrm>
            <a:off x="975953" y="4369189"/>
            <a:ext cx="5564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to stop HRT?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697931-9977-E461-81EF-6CDA0BF22D15}"/>
              </a:ext>
            </a:extLst>
          </p:cNvPr>
          <p:cNvSpPr/>
          <p:nvPr/>
        </p:nvSpPr>
        <p:spPr>
          <a:xfrm>
            <a:off x="7719783" y="349264"/>
            <a:ext cx="4157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can’t sleep..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42DE5A-E6B4-5DA4-EFBE-354BBE8221FC}"/>
              </a:ext>
            </a:extLst>
          </p:cNvPr>
          <p:cNvSpPr/>
          <p:nvPr/>
        </p:nvSpPr>
        <p:spPr>
          <a:xfrm>
            <a:off x="5314831" y="3315991"/>
            <a:ext cx="2731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feel 2D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3A4A5D-7419-E50C-A5B0-A83DC57AE785}"/>
              </a:ext>
            </a:extLst>
          </p:cNvPr>
          <p:cNvSpPr/>
          <p:nvPr/>
        </p:nvSpPr>
        <p:spPr>
          <a:xfrm>
            <a:off x="-353143" y="2135073"/>
            <a:ext cx="59363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 don’t know myself</a:t>
            </a:r>
          </a:p>
        </p:txBody>
      </p:sp>
    </p:spTree>
    <p:extLst>
      <p:ext uri="{BB962C8B-B14F-4D97-AF65-F5344CB8AC3E}">
        <p14:creationId xmlns:p14="http://schemas.microsoft.com/office/powerpoint/2010/main" val="402574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66D71-268E-410B-8977-AE7DADDD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GB" sz="5600"/>
              <a:t>Understanding risks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screen shot of a chart&#10;&#10;Description automatically generated">
            <a:extLst>
              <a:ext uri="{FF2B5EF4-FFF2-40B4-BE49-F238E27FC236}">
                <a16:creationId xmlns:a16="http://schemas.microsoft.com/office/drawing/2014/main" id="{9D0871A8-97AB-202E-7088-65799D7A7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b="13472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3D3506-2D80-8BC8-CEA6-FBC9411D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GB" sz="2000" b="1" dirty="0"/>
              <a:t>Breast Cancer:</a:t>
            </a:r>
          </a:p>
          <a:p>
            <a:pPr marL="0" indent="0">
              <a:buNone/>
            </a:pPr>
            <a:r>
              <a:rPr lang="en-GB" sz="2000" dirty="0"/>
              <a:t>HRT does NOT change a normal breast cell into a cancerous one</a:t>
            </a:r>
          </a:p>
          <a:p>
            <a:pPr marL="0" indent="0">
              <a:buNone/>
            </a:pPr>
            <a:r>
              <a:rPr lang="en-GB" sz="2000" dirty="0"/>
              <a:t>HRT CAN increase the growth of existing cancer cells</a:t>
            </a:r>
          </a:p>
          <a:p>
            <a:pPr marL="0" indent="0">
              <a:buNone/>
            </a:pPr>
            <a:r>
              <a:rPr lang="en-GB" sz="2000" dirty="0"/>
              <a:t>Breast cancer risk is </a:t>
            </a:r>
            <a:r>
              <a:rPr lang="en-GB" sz="2000" b="1" i="1" dirty="0"/>
              <a:t>dependent on the type of progesterone</a:t>
            </a:r>
          </a:p>
          <a:p>
            <a:pPr marL="0" indent="0">
              <a:buNone/>
            </a:pPr>
            <a:r>
              <a:rPr lang="en-GB" sz="2000" dirty="0"/>
              <a:t>IF develop breast cancer, it may be caught earlier and is </a:t>
            </a:r>
            <a:r>
              <a:rPr lang="en-GB" sz="2000" b="1" i="1" dirty="0"/>
              <a:t>not associated with increased mortality</a:t>
            </a:r>
          </a:p>
          <a:p>
            <a:endParaRPr lang="en-GB" sz="2000" dirty="0"/>
          </a:p>
          <a:p>
            <a:endParaRPr lang="en-GB" sz="1400" dirty="0"/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76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E909-DBBA-B035-AAA8-B54DA955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Testosterone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8B3D-A141-AD06-EFFD-A0643B410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BMS Guidance says that testosterone is for ‘Hyposexual Desire Disorder’ – diagnosed with HSDD Questionnaire </a:t>
            </a:r>
          </a:p>
          <a:p>
            <a:r>
              <a:rPr lang="en-GB" dirty="0"/>
              <a:t>Testosterone may also help with other symptoms (evidence limited)</a:t>
            </a:r>
          </a:p>
          <a:p>
            <a:pPr lvl="3"/>
            <a:r>
              <a:rPr lang="en-GB" dirty="0"/>
              <a:t>Energy</a:t>
            </a:r>
          </a:p>
          <a:p>
            <a:pPr lvl="3"/>
            <a:r>
              <a:rPr lang="en-GB" dirty="0"/>
              <a:t>Mood</a:t>
            </a:r>
          </a:p>
          <a:p>
            <a:pPr lvl="3"/>
            <a:r>
              <a:rPr lang="en-GB" dirty="0"/>
              <a:t>Muscle and joint aches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no relief after 6 months, stop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close-up of a puzzle&#10;&#10;Description automatically generated">
            <a:extLst>
              <a:ext uri="{FF2B5EF4-FFF2-40B4-BE49-F238E27FC236}">
                <a16:creationId xmlns:a16="http://schemas.microsoft.com/office/drawing/2014/main" id="{4A1BB040-F54B-C053-3B88-5609AFDE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99" y="44338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8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20CE3-BFEB-D3C1-473F-E21FF983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GB" sz="3600"/>
              <a:t>Vulval and vaginal symptoms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half of a grapefruit next to a cut half of a grapefruit&#10;&#10;Description automatically generated">
            <a:extLst>
              <a:ext uri="{FF2B5EF4-FFF2-40B4-BE49-F238E27FC236}">
                <a16:creationId xmlns:a16="http://schemas.microsoft.com/office/drawing/2014/main" id="{1FC1E488-9225-3A1D-E9D6-D4AA59990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" b="-1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40BDEC-BCF9-5427-68D3-6C51502E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Not an inevitable consequence of ageing and child-bearing</a:t>
            </a:r>
          </a:p>
          <a:p>
            <a:r>
              <a:rPr lang="en-US" sz="1800" dirty="0"/>
              <a:t>Protect your pelvic floor</a:t>
            </a:r>
          </a:p>
          <a:p>
            <a:r>
              <a:rPr lang="en-US" sz="1800" dirty="0"/>
              <a:t>Almost every woman will benefit from vaginal </a:t>
            </a:r>
            <a:r>
              <a:rPr lang="en-US" sz="1800" dirty="0" err="1"/>
              <a:t>oestrogen</a:t>
            </a:r>
            <a:endParaRPr lang="en-US" sz="1800" dirty="0"/>
          </a:p>
          <a:p>
            <a:r>
              <a:rPr lang="en-US" sz="1800" dirty="0"/>
              <a:t>AND vaginal </a:t>
            </a:r>
            <a:r>
              <a:rPr lang="en-US" sz="1800" dirty="0" err="1"/>
              <a:t>moisturisers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TREAT YOUR VAGINA LIKE YOU TREAT YOUR FACE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922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03451-38AD-4462-FBFB-A7D3398F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en-GB" sz="4000"/>
              <a:t>Take home messages</a:t>
            </a:r>
          </a:p>
        </p:txBody>
      </p:sp>
      <p:pic>
        <p:nvPicPr>
          <p:cNvPr id="5" name="Picture 4" descr="A close-up of a puzzle&#10;&#10;Description automatically generated">
            <a:extLst>
              <a:ext uri="{FF2B5EF4-FFF2-40B4-BE49-F238E27FC236}">
                <a16:creationId xmlns:a16="http://schemas.microsoft.com/office/drawing/2014/main" id="{A0E8A623-2478-B94A-9FDE-9FD8753FA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r="1139" b="-1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594F8-51EF-EBA7-BF69-C55F75EE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03464"/>
          </a:xfrm>
        </p:spPr>
        <p:txBody>
          <a:bodyPr>
            <a:normAutofit/>
          </a:bodyPr>
          <a:lstStyle/>
          <a:p>
            <a:endParaRPr lang="en-GB" sz="2000"/>
          </a:p>
          <a:p>
            <a:r>
              <a:rPr lang="en-GB" sz="2000"/>
              <a:t>Hormonal changes occur gradually in most people</a:t>
            </a:r>
          </a:p>
          <a:p>
            <a:r>
              <a:rPr lang="en-GB" sz="2000"/>
              <a:t>Track periods and symptoms</a:t>
            </a:r>
          </a:p>
          <a:p>
            <a:r>
              <a:rPr lang="en-GB" sz="2000"/>
              <a:t>Lifestyle is important</a:t>
            </a:r>
          </a:p>
          <a:p>
            <a:r>
              <a:rPr lang="en-GB" sz="2000"/>
              <a:t>HRT can help in many cases</a:t>
            </a:r>
          </a:p>
          <a:p>
            <a:r>
              <a:rPr lang="en-GB" sz="2000"/>
              <a:t>There are other options</a:t>
            </a:r>
          </a:p>
          <a:p>
            <a:r>
              <a:rPr lang="en-GB" sz="2000"/>
              <a:t>Good quality, science backed evidence is key</a:t>
            </a:r>
          </a:p>
          <a:p>
            <a:r>
              <a:rPr lang="en-GB" sz="2000"/>
              <a:t>Find the right approach for you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47957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64D8746-5A8E-989C-2F25-58EDA8925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"/>
          <a:stretch/>
        </p:blipFill>
        <p:spPr>
          <a:xfrm>
            <a:off x="700646" y="1497634"/>
            <a:ext cx="6151651" cy="43034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844743-AD67-156E-1D69-D96BABDBB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0498" y="1726235"/>
            <a:ext cx="3800856" cy="4303464"/>
          </a:xfrm>
        </p:spPr>
        <p:txBody>
          <a:bodyPr>
            <a:normAutofit/>
          </a:bodyPr>
          <a:lstStyle/>
          <a:p>
            <a:endParaRPr lang="en-US" sz="2000" dirty="0">
              <a:hlinkClick r:id="rId3"/>
            </a:endParaRPr>
          </a:p>
          <a:p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Catherine.munro7@nhs.net</a:t>
            </a:r>
            <a:endParaRPr lang="en-US" sz="2000" dirty="0"/>
          </a:p>
          <a:p>
            <a:r>
              <a:rPr lang="en-US" sz="2000" dirty="0"/>
              <a:t>ROS.org.uk</a:t>
            </a:r>
          </a:p>
          <a:p>
            <a:r>
              <a:rPr lang="en-US" sz="2000" dirty="0"/>
              <a:t>Menopausematters.co.uk</a:t>
            </a:r>
          </a:p>
          <a:p>
            <a:r>
              <a:rPr lang="en-US" sz="2000" dirty="0"/>
              <a:t>Balance-menopause.com</a:t>
            </a:r>
          </a:p>
          <a:p>
            <a:r>
              <a:rPr lang="en-US" sz="2000" dirty="0"/>
              <a:t>BMS.org.uk</a:t>
            </a:r>
          </a:p>
        </p:txBody>
      </p:sp>
    </p:spTree>
    <p:extLst>
      <p:ext uri="{BB962C8B-B14F-4D97-AF65-F5344CB8AC3E}">
        <p14:creationId xmlns:p14="http://schemas.microsoft.com/office/powerpoint/2010/main" val="19229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B5982-2822-2A31-6383-FD6CCE66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What I hear…..from doctors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BE2C-538A-E870-D334-5DD2F68C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en-GB" sz="2200" dirty="0"/>
          </a:p>
          <a:p>
            <a:r>
              <a:rPr lang="en-GB" sz="2200" dirty="0"/>
              <a:t>Too young for menopause</a:t>
            </a:r>
          </a:p>
          <a:p>
            <a:r>
              <a:rPr lang="en-GB" sz="2200" dirty="0"/>
              <a:t>HRT is too much of a risk</a:t>
            </a:r>
          </a:p>
          <a:p>
            <a:r>
              <a:rPr lang="en-GB" sz="2200" dirty="0"/>
              <a:t>Have as much oestrogen as you want/need…</a:t>
            </a:r>
          </a:p>
          <a:p>
            <a:r>
              <a:rPr lang="en-GB" sz="2200" dirty="0"/>
              <a:t>Brain fog isn’t a thing</a:t>
            </a:r>
          </a:p>
          <a:p>
            <a:r>
              <a:rPr lang="en-GB" sz="2200" dirty="0"/>
              <a:t>It’s all about iron</a:t>
            </a:r>
          </a:p>
          <a:p>
            <a:r>
              <a:rPr lang="en-GB" sz="2200" dirty="0"/>
              <a:t>It’s all about sleep</a:t>
            </a:r>
          </a:p>
          <a:p>
            <a:r>
              <a:rPr lang="en-GB" sz="2200" dirty="0"/>
              <a:t>Hormones are the solution</a:t>
            </a:r>
          </a:p>
          <a:p>
            <a:r>
              <a:rPr lang="en-GB" sz="2200" dirty="0"/>
              <a:t>Hormones are the enemy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5" name="Picture 4" descr="A person making a face with her hands&#10;&#10;Description automatically generated">
            <a:extLst>
              <a:ext uri="{FF2B5EF4-FFF2-40B4-BE49-F238E27FC236}">
                <a16:creationId xmlns:a16="http://schemas.microsoft.com/office/drawing/2014/main" id="{2AE11720-F7B0-8EA4-8107-7D6FE9A32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r="19443" b="-1"/>
          <a:stretch/>
        </p:blipFill>
        <p:spPr>
          <a:xfrm>
            <a:off x="7675658" y="2093976"/>
            <a:ext cx="3363903" cy="34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2ECD1-25F8-A177-AE16-EFAEB634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And social media ?!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981E3A-46D2-5291-08A9-4CF9E93C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Eat 30+ fruit and veg</a:t>
            </a:r>
          </a:p>
          <a:p>
            <a:r>
              <a:rPr lang="en-US" sz="2200" dirty="0"/>
              <a:t>Avoid UPF’s</a:t>
            </a:r>
          </a:p>
          <a:p>
            <a:r>
              <a:rPr lang="en-US" sz="2200" dirty="0"/>
              <a:t>Take magnesium</a:t>
            </a:r>
          </a:p>
          <a:p>
            <a:r>
              <a:rPr lang="en-US" sz="2200" dirty="0"/>
              <a:t>Take collagen</a:t>
            </a:r>
          </a:p>
          <a:p>
            <a:r>
              <a:rPr lang="en-US" sz="2200" dirty="0"/>
              <a:t>Take testosterone</a:t>
            </a:r>
          </a:p>
          <a:p>
            <a:r>
              <a:rPr lang="en-US" sz="2200" dirty="0"/>
              <a:t>Cold water swim</a:t>
            </a:r>
          </a:p>
          <a:p>
            <a:r>
              <a:rPr lang="en-US" sz="2200" dirty="0"/>
              <a:t>Warm water soak</a:t>
            </a:r>
          </a:p>
          <a:p>
            <a:r>
              <a:rPr lang="en-US" sz="2200" dirty="0"/>
              <a:t>Spend a fortune on supplements</a:t>
            </a:r>
          </a:p>
          <a:p>
            <a:endParaRPr lang="en-US" sz="2200" dirty="0"/>
          </a:p>
        </p:txBody>
      </p:sp>
      <p:pic>
        <p:nvPicPr>
          <p:cNvPr id="5" name="Content Placeholder 4" descr="A person covering her face with her hands&#10;&#10;Description automatically generated">
            <a:extLst>
              <a:ext uri="{FF2B5EF4-FFF2-40B4-BE49-F238E27FC236}">
                <a16:creationId xmlns:a16="http://schemas.microsoft.com/office/drawing/2014/main" id="{2A439907-F980-B5D1-E72C-4368C8497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928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B8E7-11FB-5B91-73FA-1B465FE3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Panorama</a:t>
            </a:r>
          </a:p>
        </p:txBody>
      </p:sp>
      <p:pic>
        <p:nvPicPr>
          <p:cNvPr id="5" name="Content Placeholder 4" descr="Medium shot of a person&#10;&#10;Description automatically generated">
            <a:extLst>
              <a:ext uri="{FF2B5EF4-FFF2-40B4-BE49-F238E27FC236}">
                <a16:creationId xmlns:a16="http://schemas.microsoft.com/office/drawing/2014/main" id="{E8AC3172-BBB9-7372-6D0B-FAD2B3A44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6761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EBC22-C886-394E-0642-CEAC4FB5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en-GB" sz="5200" dirty="0"/>
              <a:t>Back to basics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winding road in a valley&#10;&#10;Description automatically generated">
            <a:extLst>
              <a:ext uri="{FF2B5EF4-FFF2-40B4-BE49-F238E27FC236}">
                <a16:creationId xmlns:a16="http://schemas.microsoft.com/office/drawing/2014/main" id="{119AD822-91FC-B5B8-A27D-B877E256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6" b="8152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BB47-006C-B792-9FB5-A3E617DD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Puberty</a:t>
            </a:r>
          </a:p>
          <a:p>
            <a:r>
              <a:rPr lang="en-GB" sz="1500" dirty="0"/>
              <a:t>Periods (300-400 in average woman’s lifetime)</a:t>
            </a:r>
          </a:p>
          <a:p>
            <a:r>
              <a:rPr lang="en-GB" sz="1500" dirty="0"/>
              <a:t>Perimenopause</a:t>
            </a:r>
          </a:p>
          <a:p>
            <a:r>
              <a:rPr lang="en-GB" sz="1500" dirty="0"/>
              <a:t>Menopause</a:t>
            </a:r>
          </a:p>
          <a:p>
            <a:r>
              <a:rPr lang="en-GB" sz="1500" dirty="0"/>
              <a:t>Early and Premature menopause</a:t>
            </a:r>
          </a:p>
          <a:p>
            <a:endParaRPr lang="en-GB" sz="1500" dirty="0"/>
          </a:p>
          <a:p>
            <a:r>
              <a:rPr lang="en-GB" sz="1500" dirty="0"/>
              <a:t>Bumpy roads…PMS / PMDD / Endometriosis / Heavy periods</a:t>
            </a:r>
          </a:p>
          <a:p>
            <a:r>
              <a:rPr lang="en-GB" sz="1500" dirty="0"/>
              <a:t>Abrupt journey ends…surgical and iatrogenic menopause</a:t>
            </a:r>
          </a:p>
          <a:p>
            <a:endParaRPr lang="en-GB" sz="1500" dirty="0"/>
          </a:p>
          <a:p>
            <a:endParaRPr lang="en-GB" sz="1500" dirty="0"/>
          </a:p>
        </p:txBody>
      </p:sp>
      <p:pic>
        <p:nvPicPr>
          <p:cNvPr id="7" name="Picture 6" descr="A person falling off a cliff&#10;&#10;Description automatically generated">
            <a:extLst>
              <a:ext uri="{FF2B5EF4-FFF2-40B4-BE49-F238E27FC236}">
                <a16:creationId xmlns:a16="http://schemas.microsoft.com/office/drawing/2014/main" id="{CA49FA38-1C0F-99BF-96DD-D310ACCB6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8" b="22532"/>
          <a:stretch/>
        </p:blipFill>
        <p:spPr>
          <a:xfrm>
            <a:off x="7684008" y="4480561"/>
            <a:ext cx="4507992" cy="2240280"/>
          </a:xfrm>
          <a:prstGeom prst="rect">
            <a:avLst/>
          </a:prstGeom>
        </p:spPr>
      </p:pic>
      <p:pic>
        <p:nvPicPr>
          <p:cNvPr id="5" name="Picture 4" descr="Long straight road in the desert&#10;&#10;Description automatically generated">
            <a:extLst>
              <a:ext uri="{FF2B5EF4-FFF2-40B4-BE49-F238E27FC236}">
                <a16:creationId xmlns:a16="http://schemas.microsoft.com/office/drawing/2014/main" id="{CF110BB5-46CC-892F-3873-72189A654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1" r="2" b="32309"/>
          <a:stretch/>
        </p:blipFill>
        <p:spPr>
          <a:xfrm>
            <a:off x="7684008" y="2240281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DC03-DFA6-0582-E350-3BB02E4E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Could it be menopause?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A8B1-4763-AA33-6C25-C00A014F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dirty="0"/>
              <a:t>Menopause occurs under 40 in 1:100 women and under 30 in 1:1000 </a:t>
            </a:r>
          </a:p>
          <a:p>
            <a:r>
              <a:rPr lang="en-GB" sz="3200" dirty="0"/>
              <a:t>Perimenopause lasts 5-7 years on average</a:t>
            </a:r>
          </a:p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…no one is too young to experience menopausal symptoms</a:t>
            </a:r>
          </a:p>
          <a:p>
            <a:endParaRPr lang="en-GB" sz="2800" dirty="0"/>
          </a:p>
          <a:p>
            <a:r>
              <a:rPr lang="en-GB" sz="2800" dirty="0"/>
              <a:t>After menopause: increased risk cardiovascular disease; increased bone loss; increased cognitive decline; increased urinary and vulvovaginal symptoms; reduced libido</a:t>
            </a:r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Earlier menopause increases risks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Menopause is not a disease, but its impacts can be considerable for many women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7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78302-56A2-9A46-268F-77F872AF8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744" y="5198168"/>
            <a:ext cx="9859618" cy="642797"/>
          </a:xfrm>
        </p:spPr>
        <p:txBody>
          <a:bodyPr>
            <a:normAutofit/>
          </a:bodyPr>
          <a:lstStyle/>
          <a:p>
            <a:endParaRPr lang="en-GB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8ABB3-7293-D16C-DBB4-6023F1B3C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774" y="5928655"/>
            <a:ext cx="7831559" cy="410689"/>
          </a:xfrm>
        </p:spPr>
        <p:txBody>
          <a:bodyPr>
            <a:normAutofit/>
          </a:bodyPr>
          <a:lstStyle/>
          <a:p>
            <a:endParaRPr lang="en-GB" sz="16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ience themed poster with symbols&#10;&#10;Description automatically generated with medium confidence">
            <a:extLst>
              <a:ext uri="{FF2B5EF4-FFF2-40B4-BE49-F238E27FC236}">
                <a16:creationId xmlns:a16="http://schemas.microsoft.com/office/drawing/2014/main" id="{E947F599-D808-8932-2A78-48A94B3D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3" y="0"/>
            <a:ext cx="10296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1353</Words>
  <Application>Microsoft Office PowerPoint</Application>
  <PresentationFormat>Widescreen</PresentationFormat>
  <Paragraphs>264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Wingdings</vt:lpstr>
      <vt:lpstr>Office Theme</vt:lpstr>
      <vt:lpstr>Navigating hormone journeys</vt:lpstr>
      <vt:lpstr>Your Questions</vt:lpstr>
      <vt:lpstr>PowerPoint Presentation</vt:lpstr>
      <vt:lpstr>What I hear…..from doctors</vt:lpstr>
      <vt:lpstr>And social media ?!</vt:lpstr>
      <vt:lpstr>Panorama</vt:lpstr>
      <vt:lpstr>Back to basics</vt:lpstr>
      <vt:lpstr>Could it be menopause?</vt:lpstr>
      <vt:lpstr>PowerPoint Presentation</vt:lpstr>
      <vt:lpstr>‘Normal’ menstrual cycle</vt:lpstr>
      <vt:lpstr>What are our hormones doing?</vt:lpstr>
      <vt:lpstr>How I make a diagnosis… collaboration between doctor and patient</vt:lpstr>
      <vt:lpstr>What to look out for…</vt:lpstr>
      <vt:lpstr>Hot flushes/night sweats are where the evidence lies</vt:lpstr>
      <vt:lpstr>A framework to approaching hormones…</vt:lpstr>
      <vt:lpstr>Impacts</vt:lpstr>
      <vt:lpstr>General impact of hormones…</vt:lpstr>
      <vt:lpstr>Menopause, mental health and employment</vt:lpstr>
      <vt:lpstr>Impact of hormone changes on bone health</vt:lpstr>
      <vt:lpstr>Risk factors…</vt:lpstr>
      <vt:lpstr>Bones…what to do</vt:lpstr>
      <vt:lpstr>Priorities</vt:lpstr>
      <vt:lpstr>What do I need?</vt:lpstr>
      <vt:lpstr>Herbal remedies</vt:lpstr>
      <vt:lpstr>Non hormonal options</vt:lpstr>
      <vt:lpstr>HRT</vt:lpstr>
      <vt:lpstr>Endometrial cancer and hyperplasia</vt:lpstr>
      <vt:lpstr>Benefits of HRT</vt:lpstr>
      <vt:lpstr>’You can’t have HRT because…’</vt:lpstr>
      <vt:lpstr>Understanding risks</vt:lpstr>
      <vt:lpstr>Testosterone</vt:lpstr>
      <vt:lpstr>Vulval and vaginal symptoms</vt:lpstr>
      <vt:lpstr>Take home messages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MUNRO, Catherine (THE JAMES COCHRANE PRACT.)</dc:creator>
  <cp:lastModifiedBy>MUNRO, Catherine (THE JAMES COCHRANE PRACT.)</cp:lastModifiedBy>
  <cp:revision>6</cp:revision>
  <dcterms:created xsi:type="dcterms:W3CDTF">2024-09-18T17:40:35Z</dcterms:created>
  <dcterms:modified xsi:type="dcterms:W3CDTF">2024-10-12T17:35:13Z</dcterms:modified>
</cp:coreProperties>
</file>