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16"/>
  </p:notesMasterIdLst>
  <p:sldIdLst>
    <p:sldId id="257" r:id="rId5"/>
    <p:sldId id="260" r:id="rId6"/>
    <p:sldId id="256" r:id="rId7"/>
    <p:sldId id="258" r:id="rId8"/>
    <p:sldId id="259" r:id="rId9"/>
    <p:sldId id="261" r:id="rId10"/>
    <p:sldId id="262" r:id="rId11"/>
    <p:sldId id="263" r:id="rId12"/>
    <p:sldId id="264" r:id="rId13"/>
    <p:sldId id="268" r:id="rId14"/>
    <p:sldId id="269"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159E1A-62BA-509E-F9AE-0E7BA3C84099}" name="Barnes, Victoria" initials="BV" userId="Barnes, Victoria"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3938"/>
    <a:srgbClr val="BA1822"/>
    <a:srgbClr val="A925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3792" autoAdjust="0"/>
  </p:normalViewPr>
  <p:slideViewPr>
    <p:cSldViewPr snapToGrid="0">
      <p:cViewPr varScale="1">
        <p:scale>
          <a:sx n="150" d="100"/>
          <a:sy n="150" d="100"/>
        </p:scale>
        <p:origin x="474" y="12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C3229-D2F3-584D-9577-C6784DCCA8F3}" type="datetimeFigureOut">
              <a:rPr lang="en-US" smtClean="0"/>
              <a:t>12/18/2024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9E1332-232E-244C-A8C9-71513EE60D1A}" type="slidenum">
              <a:rPr lang="en-US" smtClean="0"/>
              <a:t>‹#›</a:t>
            </a:fld>
            <a:endParaRPr lang="en-US"/>
          </a:p>
        </p:txBody>
      </p:sp>
    </p:spTree>
    <p:extLst>
      <p:ext uri="{BB962C8B-B14F-4D97-AF65-F5344CB8AC3E}">
        <p14:creationId xmlns:p14="http://schemas.microsoft.com/office/powerpoint/2010/main" val="689989114"/>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29E1332-232E-244C-A8C9-71513EE60D1A}" type="slidenum">
              <a:rPr lang="en-US" smtClean="0"/>
              <a:t>6</a:t>
            </a:fld>
            <a:endParaRPr lang="en-US"/>
          </a:p>
        </p:txBody>
      </p:sp>
    </p:spTree>
    <p:extLst>
      <p:ext uri="{BB962C8B-B14F-4D97-AF65-F5344CB8AC3E}">
        <p14:creationId xmlns:p14="http://schemas.microsoft.com/office/powerpoint/2010/main" val="1850496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5ED65F3-2481-464E-83AF-AA610998199B}" type="datetime1">
              <a:rPr lang="en-GB" smtClean="0"/>
              <a:t>18/12/2024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99004-BC25-554D-B4BC-0F5CFA34D7D6}" type="slidenum">
              <a:rPr lang="en-US" smtClean="0"/>
              <a:t>‹#›</a:t>
            </a:fld>
            <a:endParaRPr lang="en-US"/>
          </a:p>
        </p:txBody>
      </p:sp>
    </p:spTree>
    <p:extLst>
      <p:ext uri="{BB962C8B-B14F-4D97-AF65-F5344CB8AC3E}">
        <p14:creationId xmlns:p14="http://schemas.microsoft.com/office/powerpoint/2010/main" val="330971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62B554F-7F2F-48B4-A5FF-AC4A1BF38296}" type="datetime1">
              <a:rPr lang="en-GB" smtClean="0"/>
              <a:t>18/12/2024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99004-BC25-554D-B4BC-0F5CFA34D7D6}" type="slidenum">
              <a:rPr lang="en-US" smtClean="0"/>
              <a:t>‹#›</a:t>
            </a:fld>
            <a:endParaRPr lang="en-US"/>
          </a:p>
        </p:txBody>
      </p:sp>
    </p:spTree>
    <p:extLst>
      <p:ext uri="{BB962C8B-B14F-4D97-AF65-F5344CB8AC3E}">
        <p14:creationId xmlns:p14="http://schemas.microsoft.com/office/powerpoint/2010/main" val="3351932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9D165DD-E4F3-4100-9778-840E8B5E32F9}" type="datetime1">
              <a:rPr lang="en-GB" smtClean="0"/>
              <a:t>18/12/2024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99004-BC25-554D-B4BC-0F5CFA34D7D6}" type="slidenum">
              <a:rPr lang="en-US" smtClean="0"/>
              <a:t>‹#›</a:t>
            </a:fld>
            <a:endParaRPr lang="en-US"/>
          </a:p>
        </p:txBody>
      </p:sp>
    </p:spTree>
    <p:extLst>
      <p:ext uri="{BB962C8B-B14F-4D97-AF65-F5344CB8AC3E}">
        <p14:creationId xmlns:p14="http://schemas.microsoft.com/office/powerpoint/2010/main" val="1178249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339101-D75B-4802-B2AC-5B2E72B250B7}" type="datetime1">
              <a:rPr lang="en-GB" smtClean="0"/>
              <a:t>18/12/2024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99004-BC25-554D-B4BC-0F5CFA34D7D6}" type="slidenum">
              <a:rPr lang="en-US" smtClean="0"/>
              <a:t>‹#›</a:t>
            </a:fld>
            <a:endParaRPr lang="en-US"/>
          </a:p>
        </p:txBody>
      </p:sp>
    </p:spTree>
    <p:extLst>
      <p:ext uri="{BB962C8B-B14F-4D97-AF65-F5344CB8AC3E}">
        <p14:creationId xmlns:p14="http://schemas.microsoft.com/office/powerpoint/2010/main" val="835031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BE819C8-AA91-4695-B7DD-6C6312A26132}" type="datetime1">
              <a:rPr lang="en-GB" smtClean="0"/>
              <a:t>18/12/2024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99004-BC25-554D-B4BC-0F5CFA34D7D6}" type="slidenum">
              <a:rPr lang="en-US" smtClean="0"/>
              <a:t>‹#›</a:t>
            </a:fld>
            <a:endParaRPr lang="en-US"/>
          </a:p>
        </p:txBody>
      </p:sp>
    </p:spTree>
    <p:extLst>
      <p:ext uri="{BB962C8B-B14F-4D97-AF65-F5344CB8AC3E}">
        <p14:creationId xmlns:p14="http://schemas.microsoft.com/office/powerpoint/2010/main" val="1881340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C2BEEF30-54BA-4FF1-B23F-9D7D2580CDD7}" type="datetime1">
              <a:rPr lang="en-GB" smtClean="0"/>
              <a:t>18/12/2024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99004-BC25-554D-B4BC-0F5CFA34D7D6}" type="slidenum">
              <a:rPr lang="en-US" smtClean="0"/>
              <a:t>‹#›</a:t>
            </a:fld>
            <a:endParaRPr lang="en-US"/>
          </a:p>
        </p:txBody>
      </p:sp>
    </p:spTree>
    <p:extLst>
      <p:ext uri="{BB962C8B-B14F-4D97-AF65-F5344CB8AC3E}">
        <p14:creationId xmlns:p14="http://schemas.microsoft.com/office/powerpoint/2010/main" val="1699832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5DC20CE-5A24-4B37-B340-0D7C5E7F1DD9}" type="datetime1">
              <a:rPr lang="en-GB" smtClean="0"/>
              <a:t>18/12/2024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B99004-BC25-554D-B4BC-0F5CFA34D7D6}" type="slidenum">
              <a:rPr lang="en-US" smtClean="0"/>
              <a:t>‹#›</a:t>
            </a:fld>
            <a:endParaRPr lang="en-US"/>
          </a:p>
        </p:txBody>
      </p:sp>
    </p:spTree>
    <p:extLst>
      <p:ext uri="{BB962C8B-B14F-4D97-AF65-F5344CB8AC3E}">
        <p14:creationId xmlns:p14="http://schemas.microsoft.com/office/powerpoint/2010/main" val="402731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9D62FE6-ED17-4A1C-8AAA-2ECB5199B386}" type="datetime1">
              <a:rPr lang="en-GB" smtClean="0"/>
              <a:t>18/12/2024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B99004-BC25-554D-B4BC-0F5CFA34D7D6}" type="slidenum">
              <a:rPr lang="en-US" smtClean="0"/>
              <a:t>‹#›</a:t>
            </a:fld>
            <a:endParaRPr lang="en-US"/>
          </a:p>
        </p:txBody>
      </p:sp>
    </p:spTree>
    <p:extLst>
      <p:ext uri="{BB962C8B-B14F-4D97-AF65-F5344CB8AC3E}">
        <p14:creationId xmlns:p14="http://schemas.microsoft.com/office/powerpoint/2010/main" val="1446757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EDCBE8-961F-4936-B57C-0510FE91438E}" type="datetime1">
              <a:rPr lang="en-GB" smtClean="0"/>
              <a:t>18/12/2024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B99004-BC25-554D-B4BC-0F5CFA34D7D6}" type="slidenum">
              <a:rPr lang="en-US" smtClean="0"/>
              <a:t>‹#›</a:t>
            </a:fld>
            <a:endParaRPr lang="en-US"/>
          </a:p>
        </p:txBody>
      </p:sp>
    </p:spTree>
    <p:extLst>
      <p:ext uri="{BB962C8B-B14F-4D97-AF65-F5344CB8AC3E}">
        <p14:creationId xmlns:p14="http://schemas.microsoft.com/office/powerpoint/2010/main" val="3238922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7105A16-B382-48C6-8AE7-B8B6A86F93AB}" type="datetime1">
              <a:rPr lang="en-GB" smtClean="0"/>
              <a:t>18/12/2024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99004-BC25-554D-B4BC-0F5CFA34D7D6}" type="slidenum">
              <a:rPr lang="en-US" smtClean="0"/>
              <a:t>‹#›</a:t>
            </a:fld>
            <a:endParaRPr lang="en-US"/>
          </a:p>
        </p:txBody>
      </p:sp>
    </p:spTree>
    <p:extLst>
      <p:ext uri="{BB962C8B-B14F-4D97-AF65-F5344CB8AC3E}">
        <p14:creationId xmlns:p14="http://schemas.microsoft.com/office/powerpoint/2010/main" val="2373550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E33F2933-4C1A-44C4-AEA9-A7B26F91A539}" type="datetime1">
              <a:rPr lang="en-GB" smtClean="0"/>
              <a:t>18/12/2024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99004-BC25-554D-B4BC-0F5CFA34D7D6}" type="slidenum">
              <a:rPr lang="en-US" smtClean="0"/>
              <a:t>‹#›</a:t>
            </a:fld>
            <a:endParaRPr lang="en-US"/>
          </a:p>
        </p:txBody>
      </p:sp>
    </p:spTree>
    <p:extLst>
      <p:ext uri="{BB962C8B-B14F-4D97-AF65-F5344CB8AC3E}">
        <p14:creationId xmlns:p14="http://schemas.microsoft.com/office/powerpoint/2010/main" val="291865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53051C8E-356C-4B6B-92BC-7A25856F83DF}" type="datetime1">
              <a:rPr lang="en-GB" smtClean="0"/>
              <a:t>18/12/2024</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2EB99004-BC25-554D-B4BC-0F5CFA34D7D6}" type="slidenum">
              <a:rPr lang="en-US" smtClean="0"/>
              <a:t>‹#›</a:t>
            </a:fld>
            <a:endParaRPr lang="en-US"/>
          </a:p>
        </p:txBody>
      </p:sp>
    </p:spTree>
    <p:extLst>
      <p:ext uri="{BB962C8B-B14F-4D97-AF65-F5344CB8AC3E}">
        <p14:creationId xmlns:p14="http://schemas.microsoft.com/office/powerpoint/2010/main" val="39959467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Graphical user interface&#10;&#10;Description automatically generated with low confidence">
            <a:extLst>
              <a:ext uri="{FF2B5EF4-FFF2-40B4-BE49-F238E27FC236}">
                <a16:creationId xmlns:a16="http://schemas.microsoft.com/office/drawing/2014/main" id="{1E30877C-476B-8BF5-5570-97AEDEEC8369}"/>
              </a:ext>
            </a:extLst>
          </p:cNvPr>
          <p:cNvPicPr>
            <a:picLocks noGrp="1" noRot="1" noChangeAspect="1" noMove="1" noResize="1" noEditPoints="1" noAdjustHandles="1" noChangeArrowheads="1" noChangeShapeType="1" noCrop="1"/>
          </p:cNvPicPr>
          <p:nvPr/>
        </p:nvPicPr>
        <p:blipFill>
          <a:blip r:embed="rId2"/>
          <a:stretch>
            <a:fillRect/>
          </a:stretch>
        </p:blipFill>
        <p:spPr>
          <a:xfrm>
            <a:off x="0" y="0"/>
            <a:ext cx="9144000" cy="4678680"/>
          </a:xfrm>
          <a:prstGeom prst="rect">
            <a:avLst/>
          </a:prstGeom>
        </p:spPr>
      </p:pic>
      <p:sp>
        <p:nvSpPr>
          <p:cNvPr id="2" name="Rectangle 1">
            <a:extLst>
              <a:ext uri="{FF2B5EF4-FFF2-40B4-BE49-F238E27FC236}">
                <a16:creationId xmlns:a16="http://schemas.microsoft.com/office/drawing/2014/main" id="{73A872F8-B781-D254-6512-5B5623DC4725}"/>
              </a:ext>
            </a:extLst>
          </p:cNvPr>
          <p:cNvSpPr>
            <a:spLocks/>
          </p:cNvSpPr>
          <p:nvPr/>
        </p:nvSpPr>
        <p:spPr>
          <a:xfrm>
            <a:off x="-44450" y="1922451"/>
            <a:ext cx="6647551" cy="597306"/>
          </a:xfrm>
          <a:prstGeom prst="rect">
            <a:avLst/>
          </a:prstGeom>
          <a:solidFill>
            <a:srgbClr val="393938"/>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39C12AA5-6096-65A7-5207-3AC6909C342E}"/>
              </a:ext>
            </a:extLst>
          </p:cNvPr>
          <p:cNvSpPr txBox="1"/>
          <p:nvPr/>
        </p:nvSpPr>
        <p:spPr>
          <a:xfrm>
            <a:off x="468726" y="1980208"/>
            <a:ext cx="7568773"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Fire Protection – Out of Hours</a:t>
            </a:r>
          </a:p>
        </p:txBody>
      </p:sp>
      <p:sp>
        <p:nvSpPr>
          <p:cNvPr id="8" name="Rectangle 7">
            <a:extLst>
              <a:ext uri="{FF2B5EF4-FFF2-40B4-BE49-F238E27FC236}">
                <a16:creationId xmlns:a16="http://schemas.microsoft.com/office/drawing/2014/main" id="{D28BD7C4-979F-9D96-26BD-883E6B98DE66}"/>
              </a:ext>
            </a:extLst>
          </p:cNvPr>
          <p:cNvSpPr>
            <a:spLocks noGrp="1" noRot="1" noMove="1" noResize="1" noEditPoints="1" noAdjustHandles="1" noChangeArrowheads="1" noChangeShapeType="1"/>
          </p:cNvSpPr>
          <p:nvPr/>
        </p:nvSpPr>
        <p:spPr>
          <a:xfrm>
            <a:off x="0" y="4148502"/>
            <a:ext cx="9144000" cy="1690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ED52362A-7111-F7AA-5544-DBF7F6177639}"/>
              </a:ext>
            </a:extLst>
          </p:cNvPr>
          <p:cNvPicPr>
            <a:picLocks noGrp="1" noRot="1" noChangeAspect="1" noMove="1" noResize="1" noEditPoints="1" noAdjustHandles="1" noChangeArrowheads="1" noChangeShapeType="1" noCrop="1"/>
          </p:cNvPicPr>
          <p:nvPr/>
        </p:nvPicPr>
        <p:blipFill>
          <a:blip r:embed="rId3"/>
          <a:stretch>
            <a:fillRect/>
          </a:stretch>
        </p:blipFill>
        <p:spPr>
          <a:xfrm>
            <a:off x="0" y="4224642"/>
            <a:ext cx="9144000" cy="874825"/>
          </a:xfrm>
          <a:prstGeom prst="rect">
            <a:avLst/>
          </a:prstGeom>
        </p:spPr>
      </p:pic>
    </p:spTree>
    <p:extLst>
      <p:ext uri="{BB962C8B-B14F-4D97-AF65-F5344CB8AC3E}">
        <p14:creationId xmlns:p14="http://schemas.microsoft.com/office/powerpoint/2010/main" val="3518355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32C4-B601-DAFB-16CF-6EDAFDD5FA3E}"/>
              </a:ext>
            </a:extLst>
          </p:cNvPr>
          <p:cNvSpPr>
            <a:spLocks noGrp="1"/>
          </p:cNvSpPr>
          <p:nvPr>
            <p:ph type="ctrTitle"/>
          </p:nvPr>
        </p:nvSpPr>
        <p:spPr>
          <a:xfrm>
            <a:off x="473518" y="295108"/>
            <a:ext cx="8335741" cy="667554"/>
          </a:xfrm>
        </p:spPr>
        <p:txBody>
          <a:bodyPr>
            <a:noAutofit/>
          </a:bodyPr>
          <a:lstStyle/>
          <a:p>
            <a:r>
              <a:rPr lang="en-US" sz="4000" b="1" dirty="0">
                <a:solidFill>
                  <a:srgbClr val="BA1822"/>
                </a:solidFill>
                <a:latin typeface="Arial Black" panose="020B0604020202020204" pitchFamily="34" charset="0"/>
                <a:cs typeface="Arial Black" panose="020B0604020202020204" pitchFamily="34" charset="0"/>
              </a:rPr>
              <a:t>Support and Advice</a:t>
            </a:r>
          </a:p>
        </p:txBody>
      </p:sp>
      <p:pic>
        <p:nvPicPr>
          <p:cNvPr id="6" name="Picture 5">
            <a:extLst>
              <a:ext uri="{FF2B5EF4-FFF2-40B4-BE49-F238E27FC236}">
                <a16:creationId xmlns:a16="http://schemas.microsoft.com/office/drawing/2014/main" id="{D47945F1-F3E1-67F2-4403-C6687E1F0ECC}"/>
              </a:ext>
            </a:extLst>
          </p:cNvPr>
          <p:cNvPicPr>
            <a:picLocks noChangeAspect="1"/>
          </p:cNvPicPr>
          <p:nvPr/>
        </p:nvPicPr>
        <p:blipFill>
          <a:blip r:embed="rId2"/>
          <a:stretch>
            <a:fillRect/>
          </a:stretch>
        </p:blipFill>
        <p:spPr>
          <a:xfrm>
            <a:off x="564254" y="906790"/>
            <a:ext cx="3807764" cy="2979409"/>
          </a:xfrm>
          <a:prstGeom prst="rect">
            <a:avLst/>
          </a:prstGeom>
        </p:spPr>
      </p:pic>
      <p:pic>
        <p:nvPicPr>
          <p:cNvPr id="20" name="Picture 19">
            <a:extLst>
              <a:ext uri="{FF2B5EF4-FFF2-40B4-BE49-F238E27FC236}">
                <a16:creationId xmlns:a16="http://schemas.microsoft.com/office/drawing/2014/main" id="{AB38591A-6D63-9D8A-7D89-7DF6EC35E3B4}"/>
              </a:ext>
            </a:extLst>
          </p:cNvPr>
          <p:cNvPicPr>
            <a:picLocks noGrp="1" noRot="1" noChangeAspect="1" noMove="1" noResize="1" noEditPoints="1" noAdjustHandles="1" noChangeArrowheads="1" noChangeShapeType="1" noCrop="1"/>
          </p:cNvPicPr>
          <p:nvPr/>
        </p:nvPicPr>
        <p:blipFill>
          <a:blip r:embed="rId3"/>
          <a:stretch>
            <a:fillRect/>
          </a:stretch>
        </p:blipFill>
        <p:spPr>
          <a:xfrm>
            <a:off x="0" y="-11248"/>
            <a:ext cx="9144000" cy="374925"/>
          </a:xfrm>
          <a:prstGeom prst="rect">
            <a:avLst/>
          </a:prstGeom>
        </p:spPr>
      </p:pic>
      <p:pic>
        <p:nvPicPr>
          <p:cNvPr id="5" name="Picture 4">
            <a:extLst>
              <a:ext uri="{FF2B5EF4-FFF2-40B4-BE49-F238E27FC236}">
                <a16:creationId xmlns:a16="http://schemas.microsoft.com/office/drawing/2014/main" id="{E2533B6F-7C35-BA32-0EAB-95AE76AD5A73}"/>
              </a:ext>
            </a:extLst>
          </p:cNvPr>
          <p:cNvPicPr>
            <a:picLocks noGrp="1" noRot="1" noChangeAspect="1" noMove="1" noResize="1" noEditPoints="1" noAdjustHandles="1" noChangeArrowheads="1" noChangeShapeType="1" noCrop="1"/>
          </p:cNvPicPr>
          <p:nvPr/>
        </p:nvPicPr>
        <p:blipFill>
          <a:blip r:embed="rId4"/>
          <a:stretch>
            <a:fillRect/>
          </a:stretch>
        </p:blipFill>
        <p:spPr>
          <a:xfrm>
            <a:off x="0" y="4238184"/>
            <a:ext cx="9144000" cy="874825"/>
          </a:xfrm>
          <a:prstGeom prst="rect">
            <a:avLst/>
          </a:prstGeom>
        </p:spPr>
      </p:pic>
      <p:pic>
        <p:nvPicPr>
          <p:cNvPr id="7" name="Picture 6" descr="National FOA letter">
            <a:extLst>
              <a:ext uri="{FF2B5EF4-FFF2-40B4-BE49-F238E27FC236}">
                <a16:creationId xmlns:a16="http://schemas.microsoft.com/office/drawing/2014/main" id="{EC988F3E-74B7-DB53-B954-D74A87D79BD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62754" y="1484629"/>
            <a:ext cx="1431925"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FBU reaction comment to police investigation over use of stay put | Fire  Brigades Union">
            <a:extLst>
              <a:ext uri="{FF2B5EF4-FFF2-40B4-BE49-F238E27FC236}">
                <a16:creationId xmlns:a16="http://schemas.microsoft.com/office/drawing/2014/main" id="{A7CA4A8D-1EBE-665B-9EC2-019ADF6A6F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82664" y="1587022"/>
            <a:ext cx="1187450" cy="124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National website of the FRSA – Protecting Firefighters, Protecting Their  Communities">
            <a:extLst>
              <a:ext uri="{FF2B5EF4-FFF2-40B4-BE49-F238E27FC236}">
                <a16:creationId xmlns:a16="http://schemas.microsoft.com/office/drawing/2014/main" id="{889F1ACE-7C28-2DF3-1ADA-7A69D217626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97140" y="1539754"/>
            <a:ext cx="1450975"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42F23F4E-EE58-AEC4-C578-2A3C653E1DA3}"/>
              </a:ext>
            </a:extLst>
          </p:cNvPr>
          <p:cNvSpPr txBox="1"/>
          <p:nvPr/>
        </p:nvSpPr>
        <p:spPr>
          <a:xfrm>
            <a:off x="4274159" y="1003103"/>
            <a:ext cx="4632960" cy="369332"/>
          </a:xfrm>
          <a:prstGeom prst="rect">
            <a:avLst/>
          </a:prstGeom>
          <a:noFill/>
        </p:spPr>
        <p:txBody>
          <a:bodyPr wrap="square" rtlCol="0">
            <a:spAutoFit/>
          </a:bodyPr>
          <a:lstStyle/>
          <a:p>
            <a:r>
              <a:rPr lang="en-GB" dirty="0"/>
              <a:t>CFRS Human Resources HR@cumbriafire.gov.uk</a:t>
            </a:r>
          </a:p>
        </p:txBody>
      </p:sp>
    </p:spTree>
    <p:extLst>
      <p:ext uri="{BB962C8B-B14F-4D97-AF65-F5344CB8AC3E}">
        <p14:creationId xmlns:p14="http://schemas.microsoft.com/office/powerpoint/2010/main" val="2631371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19E7C70-DA74-61F1-E3A6-AD263FFDE62A}"/>
              </a:ext>
            </a:extLst>
          </p:cNvPr>
          <p:cNvSpPr>
            <a:spLocks noGrp="1"/>
          </p:cNvSpPr>
          <p:nvPr>
            <p:ph type="subTitle" idx="1"/>
          </p:nvPr>
        </p:nvSpPr>
        <p:spPr>
          <a:xfrm>
            <a:off x="473520" y="944880"/>
            <a:ext cx="8335740" cy="3291829"/>
          </a:xfrm>
        </p:spPr>
        <p:txBody>
          <a:bodyPr vert="horz" lIns="91440" tIns="45720" rIns="91440" bIns="45720" rtlCol="0" anchor="t">
            <a:normAutofit/>
          </a:bodyPr>
          <a:lstStyle/>
          <a:p>
            <a:pPr marL="285750" indent="-285750" algn="l">
              <a:buFont typeface="Arial" panose="020B0604020202020204" pitchFamily="34" charset="0"/>
              <a:buChar char="•"/>
              <a:defRPr/>
            </a:pPr>
            <a:endParaRPr lang="en-US" sz="1600" b="1" dirty="0">
              <a:solidFill>
                <a:srgbClr val="BA1822"/>
              </a:solidFill>
              <a:latin typeface="Arial Black" panose="020B0604020202020204" pitchFamily="34" charset="0"/>
              <a:cs typeface="Arial Black" panose="020B0604020202020204" pitchFamily="34" charset="0"/>
            </a:endParaRPr>
          </a:p>
          <a:p>
            <a:pPr marL="285750" indent="-285750" algn="l">
              <a:buFont typeface="Arial" panose="020B0604020202020204" pitchFamily="34" charset="0"/>
              <a:buChar char="•"/>
              <a:defRPr/>
            </a:pPr>
            <a:endParaRPr lang="en-US" sz="1600" b="1" dirty="0">
              <a:solidFill>
                <a:srgbClr val="BA1822"/>
              </a:solidFill>
              <a:latin typeface="Arial Black" panose="020B0604020202020204" pitchFamily="34" charset="0"/>
              <a:cs typeface="Arial Black" panose="020B0604020202020204" pitchFamily="34" charset="0"/>
            </a:endParaRPr>
          </a:p>
          <a:p>
            <a:pPr marL="285750" indent="-285750" algn="l">
              <a:buFont typeface="Arial" panose="020B0604020202020204" pitchFamily="34" charset="0"/>
              <a:buChar char="•"/>
              <a:defRPr/>
            </a:pPr>
            <a:endParaRPr lang="en-US" sz="1600" b="1" dirty="0">
              <a:solidFill>
                <a:srgbClr val="BA1822"/>
              </a:solidFill>
              <a:latin typeface="Arial Black" panose="020B0604020202020204" pitchFamily="34" charset="0"/>
              <a:cs typeface="Arial Black" panose="020B0604020202020204" pitchFamily="34" charset="0"/>
            </a:endParaRPr>
          </a:p>
          <a:p>
            <a:pPr>
              <a:defRPr/>
            </a:pPr>
            <a:r>
              <a:rPr lang="en-US" sz="4400" b="1" dirty="0">
                <a:solidFill>
                  <a:srgbClr val="BA1822"/>
                </a:solidFill>
                <a:latin typeface="Arial Black" panose="020B0604020202020204" pitchFamily="34" charset="0"/>
                <a:cs typeface="Arial Black" panose="020B0604020202020204" pitchFamily="34" charset="0"/>
              </a:rPr>
              <a:t>Discussion &amp; Questions?</a:t>
            </a:r>
          </a:p>
          <a:p>
            <a:pPr marL="285750" indent="-285750" algn="l">
              <a:buFont typeface="Arial" panose="020B0604020202020204" pitchFamily="34" charset="0"/>
              <a:buChar char="•"/>
              <a:defRPr/>
            </a:pPr>
            <a:endParaRPr lang="en-GB" altLang="en-US" sz="1600" dirty="0"/>
          </a:p>
        </p:txBody>
      </p:sp>
      <p:pic>
        <p:nvPicPr>
          <p:cNvPr id="20" name="Picture 19">
            <a:extLst>
              <a:ext uri="{FF2B5EF4-FFF2-40B4-BE49-F238E27FC236}">
                <a16:creationId xmlns:a16="http://schemas.microsoft.com/office/drawing/2014/main" id="{AB38591A-6D63-9D8A-7D89-7DF6EC35E3B4}"/>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248"/>
            <a:ext cx="9144000" cy="374925"/>
          </a:xfrm>
          <a:prstGeom prst="rect">
            <a:avLst/>
          </a:prstGeom>
        </p:spPr>
      </p:pic>
      <p:pic>
        <p:nvPicPr>
          <p:cNvPr id="5" name="Picture 4">
            <a:extLst>
              <a:ext uri="{FF2B5EF4-FFF2-40B4-BE49-F238E27FC236}">
                <a16:creationId xmlns:a16="http://schemas.microsoft.com/office/drawing/2014/main" id="{E2533B6F-7C35-BA32-0EAB-95AE76AD5A73}"/>
              </a:ext>
            </a:extLst>
          </p:cNvPr>
          <p:cNvPicPr>
            <a:picLocks noGrp="1" noRot="1" noChangeAspect="1" noMove="1" noResize="1" noEditPoints="1" noAdjustHandles="1" noChangeArrowheads="1" noChangeShapeType="1" noCrop="1"/>
          </p:cNvPicPr>
          <p:nvPr/>
        </p:nvPicPr>
        <p:blipFill>
          <a:blip r:embed="rId3"/>
          <a:stretch>
            <a:fillRect/>
          </a:stretch>
        </p:blipFill>
        <p:spPr>
          <a:xfrm>
            <a:off x="0" y="4238184"/>
            <a:ext cx="9144000" cy="874825"/>
          </a:xfrm>
          <a:prstGeom prst="rect">
            <a:avLst/>
          </a:prstGeom>
        </p:spPr>
      </p:pic>
    </p:spTree>
    <p:extLst>
      <p:ext uri="{BB962C8B-B14F-4D97-AF65-F5344CB8AC3E}">
        <p14:creationId xmlns:p14="http://schemas.microsoft.com/office/powerpoint/2010/main" val="3814456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32C4-B601-DAFB-16CF-6EDAFDD5FA3E}"/>
              </a:ext>
            </a:extLst>
          </p:cNvPr>
          <p:cNvSpPr>
            <a:spLocks noGrp="1"/>
          </p:cNvSpPr>
          <p:nvPr>
            <p:ph type="ctrTitle"/>
          </p:nvPr>
        </p:nvSpPr>
        <p:spPr>
          <a:xfrm>
            <a:off x="473520" y="459060"/>
            <a:ext cx="8335741" cy="673824"/>
          </a:xfrm>
        </p:spPr>
        <p:txBody>
          <a:bodyPr>
            <a:noAutofit/>
          </a:bodyPr>
          <a:lstStyle/>
          <a:p>
            <a:r>
              <a:rPr lang="en-US" sz="4000" b="1" dirty="0">
                <a:solidFill>
                  <a:srgbClr val="BA1822"/>
                </a:solidFill>
                <a:latin typeface="Arial Black" panose="020B0604020202020204" pitchFamily="34" charset="0"/>
                <a:cs typeface="Arial Black" panose="020B0604020202020204" pitchFamily="34" charset="0"/>
              </a:rPr>
              <a:t>Agenda</a:t>
            </a:r>
          </a:p>
        </p:txBody>
      </p:sp>
      <p:sp>
        <p:nvSpPr>
          <p:cNvPr id="3" name="Subtitle 2">
            <a:extLst>
              <a:ext uri="{FF2B5EF4-FFF2-40B4-BE49-F238E27FC236}">
                <a16:creationId xmlns:a16="http://schemas.microsoft.com/office/drawing/2014/main" id="{919E7C70-DA74-61F1-E3A6-AD263FFDE62A}"/>
              </a:ext>
            </a:extLst>
          </p:cNvPr>
          <p:cNvSpPr>
            <a:spLocks noGrp="1"/>
          </p:cNvSpPr>
          <p:nvPr>
            <p:ph type="subTitle" idx="1"/>
          </p:nvPr>
        </p:nvSpPr>
        <p:spPr>
          <a:xfrm>
            <a:off x="473520" y="1132884"/>
            <a:ext cx="8335740" cy="3103825"/>
          </a:xfrm>
        </p:spPr>
        <p:txBody>
          <a:bodyPr vert="horz" lIns="91440" tIns="45720" rIns="91440" bIns="45720" rtlCol="0" anchor="t">
            <a:normAutofit fontScale="62500" lnSpcReduction="20000"/>
          </a:bodyPr>
          <a:lstStyle/>
          <a:p>
            <a:pPr marL="571500" indent="-571500" algn="l">
              <a:buFont typeface="Arial" panose="020B0604020202020204" pitchFamily="34" charset="0"/>
              <a:buChar char="•"/>
            </a:pPr>
            <a:r>
              <a:rPr lang="en-GB" sz="4000" dirty="0">
                <a:latin typeface="Arial"/>
                <a:cs typeface="Arial"/>
              </a:rPr>
              <a:t>Scope</a:t>
            </a:r>
          </a:p>
          <a:p>
            <a:pPr marL="571500" indent="-571500" algn="l">
              <a:buFont typeface="Arial" panose="020B0604020202020204" pitchFamily="34" charset="0"/>
              <a:buChar char="•"/>
            </a:pPr>
            <a:r>
              <a:rPr lang="en-GB" sz="4000" dirty="0">
                <a:latin typeface="Arial"/>
                <a:cs typeface="Arial"/>
              </a:rPr>
              <a:t>Objectives of the Review</a:t>
            </a:r>
          </a:p>
          <a:p>
            <a:pPr marL="571500" indent="-571500" algn="l">
              <a:buFont typeface="Arial" panose="020B0604020202020204" pitchFamily="34" charset="0"/>
              <a:buChar char="•"/>
            </a:pPr>
            <a:r>
              <a:rPr lang="en-GB" sz="4000" dirty="0">
                <a:latin typeface="Arial"/>
                <a:cs typeface="Arial"/>
              </a:rPr>
              <a:t>Current System </a:t>
            </a:r>
          </a:p>
          <a:p>
            <a:pPr marL="571500" indent="-571500" algn="l">
              <a:buFont typeface="Arial" panose="020B0604020202020204" pitchFamily="34" charset="0"/>
              <a:buChar char="•"/>
            </a:pPr>
            <a:r>
              <a:rPr lang="en-GB" sz="4000" dirty="0">
                <a:latin typeface="Arial"/>
                <a:cs typeface="Arial"/>
              </a:rPr>
              <a:t>Proposed System </a:t>
            </a:r>
          </a:p>
          <a:p>
            <a:pPr marL="571500" indent="-571500" algn="l">
              <a:buFont typeface="Arial" panose="020B0604020202020204" pitchFamily="34" charset="0"/>
              <a:buChar char="•"/>
            </a:pPr>
            <a:r>
              <a:rPr lang="en-GB" sz="4000" dirty="0">
                <a:latin typeface="Arial"/>
                <a:cs typeface="Arial"/>
              </a:rPr>
              <a:t>Key Changes</a:t>
            </a:r>
          </a:p>
          <a:p>
            <a:pPr marL="571500" indent="-571500" algn="l">
              <a:buFont typeface="Arial" panose="020B0604020202020204" pitchFamily="34" charset="0"/>
              <a:buChar char="•"/>
            </a:pPr>
            <a:r>
              <a:rPr lang="en-GB" sz="4000" dirty="0">
                <a:latin typeface="Arial"/>
                <a:cs typeface="Arial"/>
              </a:rPr>
              <a:t>Timeline and Stages of the Process</a:t>
            </a:r>
          </a:p>
          <a:p>
            <a:pPr marL="571500" indent="-571500" algn="l">
              <a:buFont typeface="Arial" panose="020B0604020202020204" pitchFamily="34" charset="0"/>
              <a:buChar char="•"/>
            </a:pPr>
            <a:r>
              <a:rPr lang="en-GB" sz="4000" dirty="0">
                <a:latin typeface="Arial"/>
                <a:cs typeface="Arial"/>
              </a:rPr>
              <a:t>Employee Support and Advice</a:t>
            </a:r>
          </a:p>
          <a:p>
            <a:pPr marL="571500" indent="-571500" algn="l">
              <a:buFont typeface="Arial" panose="020B0604020202020204" pitchFamily="34" charset="0"/>
              <a:buChar char="•"/>
            </a:pPr>
            <a:r>
              <a:rPr lang="en-GB" sz="4000" dirty="0">
                <a:latin typeface="Arial"/>
                <a:cs typeface="Arial"/>
              </a:rPr>
              <a:t>Next Steps</a:t>
            </a:r>
          </a:p>
          <a:p>
            <a:endParaRPr lang="en-US" sz="4000" dirty="0">
              <a:latin typeface="Arial"/>
              <a:cs typeface="Arial"/>
            </a:endParaRPr>
          </a:p>
          <a:p>
            <a:pPr algn="l"/>
            <a:endParaRPr lang="en-US" dirty="0">
              <a:latin typeface="Arial" panose="020B0604020202020204" pitchFamily="34" charset="0"/>
              <a:cs typeface="Arial" panose="020B0604020202020204" pitchFamily="34" charset="0"/>
            </a:endParaRPr>
          </a:p>
          <a:p>
            <a:pPr algn="l"/>
            <a:endParaRPr lang="en-US" dirty="0">
              <a:latin typeface="Arial" panose="020B0604020202020204" pitchFamily="34" charset="0"/>
              <a:cs typeface="Arial" panose="020B0604020202020204" pitchFamily="34" charset="0"/>
            </a:endParaRPr>
          </a:p>
        </p:txBody>
      </p:sp>
      <p:pic>
        <p:nvPicPr>
          <p:cNvPr id="20" name="Picture 19">
            <a:extLst>
              <a:ext uri="{FF2B5EF4-FFF2-40B4-BE49-F238E27FC236}">
                <a16:creationId xmlns:a16="http://schemas.microsoft.com/office/drawing/2014/main" id="{AB38591A-6D63-9D8A-7D89-7DF6EC35E3B4}"/>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248"/>
            <a:ext cx="9144000" cy="374925"/>
          </a:xfrm>
          <a:prstGeom prst="rect">
            <a:avLst/>
          </a:prstGeom>
        </p:spPr>
      </p:pic>
      <p:pic>
        <p:nvPicPr>
          <p:cNvPr id="5" name="Picture 4">
            <a:extLst>
              <a:ext uri="{FF2B5EF4-FFF2-40B4-BE49-F238E27FC236}">
                <a16:creationId xmlns:a16="http://schemas.microsoft.com/office/drawing/2014/main" id="{E2533B6F-7C35-BA32-0EAB-95AE76AD5A73}"/>
              </a:ext>
            </a:extLst>
          </p:cNvPr>
          <p:cNvPicPr>
            <a:picLocks noGrp="1" noRot="1" noChangeAspect="1" noMove="1" noResize="1" noEditPoints="1" noAdjustHandles="1" noChangeArrowheads="1" noChangeShapeType="1" noCrop="1"/>
          </p:cNvPicPr>
          <p:nvPr/>
        </p:nvPicPr>
        <p:blipFill>
          <a:blip r:embed="rId3"/>
          <a:stretch>
            <a:fillRect/>
          </a:stretch>
        </p:blipFill>
        <p:spPr>
          <a:xfrm>
            <a:off x="0" y="4238184"/>
            <a:ext cx="9144000" cy="874825"/>
          </a:xfrm>
          <a:prstGeom prst="rect">
            <a:avLst/>
          </a:prstGeom>
        </p:spPr>
      </p:pic>
    </p:spTree>
    <p:extLst>
      <p:ext uri="{BB962C8B-B14F-4D97-AF65-F5344CB8AC3E}">
        <p14:creationId xmlns:p14="http://schemas.microsoft.com/office/powerpoint/2010/main" val="2257589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32C4-B601-DAFB-16CF-6EDAFDD5FA3E}"/>
              </a:ext>
            </a:extLst>
          </p:cNvPr>
          <p:cNvSpPr>
            <a:spLocks noGrp="1"/>
          </p:cNvSpPr>
          <p:nvPr>
            <p:ph type="ctrTitle"/>
          </p:nvPr>
        </p:nvSpPr>
        <p:spPr>
          <a:xfrm>
            <a:off x="473519" y="40480"/>
            <a:ext cx="8335741" cy="1001996"/>
          </a:xfrm>
        </p:spPr>
        <p:txBody>
          <a:bodyPr>
            <a:noAutofit/>
          </a:bodyPr>
          <a:lstStyle/>
          <a:p>
            <a:r>
              <a:rPr lang="en-US" sz="4000" b="1" dirty="0">
                <a:solidFill>
                  <a:srgbClr val="BA1822"/>
                </a:solidFill>
                <a:latin typeface="Arial Black" panose="020B0604020202020204" pitchFamily="34" charset="0"/>
                <a:cs typeface="Arial Black" panose="020B0604020202020204" pitchFamily="34" charset="0"/>
              </a:rPr>
              <a:t>Review Scope</a:t>
            </a:r>
          </a:p>
        </p:txBody>
      </p:sp>
      <p:sp>
        <p:nvSpPr>
          <p:cNvPr id="3" name="Subtitle 2">
            <a:extLst>
              <a:ext uri="{FF2B5EF4-FFF2-40B4-BE49-F238E27FC236}">
                <a16:creationId xmlns:a16="http://schemas.microsoft.com/office/drawing/2014/main" id="{919E7C70-DA74-61F1-E3A6-AD263FFDE62A}"/>
              </a:ext>
            </a:extLst>
          </p:cNvPr>
          <p:cNvSpPr>
            <a:spLocks noGrp="1"/>
          </p:cNvSpPr>
          <p:nvPr>
            <p:ph type="subTitle" idx="1"/>
          </p:nvPr>
        </p:nvSpPr>
        <p:spPr>
          <a:xfrm>
            <a:off x="473520" y="1094204"/>
            <a:ext cx="8335740" cy="3142505"/>
          </a:xfrm>
        </p:spPr>
        <p:txBody>
          <a:bodyPr vert="horz" lIns="91440" tIns="45720" rIns="91440" bIns="45720" rtlCol="0" anchor="t">
            <a:normAutofit fontScale="92500" lnSpcReduction="10000"/>
          </a:bodyPr>
          <a:lstStyle/>
          <a:p>
            <a:pPr algn="l"/>
            <a:endParaRPr lang="en-GB" sz="2300" dirty="0">
              <a:latin typeface="Arial"/>
              <a:cs typeface="Arial"/>
            </a:endParaRPr>
          </a:p>
          <a:p>
            <a:pPr algn="l"/>
            <a:r>
              <a:rPr lang="en-GB" sz="2300" dirty="0">
                <a:latin typeface="Arial"/>
                <a:cs typeface="Arial"/>
              </a:rPr>
              <a:t>To provide Cumbria Fire &amp; Rescue Service a Fire Protection Out of Hour response with an operational response to provide a Building Tactical Advisor role.</a:t>
            </a:r>
          </a:p>
          <a:p>
            <a:pPr algn="l"/>
            <a:endParaRPr lang="en-GB" sz="4000" dirty="0">
              <a:latin typeface="Arial"/>
              <a:cs typeface="Arial"/>
            </a:endParaRPr>
          </a:p>
          <a:p>
            <a:pPr algn="l"/>
            <a:endParaRPr lang="en-GB" sz="4000" dirty="0">
              <a:latin typeface="Arial"/>
              <a:cs typeface="Arial"/>
            </a:endParaRPr>
          </a:p>
          <a:p>
            <a:r>
              <a:rPr lang="en-GB" sz="4000" dirty="0">
                <a:latin typeface="Arial"/>
                <a:cs typeface="Arial"/>
              </a:rPr>
              <a:t> </a:t>
            </a:r>
          </a:p>
          <a:p>
            <a:endParaRPr lang="en-US" sz="4000" dirty="0">
              <a:latin typeface="Arial"/>
              <a:cs typeface="Arial"/>
            </a:endParaRPr>
          </a:p>
          <a:p>
            <a:pPr algn="l"/>
            <a:endParaRPr lang="en-US" dirty="0">
              <a:latin typeface="Arial" panose="020B0604020202020204" pitchFamily="34" charset="0"/>
              <a:cs typeface="Arial" panose="020B0604020202020204" pitchFamily="34" charset="0"/>
            </a:endParaRPr>
          </a:p>
          <a:p>
            <a:pPr algn="l"/>
            <a:endParaRPr lang="en-US" dirty="0">
              <a:latin typeface="Arial" panose="020B0604020202020204" pitchFamily="34" charset="0"/>
              <a:cs typeface="Arial" panose="020B0604020202020204" pitchFamily="34" charset="0"/>
            </a:endParaRPr>
          </a:p>
        </p:txBody>
      </p:sp>
      <p:pic>
        <p:nvPicPr>
          <p:cNvPr id="20" name="Picture 19">
            <a:extLst>
              <a:ext uri="{FF2B5EF4-FFF2-40B4-BE49-F238E27FC236}">
                <a16:creationId xmlns:a16="http://schemas.microsoft.com/office/drawing/2014/main" id="{AB38591A-6D63-9D8A-7D89-7DF6EC35E3B4}"/>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248"/>
            <a:ext cx="9144000" cy="374925"/>
          </a:xfrm>
          <a:prstGeom prst="rect">
            <a:avLst/>
          </a:prstGeom>
        </p:spPr>
      </p:pic>
      <p:pic>
        <p:nvPicPr>
          <p:cNvPr id="5" name="Picture 4">
            <a:extLst>
              <a:ext uri="{FF2B5EF4-FFF2-40B4-BE49-F238E27FC236}">
                <a16:creationId xmlns:a16="http://schemas.microsoft.com/office/drawing/2014/main" id="{E2533B6F-7C35-BA32-0EAB-95AE76AD5A73}"/>
              </a:ext>
            </a:extLst>
          </p:cNvPr>
          <p:cNvPicPr>
            <a:picLocks noGrp="1" noRot="1" noChangeAspect="1" noMove="1" noResize="1" noEditPoints="1" noAdjustHandles="1" noChangeArrowheads="1" noChangeShapeType="1" noCrop="1"/>
          </p:cNvPicPr>
          <p:nvPr/>
        </p:nvPicPr>
        <p:blipFill>
          <a:blip r:embed="rId3"/>
          <a:stretch>
            <a:fillRect/>
          </a:stretch>
        </p:blipFill>
        <p:spPr>
          <a:xfrm>
            <a:off x="0" y="4238184"/>
            <a:ext cx="9144000" cy="874825"/>
          </a:xfrm>
          <a:prstGeom prst="rect">
            <a:avLst/>
          </a:prstGeom>
        </p:spPr>
      </p:pic>
    </p:spTree>
    <p:extLst>
      <p:ext uri="{BB962C8B-B14F-4D97-AF65-F5344CB8AC3E}">
        <p14:creationId xmlns:p14="http://schemas.microsoft.com/office/powerpoint/2010/main" val="1780196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32C4-B601-DAFB-16CF-6EDAFDD5FA3E}"/>
              </a:ext>
            </a:extLst>
          </p:cNvPr>
          <p:cNvSpPr>
            <a:spLocks noGrp="1"/>
          </p:cNvSpPr>
          <p:nvPr>
            <p:ph type="ctrTitle"/>
          </p:nvPr>
        </p:nvSpPr>
        <p:spPr>
          <a:xfrm>
            <a:off x="473519" y="363677"/>
            <a:ext cx="8335741" cy="738561"/>
          </a:xfrm>
        </p:spPr>
        <p:txBody>
          <a:bodyPr>
            <a:noAutofit/>
          </a:bodyPr>
          <a:lstStyle/>
          <a:p>
            <a:r>
              <a:rPr lang="en-US" sz="4000" b="1" dirty="0">
                <a:solidFill>
                  <a:srgbClr val="BA1822"/>
                </a:solidFill>
                <a:latin typeface="Arial Black" panose="020B0604020202020204" pitchFamily="34" charset="0"/>
                <a:cs typeface="Arial Black" panose="020B0604020202020204" pitchFamily="34" charset="0"/>
              </a:rPr>
              <a:t>The objectives of the review</a:t>
            </a:r>
          </a:p>
        </p:txBody>
      </p:sp>
      <p:sp>
        <p:nvSpPr>
          <p:cNvPr id="3" name="Subtitle 2">
            <a:extLst>
              <a:ext uri="{FF2B5EF4-FFF2-40B4-BE49-F238E27FC236}">
                <a16:creationId xmlns:a16="http://schemas.microsoft.com/office/drawing/2014/main" id="{919E7C70-DA74-61F1-E3A6-AD263FFDE62A}"/>
              </a:ext>
            </a:extLst>
          </p:cNvPr>
          <p:cNvSpPr>
            <a:spLocks noGrp="1"/>
          </p:cNvSpPr>
          <p:nvPr>
            <p:ph type="subTitle" idx="1"/>
          </p:nvPr>
        </p:nvSpPr>
        <p:spPr>
          <a:xfrm>
            <a:off x="473520" y="1102237"/>
            <a:ext cx="8335740" cy="3135947"/>
          </a:xfrm>
        </p:spPr>
        <p:txBody>
          <a:bodyPr vert="horz" lIns="91440" tIns="45720" rIns="91440" bIns="45720" rtlCol="0" anchor="t">
            <a:noAutofit/>
          </a:bodyPr>
          <a:lstStyle/>
          <a:p>
            <a:pPr algn="l"/>
            <a:r>
              <a:rPr lang="en-US" sz="1300" dirty="0">
                <a:latin typeface="Arial" panose="020B0604020202020204" pitchFamily="34" charset="0"/>
                <a:cs typeface="Arial" panose="020B0604020202020204" pitchFamily="34" charset="0"/>
              </a:rPr>
              <a:t>What are the objectives of the change</a:t>
            </a:r>
          </a:p>
          <a:p>
            <a:pPr marL="285750" indent="-285750" algn="l">
              <a:buFont typeface="Arial" panose="020B0604020202020204" pitchFamily="34" charset="0"/>
              <a:buChar char="•"/>
            </a:pPr>
            <a:r>
              <a:rPr lang="en-US" sz="1300" dirty="0">
                <a:latin typeface="Arial" panose="020B0604020202020204" pitchFamily="34" charset="0"/>
                <a:cs typeface="Arial" panose="020B0604020202020204" pitchFamily="34" charset="0"/>
              </a:rPr>
              <a:t>To provide an OOH Fire Protection system that is effective, suitable and sustainable.</a:t>
            </a:r>
          </a:p>
          <a:p>
            <a:pPr marL="285750" indent="-285750" algn="l">
              <a:buFont typeface="Arial" panose="020B0604020202020204" pitchFamily="34" charset="0"/>
              <a:buChar char="•"/>
            </a:pPr>
            <a:r>
              <a:rPr lang="en-US" sz="1300" dirty="0">
                <a:latin typeface="Arial" panose="020B0604020202020204" pitchFamily="34" charset="0"/>
                <a:cs typeface="Arial" panose="020B0604020202020204" pitchFamily="34" charset="0"/>
              </a:rPr>
              <a:t>Commence a 12-month trial with 4 members of the Greybook workforce.</a:t>
            </a:r>
          </a:p>
          <a:p>
            <a:pPr marL="285750" indent="-285750" algn="l">
              <a:buFont typeface="Arial" panose="020B0604020202020204" pitchFamily="34" charset="0"/>
              <a:buChar char="•"/>
            </a:pPr>
            <a:r>
              <a:rPr lang="en-US" sz="1300" dirty="0">
                <a:latin typeface="Arial" panose="020B0604020202020204" pitchFamily="34" charset="0"/>
                <a:cs typeface="Arial" panose="020B0604020202020204" pitchFamily="34" charset="0"/>
              </a:rPr>
              <a:t>Provide technical fire safety advice to operational crews where it is required</a:t>
            </a:r>
          </a:p>
          <a:p>
            <a:pPr marL="285750" indent="-285750" algn="l">
              <a:buFont typeface="Arial" panose="020B0604020202020204" pitchFamily="34" charset="0"/>
              <a:buChar char="•"/>
            </a:pPr>
            <a:r>
              <a:rPr lang="en-US" sz="1300" dirty="0">
                <a:latin typeface="Arial" panose="020B0604020202020204" pitchFamily="34" charset="0"/>
                <a:cs typeface="Arial" panose="020B0604020202020204" pitchFamily="34" charset="0"/>
              </a:rPr>
              <a:t>Attend incident where there is a fire safety issues that could/does result in an article 31 prohibition notice being issued.</a:t>
            </a:r>
          </a:p>
          <a:p>
            <a:pPr marL="285750" indent="-285750" algn="l">
              <a:buFont typeface="Arial" panose="020B0604020202020204" pitchFamily="34" charset="0"/>
              <a:buChar char="•"/>
            </a:pPr>
            <a:r>
              <a:rPr lang="en-US" sz="1300" dirty="0">
                <a:latin typeface="Arial" panose="020B0604020202020204" pitchFamily="34" charset="0"/>
                <a:cs typeface="Arial" panose="020B0604020202020204" pitchFamily="34" charset="0"/>
              </a:rPr>
              <a:t>Respond on a blue light response to an incident of a certain building/incident type to provide tactical building advice t</a:t>
            </a:r>
            <a:r>
              <a:rPr lang="en-GB" sz="1300" dirty="0">
                <a:effectLst/>
                <a:latin typeface="Arial" panose="020B0604020202020204" pitchFamily="34" charset="0"/>
                <a:ea typeface="Times New Roman" panose="02020603050405020304" pitchFamily="18" charset="0"/>
              </a:rPr>
              <a:t>o the incident commander to help with their decision making on matters such as fire engineering solutions, fire suppression systems, compartmentation, evacuation strategies and any previous fire safety audit information.</a:t>
            </a:r>
            <a:endParaRPr lang="en-US" sz="1300" dirty="0">
              <a:latin typeface="Arial" panose="020B0604020202020204" pitchFamily="34" charset="0"/>
              <a:cs typeface="Arial" panose="020B0604020202020204" pitchFamily="34" charset="0"/>
            </a:endParaRPr>
          </a:p>
        </p:txBody>
      </p:sp>
      <p:pic>
        <p:nvPicPr>
          <p:cNvPr id="20" name="Picture 19">
            <a:extLst>
              <a:ext uri="{FF2B5EF4-FFF2-40B4-BE49-F238E27FC236}">
                <a16:creationId xmlns:a16="http://schemas.microsoft.com/office/drawing/2014/main" id="{AB38591A-6D63-9D8A-7D89-7DF6EC35E3B4}"/>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248"/>
            <a:ext cx="9144000" cy="374925"/>
          </a:xfrm>
          <a:prstGeom prst="rect">
            <a:avLst/>
          </a:prstGeom>
        </p:spPr>
      </p:pic>
      <p:pic>
        <p:nvPicPr>
          <p:cNvPr id="5" name="Picture 4">
            <a:extLst>
              <a:ext uri="{FF2B5EF4-FFF2-40B4-BE49-F238E27FC236}">
                <a16:creationId xmlns:a16="http://schemas.microsoft.com/office/drawing/2014/main" id="{E2533B6F-7C35-BA32-0EAB-95AE76AD5A73}"/>
              </a:ext>
            </a:extLst>
          </p:cNvPr>
          <p:cNvPicPr>
            <a:picLocks noGrp="1" noRot="1" noChangeAspect="1" noMove="1" noResize="1" noEditPoints="1" noAdjustHandles="1" noChangeArrowheads="1" noChangeShapeType="1" noCrop="1"/>
          </p:cNvPicPr>
          <p:nvPr/>
        </p:nvPicPr>
        <p:blipFill>
          <a:blip r:embed="rId3"/>
          <a:stretch>
            <a:fillRect/>
          </a:stretch>
        </p:blipFill>
        <p:spPr>
          <a:xfrm>
            <a:off x="0" y="4238184"/>
            <a:ext cx="9144000" cy="874825"/>
          </a:xfrm>
          <a:prstGeom prst="rect">
            <a:avLst/>
          </a:prstGeom>
        </p:spPr>
      </p:pic>
    </p:spTree>
    <p:extLst>
      <p:ext uri="{BB962C8B-B14F-4D97-AF65-F5344CB8AC3E}">
        <p14:creationId xmlns:p14="http://schemas.microsoft.com/office/powerpoint/2010/main" val="4113702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32C4-B601-DAFB-16CF-6EDAFDD5FA3E}"/>
              </a:ext>
            </a:extLst>
          </p:cNvPr>
          <p:cNvSpPr>
            <a:spLocks noGrp="1"/>
          </p:cNvSpPr>
          <p:nvPr>
            <p:ph type="ctrTitle"/>
          </p:nvPr>
        </p:nvSpPr>
        <p:spPr>
          <a:xfrm>
            <a:off x="473518" y="371308"/>
            <a:ext cx="8335741" cy="667554"/>
          </a:xfrm>
        </p:spPr>
        <p:txBody>
          <a:bodyPr>
            <a:noAutofit/>
          </a:bodyPr>
          <a:lstStyle/>
          <a:p>
            <a:r>
              <a:rPr lang="en-US" sz="4000" b="1" dirty="0">
                <a:solidFill>
                  <a:srgbClr val="BA1822"/>
                </a:solidFill>
                <a:latin typeface="Arial Black" panose="020B0604020202020204" pitchFamily="34" charset="0"/>
                <a:cs typeface="Arial Black" panose="020B0604020202020204" pitchFamily="34" charset="0"/>
              </a:rPr>
              <a:t>The current position</a:t>
            </a:r>
          </a:p>
        </p:txBody>
      </p:sp>
      <p:sp>
        <p:nvSpPr>
          <p:cNvPr id="3" name="Subtitle 2">
            <a:extLst>
              <a:ext uri="{FF2B5EF4-FFF2-40B4-BE49-F238E27FC236}">
                <a16:creationId xmlns:a16="http://schemas.microsoft.com/office/drawing/2014/main" id="{919E7C70-DA74-61F1-E3A6-AD263FFDE62A}"/>
              </a:ext>
            </a:extLst>
          </p:cNvPr>
          <p:cNvSpPr>
            <a:spLocks noGrp="1"/>
          </p:cNvSpPr>
          <p:nvPr>
            <p:ph type="subTitle" idx="1"/>
          </p:nvPr>
        </p:nvSpPr>
        <p:spPr>
          <a:xfrm>
            <a:off x="473520" y="944880"/>
            <a:ext cx="8335740" cy="3291829"/>
          </a:xfrm>
        </p:spPr>
        <p:txBody>
          <a:bodyPr vert="horz" lIns="91440" tIns="45720" rIns="91440" bIns="45720" rtlCol="0" anchor="t">
            <a:normAutofit/>
          </a:bodyPr>
          <a:lstStyle/>
          <a:p>
            <a:pPr algn="l"/>
            <a:endParaRPr lang="en-US" sz="1600" dirty="0">
              <a:latin typeface="Arial" panose="020B0604020202020204" pitchFamily="34" charset="0"/>
              <a:cs typeface="Arial" panose="020B0604020202020204" pitchFamily="34" charset="0"/>
            </a:endParaRPr>
          </a:p>
          <a:p>
            <a:pPr algn="l"/>
            <a:r>
              <a:rPr lang="en-GB" sz="1600" dirty="0">
                <a:effectLst/>
                <a:latin typeface="Arial" panose="020B0604020202020204" pitchFamily="34" charset="0"/>
                <a:ea typeface="Calibri" panose="020F0502020204030204" pitchFamily="34" charset="0"/>
                <a:cs typeface="Arial" panose="020B0604020202020204" pitchFamily="34" charset="0"/>
              </a:rPr>
              <a:t>The current OOH provision is not fit for purpose.</a:t>
            </a:r>
          </a:p>
          <a:p>
            <a:pPr algn="l"/>
            <a:r>
              <a:rPr lang="en-GB" sz="1600" dirty="0">
                <a:latin typeface="Arial" panose="020B0604020202020204" pitchFamily="34" charset="0"/>
                <a:ea typeface="Calibri" panose="020F0502020204030204" pitchFamily="34" charset="0"/>
                <a:cs typeface="Arial" panose="020B0604020202020204" pitchFamily="34" charset="0"/>
              </a:rPr>
              <a:t>I</a:t>
            </a:r>
            <a:r>
              <a:rPr lang="en-GB" sz="1600" dirty="0">
                <a:effectLst/>
                <a:latin typeface="Arial" panose="020B0604020202020204" pitchFamily="34" charset="0"/>
                <a:ea typeface="Calibri" panose="020F0502020204030204" pitchFamily="34" charset="0"/>
                <a:cs typeface="Arial" panose="020B0604020202020204" pitchFamily="34" charset="0"/>
              </a:rPr>
              <a:t>t was being undertaken by four corporate members of staff who self-roster onto the rota.  </a:t>
            </a:r>
          </a:p>
          <a:p>
            <a:pPr algn="l"/>
            <a:r>
              <a:rPr lang="en-GB" sz="1600" dirty="0">
                <a:latin typeface="Arial" panose="020B0604020202020204" pitchFamily="34" charset="0"/>
                <a:ea typeface="Calibri" panose="020F0502020204030204" pitchFamily="34" charset="0"/>
                <a:cs typeface="Arial" panose="020B0604020202020204" pitchFamily="34" charset="0"/>
              </a:rPr>
              <a:t>This was being paid at £15 per shift</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algn="l"/>
            <a:r>
              <a:rPr lang="en-GB" sz="1600" dirty="0">
                <a:latin typeface="Arial" panose="020B0604020202020204" pitchFamily="34" charset="0"/>
                <a:ea typeface="Times New Roman" panose="02020603050405020304" pitchFamily="18" charset="0"/>
                <a:cs typeface="Arial" panose="020B0604020202020204" pitchFamily="34" charset="0"/>
              </a:rPr>
              <a:t>Due to it be a self-rostered system there are times where the rota is not covered.</a:t>
            </a:r>
          </a:p>
          <a:p>
            <a:pPr algn="l"/>
            <a:r>
              <a:rPr lang="en-GB" sz="1600" dirty="0">
                <a:latin typeface="Arial" panose="020B0604020202020204" pitchFamily="34" charset="0"/>
                <a:cs typeface="Arial" panose="020B0604020202020204" pitchFamily="34" charset="0"/>
              </a:rPr>
              <a:t>T</a:t>
            </a:r>
            <a:r>
              <a:rPr lang="en-GB" sz="1600" dirty="0">
                <a:effectLst/>
                <a:latin typeface="Arial" panose="020B0604020202020204" pitchFamily="34" charset="0"/>
                <a:cs typeface="Arial" panose="020B0604020202020204" pitchFamily="34" charset="0"/>
              </a:rPr>
              <a:t>hat it currently operates with 2 members of staff and remove the fact that they have left the service</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l"/>
            <a:endParaRPr lang="en-US" dirty="0">
              <a:latin typeface="Arial" panose="020B0604020202020204" pitchFamily="34" charset="0"/>
              <a:cs typeface="Arial" panose="020B0604020202020204" pitchFamily="34" charset="0"/>
            </a:endParaRPr>
          </a:p>
          <a:p>
            <a:pPr algn="l"/>
            <a:endParaRPr lang="en-US" dirty="0">
              <a:latin typeface="Arial" panose="020B0604020202020204" pitchFamily="34" charset="0"/>
              <a:cs typeface="Arial" panose="020B0604020202020204" pitchFamily="34" charset="0"/>
            </a:endParaRPr>
          </a:p>
        </p:txBody>
      </p:sp>
      <p:pic>
        <p:nvPicPr>
          <p:cNvPr id="20" name="Picture 19">
            <a:extLst>
              <a:ext uri="{FF2B5EF4-FFF2-40B4-BE49-F238E27FC236}">
                <a16:creationId xmlns:a16="http://schemas.microsoft.com/office/drawing/2014/main" id="{AB38591A-6D63-9D8A-7D89-7DF6EC35E3B4}"/>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248"/>
            <a:ext cx="9144000" cy="374925"/>
          </a:xfrm>
          <a:prstGeom prst="rect">
            <a:avLst/>
          </a:prstGeom>
        </p:spPr>
      </p:pic>
      <p:pic>
        <p:nvPicPr>
          <p:cNvPr id="5" name="Picture 4">
            <a:extLst>
              <a:ext uri="{FF2B5EF4-FFF2-40B4-BE49-F238E27FC236}">
                <a16:creationId xmlns:a16="http://schemas.microsoft.com/office/drawing/2014/main" id="{E2533B6F-7C35-BA32-0EAB-95AE76AD5A73}"/>
              </a:ext>
            </a:extLst>
          </p:cNvPr>
          <p:cNvPicPr>
            <a:picLocks noGrp="1" noRot="1" noChangeAspect="1" noMove="1" noResize="1" noEditPoints="1" noAdjustHandles="1" noChangeArrowheads="1" noChangeShapeType="1" noCrop="1"/>
          </p:cNvPicPr>
          <p:nvPr/>
        </p:nvPicPr>
        <p:blipFill>
          <a:blip r:embed="rId3"/>
          <a:stretch>
            <a:fillRect/>
          </a:stretch>
        </p:blipFill>
        <p:spPr>
          <a:xfrm>
            <a:off x="0" y="4238184"/>
            <a:ext cx="9144000" cy="874825"/>
          </a:xfrm>
          <a:prstGeom prst="rect">
            <a:avLst/>
          </a:prstGeom>
        </p:spPr>
      </p:pic>
    </p:spTree>
    <p:extLst>
      <p:ext uri="{BB962C8B-B14F-4D97-AF65-F5344CB8AC3E}">
        <p14:creationId xmlns:p14="http://schemas.microsoft.com/office/powerpoint/2010/main" val="815505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32C4-B601-DAFB-16CF-6EDAFDD5FA3E}"/>
              </a:ext>
            </a:extLst>
          </p:cNvPr>
          <p:cNvSpPr>
            <a:spLocks noGrp="1"/>
          </p:cNvSpPr>
          <p:nvPr>
            <p:ph type="ctrTitle"/>
          </p:nvPr>
        </p:nvSpPr>
        <p:spPr>
          <a:xfrm>
            <a:off x="473518" y="371308"/>
            <a:ext cx="8335741" cy="667554"/>
          </a:xfrm>
        </p:spPr>
        <p:txBody>
          <a:bodyPr>
            <a:noAutofit/>
          </a:bodyPr>
          <a:lstStyle/>
          <a:p>
            <a:r>
              <a:rPr lang="en-US" sz="4000" b="1" dirty="0">
                <a:solidFill>
                  <a:srgbClr val="BA1822"/>
                </a:solidFill>
                <a:latin typeface="Arial Black" panose="020B0604020202020204" pitchFamily="34" charset="0"/>
                <a:cs typeface="Arial Black" panose="020B0604020202020204" pitchFamily="34" charset="0"/>
              </a:rPr>
              <a:t>What’s involved</a:t>
            </a:r>
          </a:p>
        </p:txBody>
      </p:sp>
      <p:sp>
        <p:nvSpPr>
          <p:cNvPr id="3" name="Subtitle 2">
            <a:extLst>
              <a:ext uri="{FF2B5EF4-FFF2-40B4-BE49-F238E27FC236}">
                <a16:creationId xmlns:a16="http://schemas.microsoft.com/office/drawing/2014/main" id="{919E7C70-DA74-61F1-E3A6-AD263FFDE62A}"/>
              </a:ext>
            </a:extLst>
          </p:cNvPr>
          <p:cNvSpPr>
            <a:spLocks noGrp="1"/>
          </p:cNvSpPr>
          <p:nvPr>
            <p:ph type="subTitle" idx="1"/>
          </p:nvPr>
        </p:nvSpPr>
        <p:spPr>
          <a:xfrm>
            <a:off x="473520" y="944880"/>
            <a:ext cx="8335740" cy="3291829"/>
          </a:xfrm>
        </p:spPr>
        <p:txBody>
          <a:bodyPr vert="horz" lIns="91440" tIns="45720" rIns="91440" bIns="45720" rtlCol="0" anchor="t">
            <a:normAutofit fontScale="62500" lnSpcReduction="20000"/>
          </a:bodyPr>
          <a:lstStyle/>
          <a:p>
            <a:pPr marL="285750" indent="-28575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lgn="just">
              <a:lnSpc>
                <a:spcPct val="1100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The proposal of a 12 month trial being ran that will involve 4 members of the fire protection grey book staff undertaking this duty system</a:t>
            </a:r>
            <a:r>
              <a:rPr lang="en-GB" dirty="0">
                <a:latin typeface="Arial" panose="020B0604020202020204" pitchFamily="34" charset="0"/>
                <a:ea typeface="Times New Roman" panose="02020603050405020304" pitchFamily="18" charset="0"/>
                <a:cs typeface="Arial" panose="020B0604020202020204" pitchFamily="34" charset="0"/>
              </a:rPr>
              <a:t> on a voluntary basis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85750" indent="-285750" algn="just">
              <a:lnSpc>
                <a:spcPct val="1100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This will be for a pay enhancement of 10% of their current salary band.</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85750" indent="-285750" algn="just">
              <a:lnSpc>
                <a:spcPct val="1100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The role of the fire protection </a:t>
            </a:r>
            <a:r>
              <a:rPr lang="en-GB" dirty="0">
                <a:latin typeface="Arial" panose="020B0604020202020204" pitchFamily="34" charset="0"/>
                <a:ea typeface="Times New Roman" panose="02020603050405020304" pitchFamily="18" charset="0"/>
                <a:cs typeface="Arial" panose="020B0604020202020204" pitchFamily="34" charset="0"/>
              </a:rPr>
              <a:t>out of </a:t>
            </a:r>
            <a:r>
              <a:rPr lang="en-GB">
                <a:latin typeface="Arial" panose="020B0604020202020204" pitchFamily="34" charset="0"/>
                <a:ea typeface="Times New Roman" panose="02020603050405020304" pitchFamily="18" charset="0"/>
                <a:cs typeface="Arial" panose="020B0604020202020204" pitchFamily="34" charset="0"/>
              </a:rPr>
              <a:t>hours officer </a:t>
            </a:r>
            <a:r>
              <a:rPr lang="en-GB" sz="1800">
                <a:effectLst/>
                <a:latin typeface="Arial" panose="020B0604020202020204" pitchFamily="34" charset="0"/>
                <a:ea typeface="Times New Roman" panose="02020603050405020304" pitchFamily="18" charset="0"/>
                <a:cs typeface="Arial" panose="020B0604020202020204" pitchFamily="34" charset="0"/>
              </a:rPr>
              <a:t>will </a:t>
            </a:r>
            <a:r>
              <a:rPr lang="en-GB" sz="1800" dirty="0">
                <a:effectLst/>
                <a:latin typeface="Arial" panose="020B0604020202020204" pitchFamily="34" charset="0"/>
                <a:ea typeface="Times New Roman" panose="02020603050405020304" pitchFamily="18" charset="0"/>
                <a:cs typeface="Arial" panose="020B0604020202020204" pitchFamily="34" charset="0"/>
              </a:rPr>
              <a:t>be expected to provide advice to crews regarding fire safety, attend premises where crews believe fire safety breaches occur to issue article 31 prohibition notices.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85750" indent="-285750" algn="just">
              <a:lnSpc>
                <a:spcPct val="1100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The role of the Fire protection out of hours officer will also be attached to PDA’s of certain premises and incident types within Cumbria to provide a blue light response to be a building tactical advisor where they will provide advice to the incident commander to help with their decision making on matters such as fire engineering solutions, fire suppression systems, compartmentation, evacuation strategies and any previous fire safety audit information.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85750" indent="-285750" algn="just">
              <a:lnSpc>
                <a:spcPct val="1100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Turnout will come via pager and or mobile phone and requests from crews will come via mobile phone. There will be a vehicle made available for the fire protection out of hours officer to use whilst they are on duty.</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85750" indent="-285750" algn="just">
              <a:lnSpc>
                <a:spcPct val="1100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To ensure that all members of staff are meeting the NFCC competency framework the service will look to put all staff who undertake this onto a course which covers NOS FS5.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85750" indent="-285750" algn="just">
              <a:lnSpc>
                <a:spcPct val="1100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They will also have to attend a blue light course for driving a car under blue light conditions.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20" name="Picture 19">
            <a:extLst>
              <a:ext uri="{FF2B5EF4-FFF2-40B4-BE49-F238E27FC236}">
                <a16:creationId xmlns:a16="http://schemas.microsoft.com/office/drawing/2014/main" id="{AB38591A-6D63-9D8A-7D89-7DF6EC35E3B4}"/>
              </a:ext>
            </a:extLst>
          </p:cNvPr>
          <p:cNvPicPr>
            <a:picLocks noGrp="1" noRot="1" noChangeAspect="1" noMove="1" noResize="1" noEditPoints="1" noAdjustHandles="1" noChangeArrowheads="1" noChangeShapeType="1" noCrop="1"/>
          </p:cNvPicPr>
          <p:nvPr/>
        </p:nvPicPr>
        <p:blipFill>
          <a:blip r:embed="rId3"/>
          <a:stretch>
            <a:fillRect/>
          </a:stretch>
        </p:blipFill>
        <p:spPr>
          <a:xfrm>
            <a:off x="0" y="-11248"/>
            <a:ext cx="9144000" cy="374925"/>
          </a:xfrm>
          <a:prstGeom prst="rect">
            <a:avLst/>
          </a:prstGeom>
        </p:spPr>
      </p:pic>
      <p:pic>
        <p:nvPicPr>
          <p:cNvPr id="5" name="Picture 4">
            <a:extLst>
              <a:ext uri="{FF2B5EF4-FFF2-40B4-BE49-F238E27FC236}">
                <a16:creationId xmlns:a16="http://schemas.microsoft.com/office/drawing/2014/main" id="{E2533B6F-7C35-BA32-0EAB-95AE76AD5A73}"/>
              </a:ext>
            </a:extLst>
          </p:cNvPr>
          <p:cNvPicPr>
            <a:picLocks noGrp="1" noRot="1" noChangeAspect="1" noMove="1" noResize="1" noEditPoints="1" noAdjustHandles="1" noChangeArrowheads="1" noChangeShapeType="1" noCrop="1"/>
          </p:cNvPicPr>
          <p:nvPr/>
        </p:nvPicPr>
        <p:blipFill>
          <a:blip r:embed="rId4"/>
          <a:stretch>
            <a:fillRect/>
          </a:stretch>
        </p:blipFill>
        <p:spPr>
          <a:xfrm>
            <a:off x="0" y="4238184"/>
            <a:ext cx="9144000" cy="874825"/>
          </a:xfrm>
          <a:prstGeom prst="rect">
            <a:avLst/>
          </a:prstGeom>
        </p:spPr>
      </p:pic>
    </p:spTree>
    <p:extLst>
      <p:ext uri="{BB962C8B-B14F-4D97-AF65-F5344CB8AC3E}">
        <p14:creationId xmlns:p14="http://schemas.microsoft.com/office/powerpoint/2010/main" val="2464705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32C4-B601-DAFB-16CF-6EDAFDD5FA3E}"/>
              </a:ext>
            </a:extLst>
          </p:cNvPr>
          <p:cNvSpPr>
            <a:spLocks noGrp="1"/>
          </p:cNvSpPr>
          <p:nvPr>
            <p:ph type="ctrTitle"/>
          </p:nvPr>
        </p:nvSpPr>
        <p:spPr>
          <a:xfrm>
            <a:off x="473518" y="327917"/>
            <a:ext cx="8335741" cy="667554"/>
          </a:xfrm>
        </p:spPr>
        <p:txBody>
          <a:bodyPr>
            <a:noAutofit/>
          </a:bodyPr>
          <a:lstStyle/>
          <a:p>
            <a:r>
              <a:rPr lang="en-US" sz="3200" b="1" dirty="0">
                <a:solidFill>
                  <a:srgbClr val="BA1822"/>
                </a:solidFill>
                <a:latin typeface="Arial Black" panose="020B0604020202020204" pitchFamily="34" charset="0"/>
                <a:cs typeface="Arial Black" panose="020B0604020202020204" pitchFamily="34" charset="0"/>
              </a:rPr>
              <a:t>What engagement means to you?</a:t>
            </a:r>
          </a:p>
        </p:txBody>
      </p:sp>
      <p:sp>
        <p:nvSpPr>
          <p:cNvPr id="3" name="Subtitle 2">
            <a:extLst>
              <a:ext uri="{FF2B5EF4-FFF2-40B4-BE49-F238E27FC236}">
                <a16:creationId xmlns:a16="http://schemas.microsoft.com/office/drawing/2014/main" id="{919E7C70-DA74-61F1-E3A6-AD263FFDE62A}"/>
              </a:ext>
            </a:extLst>
          </p:cNvPr>
          <p:cNvSpPr>
            <a:spLocks noGrp="1"/>
          </p:cNvSpPr>
          <p:nvPr>
            <p:ph type="subTitle" idx="1"/>
          </p:nvPr>
        </p:nvSpPr>
        <p:spPr>
          <a:xfrm>
            <a:off x="404130" y="995471"/>
            <a:ext cx="8335740" cy="3427743"/>
          </a:xfrm>
        </p:spPr>
        <p:txBody>
          <a:bodyPr vert="horz" lIns="91440" tIns="45720" rIns="91440" bIns="45720" rtlCol="0" anchor="t">
            <a:noAutofit/>
          </a:bodyPr>
          <a:lstStyle/>
          <a:p>
            <a:pPr marL="285750" indent="-285750" algn="l">
              <a:lnSpc>
                <a:spcPct val="110000"/>
              </a:lnSpc>
              <a:buFont typeface="Arial" panose="020B0604020202020204" pitchFamily="34" charset="0"/>
              <a:buChar char="•"/>
            </a:pPr>
            <a:r>
              <a:rPr lang="en-GB" sz="1600" dirty="0"/>
              <a:t>1 month engagement period </a:t>
            </a:r>
          </a:p>
          <a:p>
            <a:pPr marL="285750" indent="-285750" algn="l">
              <a:lnSpc>
                <a:spcPct val="110000"/>
              </a:lnSpc>
              <a:buFont typeface="Arial" panose="020B0604020202020204" pitchFamily="34" charset="0"/>
              <a:buChar char="•"/>
            </a:pPr>
            <a:r>
              <a:rPr lang="en-GB" sz="1600" dirty="0"/>
              <a:t>Staff meetings / engagement:</a:t>
            </a:r>
          </a:p>
          <a:p>
            <a:pPr marL="628650" lvl="1" indent="-285750" algn="l">
              <a:lnSpc>
                <a:spcPct val="110000"/>
              </a:lnSpc>
              <a:buFont typeface="Arial" panose="020B0604020202020204" pitchFamily="34" charset="0"/>
              <a:buChar char="•"/>
            </a:pPr>
            <a:r>
              <a:rPr lang="en-GB" sz="1600" dirty="0"/>
              <a:t>First 	- Wednesday 11</a:t>
            </a:r>
            <a:r>
              <a:rPr lang="en-GB" sz="1600" baseline="30000" dirty="0"/>
              <a:t>th</a:t>
            </a:r>
            <a:r>
              <a:rPr lang="en-GB" sz="1600" dirty="0"/>
              <a:t> December 2024 at Kemplay Bank, Penrith HQ</a:t>
            </a:r>
          </a:p>
          <a:p>
            <a:pPr marL="628650" lvl="1" indent="-285750" algn="l">
              <a:lnSpc>
                <a:spcPct val="110000"/>
              </a:lnSpc>
              <a:buFont typeface="Arial" panose="020B0604020202020204" pitchFamily="34" charset="0"/>
              <a:buChar char="•"/>
            </a:pPr>
            <a:r>
              <a:rPr lang="en-GB" sz="1600" dirty="0"/>
              <a:t>Mid  	- mid-point reviews w/c 6</a:t>
            </a:r>
            <a:r>
              <a:rPr lang="en-GB" sz="1600" baseline="30000" dirty="0"/>
              <a:t>th</a:t>
            </a:r>
            <a:r>
              <a:rPr lang="en-GB" sz="1600" dirty="0"/>
              <a:t> January 2025</a:t>
            </a:r>
          </a:p>
          <a:p>
            <a:pPr marL="628650" lvl="1" indent="-285750" algn="l">
              <a:lnSpc>
                <a:spcPct val="110000"/>
              </a:lnSpc>
              <a:buFont typeface="Arial" panose="020B0604020202020204" pitchFamily="34" charset="0"/>
              <a:buChar char="•"/>
            </a:pPr>
            <a:r>
              <a:rPr lang="en-GB" sz="1600" dirty="0"/>
              <a:t>Final	-  w/c 13</a:t>
            </a:r>
            <a:r>
              <a:rPr lang="en-GB" sz="1600" baseline="30000" dirty="0"/>
              <a:t>th</a:t>
            </a:r>
            <a:r>
              <a:rPr lang="en-GB" sz="1600" dirty="0"/>
              <a:t> Jan engagement closes		 </a:t>
            </a:r>
          </a:p>
          <a:p>
            <a:pPr marL="285750" indent="-285750" algn="l">
              <a:buFont typeface="Arial" panose="020B0604020202020204" pitchFamily="34" charset="0"/>
              <a:buChar char="•"/>
            </a:pPr>
            <a:r>
              <a:rPr lang="en-US" sz="1600" dirty="0">
                <a:latin typeface="Arial" panose="020B0604020202020204" pitchFamily="34" charset="0"/>
                <a:cs typeface="Arial" panose="020B0604020202020204" pitchFamily="34" charset="0"/>
              </a:rPr>
              <a:t>Individual meetings 1:1 if requested</a:t>
            </a:r>
          </a:p>
          <a:p>
            <a:pPr marL="285750" indent="-285750" algn="l">
              <a:buFont typeface="Arial" panose="020B0604020202020204" pitchFamily="34" charset="0"/>
              <a:buChar char="•"/>
            </a:pPr>
            <a:r>
              <a:rPr lang="en-US" sz="1600" dirty="0">
                <a:latin typeface="Arial" panose="020B0604020202020204" pitchFamily="34" charset="0"/>
                <a:cs typeface="Arial" panose="020B0604020202020204" pitchFamily="34" charset="0"/>
              </a:rPr>
              <a:t>Group meetings can be arranged</a:t>
            </a:r>
          </a:p>
          <a:p>
            <a:pPr marL="285750" indent="-285750" algn="l">
              <a:buFont typeface="Arial" panose="020B0604020202020204" pitchFamily="34" charset="0"/>
              <a:buChar char="•"/>
            </a:pPr>
            <a:r>
              <a:rPr lang="en-US" sz="1600" dirty="0">
                <a:latin typeface="Arial" panose="020B0604020202020204" pitchFamily="34" charset="0"/>
                <a:cs typeface="Arial" panose="020B0604020202020204" pitchFamily="34" charset="0"/>
              </a:rPr>
              <a:t>Review and decision between w/c13th January 2025 and w/c 20</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January 2025</a:t>
            </a:r>
          </a:p>
          <a:p>
            <a:pPr marL="285750" indent="-285750" algn="l">
              <a:buFont typeface="Arial" panose="020B0604020202020204" pitchFamily="34" charset="0"/>
              <a:buChar char="•"/>
            </a:pPr>
            <a:r>
              <a:rPr lang="en-US" sz="1600" dirty="0">
                <a:latin typeface="Arial" panose="020B0604020202020204" pitchFamily="34" charset="0"/>
                <a:cs typeface="Arial" panose="020B0604020202020204" pitchFamily="34" charset="0"/>
              </a:rPr>
              <a:t>w/c 20</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January 2025 – final decision with TU’s </a:t>
            </a:r>
          </a:p>
          <a:p>
            <a:pPr marL="285750" indent="-285750" algn="l">
              <a:buFont typeface="Arial" panose="020B0604020202020204" pitchFamily="34" charset="0"/>
              <a:buChar char="•"/>
            </a:pPr>
            <a:r>
              <a:rPr lang="en-US" sz="1600" dirty="0">
                <a:latin typeface="Arial" panose="020B0604020202020204" pitchFamily="34" charset="0"/>
                <a:cs typeface="Arial" panose="020B0604020202020204" pitchFamily="34" charset="0"/>
              </a:rPr>
              <a:t>w/c 27</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January 2025 – Final decision with staff communicated</a:t>
            </a:r>
          </a:p>
          <a:p>
            <a:pPr algn="l">
              <a:lnSpc>
                <a:spcPct val="110000"/>
              </a:lnSpc>
            </a:pPr>
            <a:endParaRPr lang="en-US" sz="1600" dirty="0">
              <a:latin typeface="Arial" panose="020B0604020202020204" pitchFamily="34" charset="0"/>
              <a:cs typeface="Arial" panose="020B0604020202020204" pitchFamily="34" charset="0"/>
            </a:endParaRPr>
          </a:p>
        </p:txBody>
      </p:sp>
      <p:pic>
        <p:nvPicPr>
          <p:cNvPr id="20" name="Picture 19">
            <a:extLst>
              <a:ext uri="{FF2B5EF4-FFF2-40B4-BE49-F238E27FC236}">
                <a16:creationId xmlns:a16="http://schemas.microsoft.com/office/drawing/2014/main" id="{AB38591A-6D63-9D8A-7D89-7DF6EC35E3B4}"/>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248"/>
            <a:ext cx="9144000" cy="374925"/>
          </a:xfrm>
          <a:prstGeom prst="rect">
            <a:avLst/>
          </a:prstGeom>
        </p:spPr>
      </p:pic>
      <p:pic>
        <p:nvPicPr>
          <p:cNvPr id="5" name="Picture 4">
            <a:extLst>
              <a:ext uri="{FF2B5EF4-FFF2-40B4-BE49-F238E27FC236}">
                <a16:creationId xmlns:a16="http://schemas.microsoft.com/office/drawing/2014/main" id="{E2533B6F-7C35-BA32-0EAB-95AE76AD5A73}"/>
              </a:ext>
            </a:extLst>
          </p:cNvPr>
          <p:cNvPicPr>
            <a:picLocks noGrp="1" noRot="1" noChangeAspect="1" noMove="1" noResize="1" noEditPoints="1" noAdjustHandles="1" noChangeArrowheads="1" noChangeShapeType="1" noCrop="1"/>
          </p:cNvPicPr>
          <p:nvPr/>
        </p:nvPicPr>
        <p:blipFill>
          <a:blip r:embed="rId3"/>
          <a:stretch>
            <a:fillRect/>
          </a:stretch>
        </p:blipFill>
        <p:spPr>
          <a:xfrm>
            <a:off x="0" y="4238184"/>
            <a:ext cx="9144000" cy="874825"/>
          </a:xfrm>
          <a:prstGeom prst="rect">
            <a:avLst/>
          </a:prstGeom>
        </p:spPr>
      </p:pic>
    </p:spTree>
    <p:extLst>
      <p:ext uri="{BB962C8B-B14F-4D97-AF65-F5344CB8AC3E}">
        <p14:creationId xmlns:p14="http://schemas.microsoft.com/office/powerpoint/2010/main" val="1752219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32C4-B601-DAFB-16CF-6EDAFDD5FA3E}"/>
              </a:ext>
            </a:extLst>
          </p:cNvPr>
          <p:cNvSpPr>
            <a:spLocks noGrp="1"/>
          </p:cNvSpPr>
          <p:nvPr>
            <p:ph type="ctrTitle"/>
          </p:nvPr>
        </p:nvSpPr>
        <p:spPr>
          <a:xfrm>
            <a:off x="473518" y="371308"/>
            <a:ext cx="8335741" cy="667554"/>
          </a:xfrm>
        </p:spPr>
        <p:txBody>
          <a:bodyPr>
            <a:noAutofit/>
          </a:bodyPr>
          <a:lstStyle/>
          <a:p>
            <a:r>
              <a:rPr lang="en-US" sz="4000" b="1" dirty="0">
                <a:solidFill>
                  <a:srgbClr val="BA1822"/>
                </a:solidFill>
                <a:latin typeface="Arial Black" panose="020B0604020202020204" pitchFamily="34" charset="0"/>
                <a:cs typeface="Arial Black" panose="020B0604020202020204" pitchFamily="34" charset="0"/>
              </a:rPr>
              <a:t>Review and Decision</a:t>
            </a:r>
          </a:p>
        </p:txBody>
      </p:sp>
      <p:sp>
        <p:nvSpPr>
          <p:cNvPr id="3" name="Subtitle 2">
            <a:extLst>
              <a:ext uri="{FF2B5EF4-FFF2-40B4-BE49-F238E27FC236}">
                <a16:creationId xmlns:a16="http://schemas.microsoft.com/office/drawing/2014/main" id="{919E7C70-DA74-61F1-E3A6-AD263FFDE62A}"/>
              </a:ext>
            </a:extLst>
          </p:cNvPr>
          <p:cNvSpPr>
            <a:spLocks noGrp="1"/>
          </p:cNvSpPr>
          <p:nvPr>
            <p:ph type="subTitle" idx="1"/>
          </p:nvPr>
        </p:nvSpPr>
        <p:spPr>
          <a:xfrm>
            <a:off x="473520" y="944880"/>
            <a:ext cx="8335740" cy="3291829"/>
          </a:xfrm>
        </p:spPr>
        <p:txBody>
          <a:bodyPr vert="horz" lIns="91440" tIns="45720" rIns="91440" bIns="45720" rtlCol="0" anchor="t">
            <a:normAutofit/>
          </a:bodyPr>
          <a:lstStyle/>
          <a:p>
            <a:pPr marL="212725" indent="-212725" algn="l">
              <a:buFont typeface="Arial" panose="020B0604020202020204" pitchFamily="34" charset="0"/>
              <a:buChar char="•"/>
            </a:pPr>
            <a:r>
              <a:rPr lang="en-GB" dirty="0">
                <a:latin typeface="Arial" panose="020B0604020202020204" pitchFamily="34" charset="0"/>
                <a:cs typeface="Arial" panose="020B0604020202020204" pitchFamily="34" charset="0"/>
              </a:rPr>
              <a:t>We will aim to notify all in scope employees of the outcome within 2 weeks of the engagement process ending. This will be accompanied by an outline timetable for the process. </a:t>
            </a:r>
          </a:p>
          <a:p>
            <a:pPr marL="212725" indent="-212725" algn="l">
              <a:buFont typeface="Arial" panose="020B0604020202020204" pitchFamily="34" charset="0"/>
              <a:buChar char="•"/>
            </a:pPr>
            <a:r>
              <a:rPr lang="en-GB" dirty="0">
                <a:latin typeface="Arial" panose="020B0604020202020204" pitchFamily="34" charset="0"/>
                <a:cs typeface="Arial" panose="020B0604020202020204" pitchFamily="34" charset="0"/>
              </a:rPr>
              <a:t>Should there be a need to extend the 2 week decision period as a result of significant issues raised, then all staff will be notified as early as possible, with an explanation for why an extension is required. </a:t>
            </a:r>
          </a:p>
          <a:p>
            <a:pPr marL="212725" indent="-212725" algn="l">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pic>
        <p:nvPicPr>
          <p:cNvPr id="20" name="Picture 19">
            <a:extLst>
              <a:ext uri="{FF2B5EF4-FFF2-40B4-BE49-F238E27FC236}">
                <a16:creationId xmlns:a16="http://schemas.microsoft.com/office/drawing/2014/main" id="{AB38591A-6D63-9D8A-7D89-7DF6EC35E3B4}"/>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248"/>
            <a:ext cx="9144000" cy="374925"/>
          </a:xfrm>
          <a:prstGeom prst="rect">
            <a:avLst/>
          </a:prstGeom>
        </p:spPr>
      </p:pic>
      <p:pic>
        <p:nvPicPr>
          <p:cNvPr id="5" name="Picture 4">
            <a:extLst>
              <a:ext uri="{FF2B5EF4-FFF2-40B4-BE49-F238E27FC236}">
                <a16:creationId xmlns:a16="http://schemas.microsoft.com/office/drawing/2014/main" id="{E2533B6F-7C35-BA32-0EAB-95AE76AD5A73}"/>
              </a:ext>
            </a:extLst>
          </p:cNvPr>
          <p:cNvPicPr>
            <a:picLocks noGrp="1" noRot="1" noChangeAspect="1" noMove="1" noResize="1" noEditPoints="1" noAdjustHandles="1" noChangeArrowheads="1" noChangeShapeType="1" noCrop="1"/>
          </p:cNvPicPr>
          <p:nvPr/>
        </p:nvPicPr>
        <p:blipFill>
          <a:blip r:embed="rId3"/>
          <a:stretch>
            <a:fillRect/>
          </a:stretch>
        </p:blipFill>
        <p:spPr>
          <a:xfrm>
            <a:off x="0" y="4238184"/>
            <a:ext cx="9144000" cy="874825"/>
          </a:xfrm>
          <a:prstGeom prst="rect">
            <a:avLst/>
          </a:prstGeom>
        </p:spPr>
      </p:pic>
    </p:spTree>
    <p:extLst>
      <p:ext uri="{BB962C8B-B14F-4D97-AF65-F5344CB8AC3E}">
        <p14:creationId xmlns:p14="http://schemas.microsoft.com/office/powerpoint/2010/main" val="976041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32C4-B601-DAFB-16CF-6EDAFDD5FA3E}"/>
              </a:ext>
            </a:extLst>
          </p:cNvPr>
          <p:cNvSpPr>
            <a:spLocks noGrp="1"/>
          </p:cNvSpPr>
          <p:nvPr>
            <p:ph type="ctrTitle"/>
          </p:nvPr>
        </p:nvSpPr>
        <p:spPr>
          <a:xfrm>
            <a:off x="473518" y="295108"/>
            <a:ext cx="8335741" cy="667554"/>
          </a:xfrm>
        </p:spPr>
        <p:txBody>
          <a:bodyPr>
            <a:noAutofit/>
          </a:bodyPr>
          <a:lstStyle/>
          <a:p>
            <a:r>
              <a:rPr lang="en-US" sz="4000" b="1" dirty="0">
                <a:solidFill>
                  <a:srgbClr val="BA1822"/>
                </a:solidFill>
                <a:latin typeface="Arial Black" panose="020B0604020202020204" pitchFamily="34" charset="0"/>
                <a:cs typeface="Arial Black" panose="020B0604020202020204" pitchFamily="34" charset="0"/>
              </a:rPr>
              <a:t>Next Steps</a:t>
            </a:r>
          </a:p>
        </p:txBody>
      </p:sp>
      <p:sp>
        <p:nvSpPr>
          <p:cNvPr id="3" name="Subtitle 2">
            <a:extLst>
              <a:ext uri="{FF2B5EF4-FFF2-40B4-BE49-F238E27FC236}">
                <a16:creationId xmlns:a16="http://schemas.microsoft.com/office/drawing/2014/main" id="{919E7C70-DA74-61F1-E3A6-AD263FFDE62A}"/>
              </a:ext>
            </a:extLst>
          </p:cNvPr>
          <p:cNvSpPr>
            <a:spLocks noGrp="1"/>
          </p:cNvSpPr>
          <p:nvPr>
            <p:ph type="subTitle" idx="1"/>
          </p:nvPr>
        </p:nvSpPr>
        <p:spPr>
          <a:xfrm>
            <a:off x="473520" y="944880"/>
            <a:ext cx="8335740" cy="3291829"/>
          </a:xfrm>
        </p:spPr>
        <p:txBody>
          <a:bodyPr vert="horz" lIns="91440" tIns="45720" rIns="91440" bIns="45720" rtlCol="0" anchor="t">
            <a:normAutofit/>
          </a:bodyPr>
          <a:lstStyle/>
          <a:p>
            <a:pPr marL="285750" indent="-285750" algn="l">
              <a:buFont typeface="Arial" panose="020B0604020202020204" pitchFamily="34" charset="0"/>
              <a:buChar char="•"/>
              <a:defRPr/>
            </a:pPr>
            <a:r>
              <a:rPr lang="en-GB" altLang="en-US" sz="1600" dirty="0"/>
              <a:t>Over the next 12 months we will gather feedback.</a:t>
            </a:r>
          </a:p>
          <a:p>
            <a:pPr marL="285750" indent="-285750" algn="l">
              <a:buFont typeface="Arial" panose="020B0604020202020204" pitchFamily="34" charset="0"/>
              <a:buChar char="•"/>
              <a:defRPr/>
            </a:pPr>
            <a:r>
              <a:rPr lang="en-GB" altLang="en-US" sz="1600" dirty="0"/>
              <a:t>The Statement of Change, Presentation, and FAQ’s will all be made available on </a:t>
            </a:r>
            <a:r>
              <a:rPr lang="en-GB" altLang="en-US" sz="1600" dirty="0" err="1"/>
              <a:t>Sharepoint</a:t>
            </a:r>
            <a:r>
              <a:rPr lang="en-GB" altLang="en-US" sz="1600" dirty="0"/>
              <a:t>.</a:t>
            </a:r>
          </a:p>
          <a:p>
            <a:pPr marL="285750" indent="-285750" algn="l">
              <a:buFont typeface="Arial" panose="020B0604020202020204" pitchFamily="34" charset="0"/>
              <a:buChar char="•"/>
              <a:defRPr/>
            </a:pPr>
            <a:r>
              <a:rPr lang="en-GB" altLang="en-US" sz="1600" kern="0" dirty="0"/>
              <a:t>We will regularly update the FAQ’s.</a:t>
            </a:r>
          </a:p>
          <a:p>
            <a:pPr marL="285750" indent="-285750" algn="l">
              <a:buFont typeface="Arial" panose="020B0604020202020204" pitchFamily="34" charset="0"/>
              <a:buChar char="•"/>
              <a:defRPr/>
            </a:pPr>
            <a:r>
              <a:rPr lang="en-GB" altLang="en-US" sz="1600" kern="0" dirty="0"/>
              <a:t>The engagement window is your opportunity to put forward your opinions and suggestions for the new working arrangements.</a:t>
            </a:r>
          </a:p>
          <a:p>
            <a:pPr marL="285750" indent="-285750" algn="l">
              <a:buFont typeface="Arial" panose="020B0604020202020204" pitchFamily="34" charset="0"/>
              <a:buChar char="•"/>
              <a:defRPr/>
            </a:pPr>
            <a:r>
              <a:rPr lang="en-GB" altLang="en-US" sz="1600" kern="0" dirty="0"/>
              <a:t>All feedback will be considered.</a:t>
            </a:r>
          </a:p>
          <a:p>
            <a:pPr marL="285750" indent="-285750" algn="l">
              <a:buFont typeface="Arial" panose="020B0604020202020204" pitchFamily="34" charset="0"/>
              <a:buChar char="•"/>
              <a:defRPr/>
            </a:pPr>
            <a:endParaRPr lang="en-GB" altLang="en-US" sz="1600" dirty="0"/>
          </a:p>
        </p:txBody>
      </p:sp>
      <p:pic>
        <p:nvPicPr>
          <p:cNvPr id="20" name="Picture 19">
            <a:extLst>
              <a:ext uri="{FF2B5EF4-FFF2-40B4-BE49-F238E27FC236}">
                <a16:creationId xmlns:a16="http://schemas.microsoft.com/office/drawing/2014/main" id="{AB38591A-6D63-9D8A-7D89-7DF6EC35E3B4}"/>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248"/>
            <a:ext cx="9144000" cy="374925"/>
          </a:xfrm>
          <a:prstGeom prst="rect">
            <a:avLst/>
          </a:prstGeom>
        </p:spPr>
      </p:pic>
      <p:pic>
        <p:nvPicPr>
          <p:cNvPr id="5" name="Picture 4">
            <a:extLst>
              <a:ext uri="{FF2B5EF4-FFF2-40B4-BE49-F238E27FC236}">
                <a16:creationId xmlns:a16="http://schemas.microsoft.com/office/drawing/2014/main" id="{E2533B6F-7C35-BA32-0EAB-95AE76AD5A73}"/>
              </a:ext>
            </a:extLst>
          </p:cNvPr>
          <p:cNvPicPr>
            <a:picLocks noGrp="1" noRot="1" noChangeAspect="1" noMove="1" noResize="1" noEditPoints="1" noAdjustHandles="1" noChangeArrowheads="1" noChangeShapeType="1" noCrop="1"/>
          </p:cNvPicPr>
          <p:nvPr/>
        </p:nvPicPr>
        <p:blipFill>
          <a:blip r:embed="rId3"/>
          <a:stretch>
            <a:fillRect/>
          </a:stretch>
        </p:blipFill>
        <p:spPr>
          <a:xfrm>
            <a:off x="0" y="4238184"/>
            <a:ext cx="9144000" cy="874825"/>
          </a:xfrm>
          <a:prstGeom prst="rect">
            <a:avLst/>
          </a:prstGeom>
        </p:spPr>
      </p:pic>
    </p:spTree>
    <p:extLst>
      <p:ext uri="{BB962C8B-B14F-4D97-AF65-F5344CB8AC3E}">
        <p14:creationId xmlns:p14="http://schemas.microsoft.com/office/powerpoint/2010/main" val="41408259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55B783887D8644B1BB2AF88A1F729D" ma:contentTypeVersion="18" ma:contentTypeDescription="Create a new document." ma:contentTypeScope="" ma:versionID="8cf72906440028f5e7e126bd51bcd11a">
  <xsd:schema xmlns:xsd="http://www.w3.org/2001/XMLSchema" xmlns:xs="http://www.w3.org/2001/XMLSchema" xmlns:p="http://schemas.microsoft.com/office/2006/metadata/properties" xmlns:ns2="a1a3e32b-2f61-4ed2-8005-4759f7176664" xmlns:ns3="d825955d-c47e-4fd7-8874-018c5c37d6f9" xmlns:ns4="c2b36edf-d6b4-4d40-9417-44b51de556ab" targetNamespace="http://schemas.microsoft.com/office/2006/metadata/properties" ma:root="true" ma:fieldsID="c899e5196fc08ad4481c7dfb3b7951fb" ns2:_="" ns3:_="" ns4:_="">
    <xsd:import namespace="a1a3e32b-2f61-4ed2-8005-4759f7176664"/>
    <xsd:import namespace="d825955d-c47e-4fd7-8874-018c5c37d6f9"/>
    <xsd:import namespace="c2b36edf-d6b4-4d40-9417-44b51de556ab"/>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4:TaxCatchAll" minOccurs="0"/>
                <xsd:element ref="ns2:Thumbnai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a3e32b-2f61-4ed2-8005-4759f71766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7f7c277-ca9a-4d57-b418-f15995160e0c" ma:termSetId="09814cd3-568e-fe90-9814-8d621ff8fb84" ma:anchorId="fba54fb3-c3e1-fe81-a776-ca4b69148c4d" ma:open="true" ma:isKeyword="false">
      <xsd:complexType>
        <xsd:sequence>
          <xsd:element ref="pc:Terms" minOccurs="0" maxOccurs="1"/>
        </xsd:sequence>
      </xsd:complexType>
    </xsd:element>
    <xsd:element name="Thumbnail" ma:index="24" nillable="true" ma:displayName="Thumbnail" ma:format="Thumbnail" ma:internalName="Thumbnail">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25955d-c47e-4fd7-8874-018c5c37d6f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2b36edf-d6b4-4d40-9417-44b51de556ab"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53d60518-9806-4d65-ae06-d9af668bfa75}" ma:internalName="TaxCatchAll" ma:showField="CatchAllData" ma:web="d825955d-c47e-4fd7-8874-018c5c37d6f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1a3e32b-2f61-4ed2-8005-4759f7176664">
      <Terms xmlns="http://schemas.microsoft.com/office/infopath/2007/PartnerControls"/>
    </lcf76f155ced4ddcb4097134ff3c332f>
    <TaxCatchAll xmlns="c2b36edf-d6b4-4d40-9417-44b51de556ab" xsi:nil="true"/>
    <Thumbnail xmlns="a1a3e32b-2f61-4ed2-8005-4759f7176664" xsi:nil="true"/>
  </documentManagement>
</p:properties>
</file>

<file path=customXml/itemProps1.xml><?xml version="1.0" encoding="utf-8"?>
<ds:datastoreItem xmlns:ds="http://schemas.openxmlformats.org/officeDocument/2006/customXml" ds:itemID="{853FD13E-04B5-4545-8E61-775EECD04B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a3e32b-2f61-4ed2-8005-4759f7176664"/>
    <ds:schemaRef ds:uri="d825955d-c47e-4fd7-8874-018c5c37d6f9"/>
    <ds:schemaRef ds:uri="c2b36edf-d6b4-4d40-9417-44b51de556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0D1033-E9C5-4803-94AC-C0C401127F6F}">
  <ds:schemaRefs>
    <ds:schemaRef ds:uri="http://schemas.microsoft.com/sharepoint/v3/contenttype/forms"/>
  </ds:schemaRefs>
</ds:datastoreItem>
</file>

<file path=customXml/itemProps3.xml><?xml version="1.0" encoding="utf-8"?>
<ds:datastoreItem xmlns:ds="http://schemas.openxmlformats.org/officeDocument/2006/customXml" ds:itemID="{FBAC2A60-1B5C-44CC-BD20-ACF3DE6C8FA1}">
  <ds:schemaRefs>
    <ds:schemaRef ds:uri="http://schemas.microsoft.com/office/2006/metadata/properties"/>
    <ds:schemaRef ds:uri="http://schemas.microsoft.com/office/infopath/2007/PartnerControls"/>
    <ds:schemaRef ds:uri="a1a3e32b-2f61-4ed2-8005-4759f7176664"/>
    <ds:schemaRef ds:uri="c2b36edf-d6b4-4d40-9417-44b51de556ab"/>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372</TotalTime>
  <Words>773</Words>
  <Application>Microsoft Office PowerPoint</Application>
  <PresentationFormat>On-screen Show (16:9)</PresentationFormat>
  <Paragraphs>68</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Black</vt:lpstr>
      <vt:lpstr>Calibri</vt:lpstr>
      <vt:lpstr>Calibri Light</vt:lpstr>
      <vt:lpstr>Office Theme</vt:lpstr>
      <vt:lpstr>PowerPoint Presentation</vt:lpstr>
      <vt:lpstr>Agenda</vt:lpstr>
      <vt:lpstr>Review Scope</vt:lpstr>
      <vt:lpstr>The objectives of the review</vt:lpstr>
      <vt:lpstr>The current position</vt:lpstr>
      <vt:lpstr>What’s involved</vt:lpstr>
      <vt:lpstr>What engagement means to you?</vt:lpstr>
      <vt:lpstr>Review and Decision</vt:lpstr>
      <vt:lpstr>Next Steps</vt:lpstr>
      <vt:lpstr>Support and Advice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heading</dc:title>
  <dc:creator>Arlene Graham</dc:creator>
  <cp:lastModifiedBy>Barnes, Victoria</cp:lastModifiedBy>
  <cp:revision>38</cp:revision>
  <dcterms:created xsi:type="dcterms:W3CDTF">2023-01-24T14:47:23Z</dcterms:created>
  <dcterms:modified xsi:type="dcterms:W3CDTF">2024-12-18T11:52:10Z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0x010100CF55B783887D8644B1BB2AF88A1F729D</vt:lpwstr>
  </property>
  <property fmtid="{D5CDD505-2E9C-101B-9397-08002B2CF9AE}" pid="3" name="MediaServiceImageTags">
    <vt:lpwstr/>
  </property>
</Properties>
</file>