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8"/>
  </p:notesMasterIdLst>
  <p:sldIdLst>
    <p:sldId id="257" r:id="rId5"/>
    <p:sldId id="260" r:id="rId6"/>
    <p:sldId id="256" r:id="rId7"/>
    <p:sldId id="258" r:id="rId8"/>
    <p:sldId id="259" r:id="rId9"/>
    <p:sldId id="261" r:id="rId10"/>
    <p:sldId id="266" r:id="rId11"/>
    <p:sldId id="267" r:id="rId12"/>
    <p:sldId id="262" r:id="rId13"/>
    <p:sldId id="263" r:id="rId14"/>
    <p:sldId id="264" r:id="rId15"/>
    <p:sldId id="268" r:id="rId16"/>
    <p:sldId id="269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2530"/>
    <a:srgbClr val="393938"/>
    <a:srgbClr val="BA1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3792" autoAdjust="0"/>
  </p:normalViewPr>
  <p:slideViewPr>
    <p:cSldViewPr snapToGrid="0">
      <p:cViewPr varScale="1">
        <p:scale>
          <a:sx n="85" d="100"/>
          <a:sy n="85" d="100"/>
        </p:scale>
        <p:origin x="740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C3229-D2F3-584D-9577-C6784DCCA8F3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E1332-232E-244C-A8C9-71513EE60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89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9E1332-232E-244C-A8C9-71513EE60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9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9E1332-232E-244C-A8C9-71513EE60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95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9E1332-232E-244C-A8C9-71513EE60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6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65F3-2481-464E-83AF-AA610998199B}" type="datetime1">
              <a:rPr lang="en-GB" smtClean="0"/>
              <a:t>19/02/2025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54F-7F2F-48B4-A5FF-AC4A1BF38296}" type="datetime1">
              <a:rPr lang="en-GB" smtClean="0"/>
              <a:t>19/02/2025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3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65DD-E4F3-4100-9778-840E8B5E32F9}" type="datetime1">
              <a:rPr lang="en-GB" smtClean="0"/>
              <a:t>19/02/2025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4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9101-D75B-4802-B2AC-5B2E72B250B7}" type="datetime1">
              <a:rPr lang="en-GB" smtClean="0"/>
              <a:t>19/02/2025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19C8-AA91-4695-B7DD-6C6312A26132}" type="datetime1">
              <a:rPr lang="en-GB" smtClean="0"/>
              <a:t>19/02/2025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4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EF30-54BA-4FF1-B23F-9D7D2580CDD7}" type="datetime1">
              <a:rPr lang="en-GB" smtClean="0"/>
              <a:t>19/02/2025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20CE-5A24-4B37-B340-0D7C5E7F1DD9}" type="datetime1">
              <a:rPr lang="en-GB" smtClean="0"/>
              <a:t>19/02/2025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1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2FE6-ED17-4A1C-8AAA-2ECB5199B386}" type="datetime1">
              <a:rPr lang="en-GB" smtClean="0"/>
              <a:t>19/02/2025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5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CBE8-961F-4936-B57C-0510FE91438E}" type="datetime1">
              <a:rPr lang="en-GB" smtClean="0"/>
              <a:t>19/02/2025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2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5A16-B382-48C6-8AE7-B8B6A86F93AB}" type="datetime1">
              <a:rPr lang="en-GB" smtClean="0"/>
              <a:t>19/02/2025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2933-4C1A-44C4-AEA9-A7B26F91A539}" type="datetime1">
              <a:rPr lang="en-GB" smtClean="0"/>
              <a:t>19/02/2025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1C8E-356C-4B6B-92BC-7A25856F83DF}" type="datetime1">
              <a:rPr lang="en-GB" smtClean="0"/>
              <a:t>19/02/2025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9004-BC25-554D-B4BC-0F5CFA34D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4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www.cumbriafire.gov.uk/cfrs-wellbeing-hub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ames.keith@gmb.org.uk" TargetMode="External"/><Relationship Id="rId5" Type="http://schemas.openxmlformats.org/officeDocument/2006/relationships/hyperlink" Target="mailto:tracey.barber@cumbria.police.uk" TargetMode="External"/><Relationship Id="rId4" Type="http://schemas.openxmlformats.org/officeDocument/2006/relationships/hyperlink" Target="mailto:HR@cumbriafire.gov.u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1E30877C-476B-8BF5-5570-97AEDEEC836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6786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A872F8-B781-D254-6512-5B5623DC4725}"/>
              </a:ext>
            </a:extLst>
          </p:cNvPr>
          <p:cNvSpPr>
            <a:spLocks/>
          </p:cNvSpPr>
          <p:nvPr/>
        </p:nvSpPr>
        <p:spPr>
          <a:xfrm>
            <a:off x="-44450" y="1922451"/>
            <a:ext cx="6647551" cy="597306"/>
          </a:xfrm>
          <a:prstGeom prst="rect">
            <a:avLst/>
          </a:prstGeom>
          <a:solidFill>
            <a:srgbClr val="393938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C12AA5-6096-65A7-5207-3AC6909C342E}"/>
              </a:ext>
            </a:extLst>
          </p:cNvPr>
          <p:cNvSpPr txBox="1"/>
          <p:nvPr/>
        </p:nvSpPr>
        <p:spPr>
          <a:xfrm>
            <a:off x="468726" y="1980208"/>
            <a:ext cx="7568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Green Book Leave Year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8BD7C4-979F-9D96-26BD-883E6B98DE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148502"/>
            <a:ext cx="9144000" cy="169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52362A-7111-F7AA-5544-DBF7F61776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24642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5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3713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Review and Decision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130" y="1480363"/>
            <a:ext cx="8335740" cy="32918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12725" indent="-212725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will aim to notify all in scope employees of the outcome within 2 weeks of the engagement process ending. This will be accompanied by an outline timetable for the process. 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2725" indent="-212725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there be a need to extend the 2 week decision period as a result of significant issues raised, then all staff will be notified as early as possible, with an explanation for why an extension is required. 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041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2951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Next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19" y="1269018"/>
            <a:ext cx="8335740" cy="32918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Over the next 6 weeks we will gather feedback.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Statement of Change, Presentation, and FAQ’s will all be made available on CFRS website.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latin typeface="Arial" panose="020B0604020202020204" pitchFamily="34" charset="0"/>
                <a:cs typeface="Arial" panose="020B0604020202020204" pitchFamily="34" charset="0"/>
              </a:rPr>
              <a:t>We will regularly update the FAQ’s.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latin typeface="Arial" panose="020B0604020202020204" pitchFamily="34" charset="0"/>
                <a:cs typeface="Arial" panose="020B0604020202020204" pitchFamily="34" charset="0"/>
              </a:rPr>
              <a:t>The engagement window is your opportunity to put forward your opinions and suggestions for the new working arrangements.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latin typeface="Arial" panose="020B0604020202020204" pitchFamily="34" charset="0"/>
                <a:cs typeface="Arial" panose="020B0604020202020204" pitchFamily="34" charset="0"/>
              </a:rPr>
              <a:t>All feedback will be considered.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GB" altLang="en-US" sz="16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25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2951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Support and Advice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2F23F4E-EE58-AEC4-C578-2A3C653E1DA3}"/>
              </a:ext>
            </a:extLst>
          </p:cNvPr>
          <p:cNvSpPr txBox="1"/>
          <p:nvPr/>
        </p:nvSpPr>
        <p:spPr>
          <a:xfrm>
            <a:off x="758757" y="1353298"/>
            <a:ext cx="8102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Support from HR:</a:t>
            </a:r>
            <a:r>
              <a:rPr lang="en-GB" dirty="0"/>
              <a:t>  </a:t>
            </a:r>
            <a:r>
              <a:rPr lang="en-GB" dirty="0">
                <a:hlinkClick r:id="rId4"/>
              </a:rPr>
              <a:t>HR@cumbriafire.gov.uk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Support from TU’s:</a:t>
            </a:r>
          </a:p>
          <a:p>
            <a:r>
              <a:rPr lang="en-GB" dirty="0"/>
              <a:t>Unison – Tracey Barber </a:t>
            </a:r>
            <a:r>
              <a:rPr lang="en-GB" dirty="0">
                <a:hlinkClick r:id="rId5"/>
              </a:rPr>
              <a:t>tracey.barber@cumbria.police.uk</a:t>
            </a:r>
            <a:endParaRPr lang="en-GB" dirty="0"/>
          </a:p>
          <a:p>
            <a:r>
              <a:rPr lang="en-GB" dirty="0"/>
              <a:t>GMB – James Keith  </a:t>
            </a:r>
            <a:r>
              <a:rPr lang="en-GB" dirty="0">
                <a:hlinkClick r:id="rId6"/>
              </a:rPr>
              <a:t>james.keith@gmb.org.uk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Wellbeing support: </a:t>
            </a:r>
            <a:r>
              <a:rPr lang="en-GB" dirty="0">
                <a:hlinkClick r:id="rId7"/>
              </a:rPr>
              <a:t>CFRS Wellbeing Hub | Cumbria Fire &amp; Rescue Service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71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20" y="944880"/>
            <a:ext cx="8335740" cy="32918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US" sz="1600" b="1" dirty="0">
              <a:solidFill>
                <a:srgbClr val="BA1822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US" sz="1600" b="1" dirty="0">
              <a:solidFill>
                <a:srgbClr val="BA1822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US" sz="1600" b="1" dirty="0">
              <a:solidFill>
                <a:srgbClr val="BA1822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defRPr/>
            </a:pPr>
            <a:r>
              <a:rPr lang="en-US" sz="44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Discussion &amp; Questions?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GB" altLang="en-US" sz="16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45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20" y="459060"/>
            <a:ext cx="8335741" cy="67382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20" y="1132884"/>
            <a:ext cx="8335740" cy="310382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Scope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Objectives of the Review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Current System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Proposed System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Key Changes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Timeline and Stages of the Process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Employee Support and Advice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600" dirty="0">
                <a:latin typeface="Arial"/>
                <a:cs typeface="Arial"/>
              </a:rPr>
              <a:t>Next Steps</a:t>
            </a:r>
          </a:p>
          <a:p>
            <a:endParaRPr lang="en-US" sz="4000" dirty="0">
              <a:latin typeface="Arial"/>
              <a:cs typeface="Arial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89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9" y="40480"/>
            <a:ext cx="8335741" cy="1001996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Review Scope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20" y="1094204"/>
            <a:ext cx="8335740" cy="314250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l"/>
            <a:endParaRPr lang="en-GB" sz="4000" dirty="0">
              <a:latin typeface="Arial"/>
              <a:cs typeface="Arial"/>
            </a:endParaRPr>
          </a:p>
          <a:p>
            <a:pPr algn="l"/>
            <a:endParaRPr lang="en-GB" sz="4000" dirty="0">
              <a:latin typeface="Arial"/>
              <a:cs typeface="Arial"/>
            </a:endParaRPr>
          </a:p>
          <a:p>
            <a:pPr algn="l"/>
            <a:r>
              <a:rPr lang="en-GB" sz="4000" dirty="0">
                <a:latin typeface="Arial"/>
                <a:cs typeface="Arial"/>
              </a:rPr>
              <a:t>All green book employees are in scope for this proposed change. </a:t>
            </a:r>
          </a:p>
          <a:p>
            <a:pPr algn="l"/>
            <a:endParaRPr lang="en-GB" sz="4000" dirty="0">
              <a:latin typeface="Arial"/>
              <a:cs typeface="Arial"/>
            </a:endParaRPr>
          </a:p>
          <a:p>
            <a:pPr algn="l"/>
            <a:endParaRPr lang="en-GB" sz="4000" dirty="0">
              <a:latin typeface="Arial"/>
              <a:cs typeface="Arial"/>
            </a:endParaRPr>
          </a:p>
          <a:p>
            <a:pPr algn="l"/>
            <a:endParaRPr lang="en-GB" sz="4000" dirty="0">
              <a:latin typeface="Arial"/>
              <a:cs typeface="Arial"/>
            </a:endParaRPr>
          </a:p>
          <a:p>
            <a:r>
              <a:rPr lang="en-GB" sz="4000" dirty="0">
                <a:latin typeface="Arial"/>
                <a:cs typeface="Arial"/>
              </a:rPr>
              <a:t> </a:t>
            </a:r>
          </a:p>
          <a:p>
            <a:endParaRPr lang="en-US" sz="4000" dirty="0">
              <a:latin typeface="Arial"/>
              <a:cs typeface="Arial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9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9" y="363677"/>
            <a:ext cx="8335741" cy="738561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 objectives of the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20" y="1102237"/>
            <a:ext cx="8335740" cy="31359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15900" indent="-215900" algn="l">
              <a:buFont typeface="Arial" panose="020B0604020202020204" pitchFamily="34" charset="0"/>
              <a:buChar char="•"/>
            </a:pPr>
            <a:endParaRPr lang="en-GB" sz="1200" dirty="0">
              <a:latin typeface="Arial"/>
              <a:cs typeface="Arial"/>
            </a:endParaRPr>
          </a:p>
          <a:p>
            <a:pPr marL="215900" indent="-215900" algn="l">
              <a:buFont typeface="Arial" panose="020B0604020202020204" pitchFamily="34" charset="0"/>
              <a:buChar char="•"/>
            </a:pPr>
            <a:endParaRPr lang="en-GB" sz="1200" dirty="0">
              <a:latin typeface="Arial"/>
              <a:cs typeface="Arial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>
                <a:latin typeface="Arial"/>
                <a:cs typeface="Arial"/>
              </a:rPr>
              <a:t>Change the start date for green book leave year </a:t>
            </a:r>
          </a:p>
          <a:p>
            <a:pPr marL="171450" indent="-1714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fair and consistent approach to all employees will be taken to take in to account each individual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balance and current leave year start and end dates. </a:t>
            </a:r>
          </a:p>
          <a:p>
            <a:pPr marL="171450" indent="-1714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/>
                <a:cs typeface="Arial"/>
              </a:rPr>
              <a:t>Ensure that each individual gets a calculation of their leave entitlement up until 31</a:t>
            </a:r>
            <a:r>
              <a:rPr lang="en-GB" baseline="30000" dirty="0">
                <a:latin typeface="Arial"/>
                <a:cs typeface="Arial"/>
              </a:rPr>
              <a:t>st</a:t>
            </a:r>
            <a:r>
              <a:rPr lang="en-GB" dirty="0">
                <a:latin typeface="Arial"/>
                <a:cs typeface="Arial"/>
              </a:rPr>
              <a:t> December 2025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staff should be disadvantaged throughout the process as every staff member will have what they would normally accrue in the specified period.  </a:t>
            </a: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1300" dirty="0">
              <a:latin typeface="Arial"/>
              <a:cs typeface="Arial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0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3713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 current position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19" y="1046493"/>
            <a:ext cx="8335740" cy="32918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Currently employees leave is based on birthdays and runs for 12 calendar months from birthday to birthday for each individual. 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Due to the introduction of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FireWatch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which will be replacing our HR Systems mid year this only has the capability to record one leave year which starts and ends at the same time for all employees. </a:t>
            </a:r>
          </a:p>
          <a:p>
            <a:pPr algn="l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0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3713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Key changes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19" y="1046493"/>
            <a:ext cx="8335740" cy="32918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Employees leave year will change to commence from January to December.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will commence from January 2026.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Calculations for each employee will be done for the remainder of the year up until 31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December 25.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will be done using the existing annual calculator.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70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3713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Key changes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20" y="944880"/>
            <a:ext cx="8335740" cy="36176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5C43F4-8077-B098-F23F-1B27287D0FD4}"/>
              </a:ext>
            </a:extLst>
          </p:cNvPr>
          <p:cNvSpPr txBox="1"/>
          <p:nvPr/>
        </p:nvSpPr>
        <p:spPr>
          <a:xfrm>
            <a:off x="683966" y="1046493"/>
            <a:ext cx="75486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E.g. Current leave year commences 5</a:t>
            </a:r>
            <a:r>
              <a:rPr lang="en-GB" baseline="30000" dirty="0"/>
              <a:t>th</a:t>
            </a:r>
            <a:r>
              <a:rPr lang="en-GB" dirty="0"/>
              <a:t> September </a:t>
            </a:r>
          </a:p>
          <a:p>
            <a:r>
              <a:rPr lang="en-GB" dirty="0"/>
              <a:t>Calculation will be done from  5</a:t>
            </a:r>
            <a:r>
              <a:rPr lang="en-GB" baseline="30000" dirty="0"/>
              <a:t>th</a:t>
            </a:r>
            <a:r>
              <a:rPr lang="en-GB" dirty="0"/>
              <a:t> September to 31</a:t>
            </a:r>
            <a:r>
              <a:rPr lang="en-GB" baseline="30000" dirty="0"/>
              <a:t>st</a:t>
            </a:r>
            <a:r>
              <a:rPr lang="en-GB" dirty="0"/>
              <a:t> December 25.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48863B-E6AB-719D-9BB5-56B848E7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05277"/>
              </p:ext>
            </p:extLst>
          </p:nvPr>
        </p:nvGraphicFramePr>
        <p:xfrm>
          <a:off x="1273513" y="2051154"/>
          <a:ext cx="5715000" cy="894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8900">
                  <a:extLst>
                    <a:ext uri="{9D8B030D-6E8A-4147-A177-3AD203B41FA5}">
                      <a16:colId xmlns:a16="http://schemas.microsoft.com/office/drawing/2014/main" val="209299062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73376555"/>
                    </a:ext>
                  </a:extLst>
                </a:gridCol>
              </a:tblGrid>
              <a:tr h="208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Weekly Contractual Hours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37.00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01159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Date of Birth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solidFill>
                            <a:schemeClr val="bg1"/>
                          </a:solidFill>
                          <a:effectLst/>
                        </a:rPr>
                        <a:t>05/09/1982</a:t>
                      </a:r>
                      <a:endParaRPr lang="en-GB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21386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Start 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solidFill>
                            <a:schemeClr val="bg1"/>
                          </a:solidFill>
                          <a:effectLst/>
                        </a:rPr>
                        <a:t>29/03/2021</a:t>
                      </a:r>
                      <a:endParaRPr lang="en-GB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381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Reckonable Service Date (if earlier than Start Date)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solidFill>
                            <a:schemeClr val="bg1"/>
                          </a:solidFill>
                          <a:effectLst/>
                        </a:rPr>
                        <a:t>27/01/2020</a:t>
                      </a:r>
                      <a:endParaRPr lang="en-GB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04112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Leaving date (if applicable)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solidFill>
                            <a:schemeClr val="bg1"/>
                          </a:solidFill>
                          <a:effectLst/>
                        </a:rPr>
                        <a:t>31/12/2025</a:t>
                      </a:r>
                      <a:endParaRPr lang="en-GB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8567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45CA3E9-5BCB-DC22-2FDE-CE68CC0C2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25748"/>
              </p:ext>
            </p:extLst>
          </p:nvPr>
        </p:nvGraphicFramePr>
        <p:xfrm>
          <a:off x="1273513" y="3048649"/>
          <a:ext cx="5715000" cy="514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8900">
                  <a:extLst>
                    <a:ext uri="{9D8B030D-6E8A-4147-A177-3AD203B41FA5}">
                      <a16:colId xmlns:a16="http://schemas.microsoft.com/office/drawing/2014/main" val="1144017728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445285066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Leave Year (select from drop-down)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05/09/2025 - 31/12/2025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4653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Annual Leave (AL) Entitlement (hrs)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  <a:highlight>
                            <a:srgbClr val="FFFF00"/>
                          </a:highlight>
                        </a:rPr>
                        <a:t>74.0</a:t>
                      </a:r>
                      <a:endParaRPr lang="en-GB" sz="1100" kern="10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8237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Bank Holiday (BH) Entitlement (hrs)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  <a:highlight>
                            <a:srgbClr val="FFFF00"/>
                          </a:highlight>
                        </a:rPr>
                        <a:t>19.1</a:t>
                      </a:r>
                      <a:endParaRPr lang="en-GB" sz="1100" kern="10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191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76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371308"/>
            <a:ext cx="8335741" cy="66755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Key changes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518" y="1046493"/>
            <a:ext cx="8335740" cy="33044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E.g. Leave year commences 1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June </a:t>
            </a:r>
          </a:p>
          <a:p>
            <a:pPr algn="l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calculation will be done from 1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June to 31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December. </a:t>
            </a:r>
          </a:p>
          <a:p>
            <a:pPr algn="l"/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b="1" dirty="0"/>
          </a:p>
          <a:p>
            <a:pPr algn="l"/>
            <a:endParaRPr lang="en-GB" dirty="0"/>
          </a:p>
          <a:p>
            <a:pPr algn="l"/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CCAB26-1C12-6194-2AD6-A87ADEAA9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614064"/>
              </p:ext>
            </p:extLst>
          </p:nvPr>
        </p:nvGraphicFramePr>
        <p:xfrm>
          <a:off x="1491574" y="2004512"/>
          <a:ext cx="5836596" cy="89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1856">
                  <a:extLst>
                    <a:ext uri="{9D8B030D-6E8A-4147-A177-3AD203B41FA5}">
                      <a16:colId xmlns:a16="http://schemas.microsoft.com/office/drawing/2014/main" val="594729707"/>
                    </a:ext>
                  </a:extLst>
                </a:gridCol>
                <a:gridCol w="1854740">
                  <a:extLst>
                    <a:ext uri="{9D8B030D-6E8A-4147-A177-3AD203B41FA5}">
                      <a16:colId xmlns:a16="http://schemas.microsoft.com/office/drawing/2014/main" val="554503523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Weekly Contractual Hours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37.00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764175"/>
                  </a:ext>
                </a:extLst>
              </a:tr>
              <a:tr h="20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Date of Birth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solidFill>
                            <a:schemeClr val="bg1"/>
                          </a:solidFill>
                          <a:effectLst/>
                        </a:rPr>
                        <a:t>01/06/1989</a:t>
                      </a:r>
                      <a:endParaRPr lang="en-GB" sz="11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05291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Start Date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solidFill>
                            <a:schemeClr val="bg1"/>
                          </a:solidFill>
                          <a:effectLst/>
                        </a:rPr>
                        <a:t>29/03/2021</a:t>
                      </a:r>
                      <a:endParaRPr lang="en-GB" sz="11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8384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Reckonable Service Date (if earlier than Start Date)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solidFill>
                            <a:schemeClr val="bg1"/>
                          </a:solidFill>
                          <a:effectLst/>
                        </a:rPr>
                        <a:t>27/01/2020</a:t>
                      </a:r>
                      <a:endParaRPr lang="en-GB" sz="11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2249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Leaving date (if applicable)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solidFill>
                            <a:schemeClr val="bg1"/>
                          </a:solidFill>
                          <a:effectLst/>
                        </a:rPr>
                        <a:t>31/12/2025</a:t>
                      </a:r>
                      <a:endParaRPr lang="en-GB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166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8D8C710-7C91-AD25-ED4B-A2B80EE5C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18825"/>
              </p:ext>
            </p:extLst>
          </p:nvPr>
        </p:nvGraphicFramePr>
        <p:xfrm>
          <a:off x="1491573" y="3048649"/>
          <a:ext cx="5836597" cy="514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1856">
                  <a:extLst>
                    <a:ext uri="{9D8B030D-6E8A-4147-A177-3AD203B41FA5}">
                      <a16:colId xmlns:a16="http://schemas.microsoft.com/office/drawing/2014/main" val="383183664"/>
                    </a:ext>
                  </a:extLst>
                </a:gridCol>
                <a:gridCol w="1854741">
                  <a:extLst>
                    <a:ext uri="{9D8B030D-6E8A-4147-A177-3AD203B41FA5}">
                      <a16:colId xmlns:a16="http://schemas.microsoft.com/office/drawing/2014/main" val="4262207991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>
                          <a:effectLst/>
                        </a:rPr>
                        <a:t>Leave Year (select from drop-down)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01/06/2025 - 31/12/2025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652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Annual Leave (AL) Entitlement (hrs)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  <a:highlight>
                            <a:srgbClr val="FFFF00"/>
                          </a:highlight>
                        </a:rPr>
                        <a:t>134.5</a:t>
                      </a:r>
                      <a:endParaRPr lang="en-GB" sz="1100" kern="10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48802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</a:rPr>
                        <a:t>Bank Holiday (BH) Entitlement (hrs)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effectLst/>
                          <a:highlight>
                            <a:srgbClr val="FFFF00"/>
                          </a:highlight>
                        </a:rPr>
                        <a:t>30.4</a:t>
                      </a:r>
                      <a:endParaRPr lang="en-GB" sz="1100" kern="10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A925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362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6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2C4-B601-DAFB-16CF-6EDAFDD5F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518" y="327917"/>
            <a:ext cx="8335741" cy="66755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BA182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What engagement means to you?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7C70-DA74-61F1-E3A6-AD263FFD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130" y="933855"/>
            <a:ext cx="8335740" cy="314564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6 week engagement period 19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February – 2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April </a:t>
            </a:r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Staff meetings / engagement:</a:t>
            </a:r>
          </a:p>
          <a:p>
            <a:pPr marL="628650" lvl="1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First meeting - via Teams 19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February </a:t>
            </a:r>
          </a:p>
          <a:p>
            <a:pPr marL="628650" lvl="1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Mid point meeting - via Teams  on 12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March </a:t>
            </a:r>
          </a:p>
          <a:p>
            <a:pPr marL="628650" lvl="1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Engagement period closes - 2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April </a:t>
            </a:r>
          </a:p>
          <a:p>
            <a:pPr marL="628650" lvl="1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Final meeting with TU’s - 14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April </a:t>
            </a:r>
          </a:p>
          <a:p>
            <a:pPr marL="628650" lvl="1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Final meeting with employees - 16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April 		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Individual meetings 1:1 if requested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Group meetings can be arranged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38591A-6D63-9D8A-7D89-7DF6EC35E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48"/>
            <a:ext cx="9144000" cy="374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33B6F-7C35-BA32-0EAB-95AE76AD5A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8184"/>
            <a:ext cx="9144000" cy="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19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5B783887D8644B1BB2AF88A1F729D" ma:contentTypeVersion="18" ma:contentTypeDescription="Create a new document." ma:contentTypeScope="" ma:versionID="8cf72906440028f5e7e126bd51bcd11a">
  <xsd:schema xmlns:xsd="http://www.w3.org/2001/XMLSchema" xmlns:xs="http://www.w3.org/2001/XMLSchema" xmlns:p="http://schemas.microsoft.com/office/2006/metadata/properties" xmlns:ns2="a1a3e32b-2f61-4ed2-8005-4759f7176664" xmlns:ns3="d825955d-c47e-4fd7-8874-018c5c37d6f9" xmlns:ns4="c2b36edf-d6b4-4d40-9417-44b51de556ab" targetNamespace="http://schemas.microsoft.com/office/2006/metadata/properties" ma:root="true" ma:fieldsID="c899e5196fc08ad4481c7dfb3b7951fb" ns2:_="" ns3:_="" ns4:_="">
    <xsd:import namespace="a1a3e32b-2f61-4ed2-8005-4759f7176664"/>
    <xsd:import namespace="d825955d-c47e-4fd7-8874-018c5c37d6f9"/>
    <xsd:import namespace="c2b36edf-d6b4-4d40-9417-44b51de556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Thumbnai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3e32b-2f61-4ed2-8005-4759f71766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7f7c277-ca9a-4d57-b418-f15995160e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humbnail" ma:index="24" nillable="true" ma:displayName="Thumbnail" ma:format="Thumbnail" ma:internalName="Thumbnail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5955d-c47e-4fd7-8874-018c5c37d6f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b36edf-d6b4-4d40-9417-44b51de556a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3d60518-9806-4d65-ae06-d9af668bfa75}" ma:internalName="TaxCatchAll" ma:showField="CatchAllData" ma:web="d825955d-c47e-4fd7-8874-018c5c37d6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a3e32b-2f61-4ed2-8005-4759f7176664">
      <Terms xmlns="http://schemas.microsoft.com/office/infopath/2007/PartnerControls"/>
    </lcf76f155ced4ddcb4097134ff3c332f>
    <TaxCatchAll xmlns="c2b36edf-d6b4-4d40-9417-44b51de556ab" xsi:nil="true"/>
    <Thumbnail xmlns="a1a3e32b-2f61-4ed2-8005-4759f717666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3FD13E-04B5-4545-8E61-775EECD04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a3e32b-2f61-4ed2-8005-4759f7176664"/>
    <ds:schemaRef ds:uri="d825955d-c47e-4fd7-8874-018c5c37d6f9"/>
    <ds:schemaRef ds:uri="c2b36edf-d6b4-4d40-9417-44b51de556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AC2A60-1B5C-44CC-BD20-ACF3DE6C8FA1}">
  <ds:schemaRefs>
    <ds:schemaRef ds:uri="http://schemas.microsoft.com/office/2006/metadata/properties"/>
    <ds:schemaRef ds:uri="http://schemas.microsoft.com/office/infopath/2007/PartnerControls"/>
    <ds:schemaRef ds:uri="a1a3e32b-2f61-4ed2-8005-4759f7176664"/>
    <ds:schemaRef ds:uri="c2b36edf-d6b4-4d40-9417-44b51de556ab"/>
  </ds:schemaRefs>
</ds:datastoreItem>
</file>

<file path=customXml/itemProps3.xml><?xml version="1.0" encoding="utf-8"?>
<ds:datastoreItem xmlns:ds="http://schemas.openxmlformats.org/officeDocument/2006/customXml" ds:itemID="{BA0D1033-E9C5-4803-94AC-C0C401127F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572</TotalTime>
  <Words>676</Words>
  <Application>Microsoft Office PowerPoint</Application>
  <PresentationFormat>On-screen Show (16:9)</PresentationFormat>
  <Paragraphs>130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Arial Black</vt:lpstr>
      <vt:lpstr>Calibri</vt:lpstr>
      <vt:lpstr>Calibri Light</vt:lpstr>
      <vt:lpstr>Office Theme</vt:lpstr>
      <vt:lpstr>PowerPoint Presentation</vt:lpstr>
      <vt:lpstr>Agenda</vt:lpstr>
      <vt:lpstr>Review Scope</vt:lpstr>
      <vt:lpstr>The objectives of the review</vt:lpstr>
      <vt:lpstr>The current position</vt:lpstr>
      <vt:lpstr>Key changes </vt:lpstr>
      <vt:lpstr>Key changes </vt:lpstr>
      <vt:lpstr>Key changes </vt:lpstr>
      <vt:lpstr>What engagement means to you?</vt:lpstr>
      <vt:lpstr>Review and Decision</vt:lpstr>
      <vt:lpstr>Next Steps</vt:lpstr>
      <vt:lpstr>Support and Advice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heading</dc:title>
  <dc:creator>Arlene Graham</dc:creator>
  <cp:lastModifiedBy>Barnes, Victoria</cp:lastModifiedBy>
  <cp:revision>40</cp:revision>
  <dcterms:created xsi:type="dcterms:W3CDTF">2023-01-24T14:47:23Z</dcterms:created>
  <dcterms:modified xsi:type="dcterms:W3CDTF">2025-02-19T14:10:04Z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0x010100CF55B783887D8644B1BB2AF88A1F729D</vt:lpwstr>
  </property>
  <property fmtid="{D5CDD505-2E9C-101B-9397-08002B2CF9AE}" pid="3" name="MediaServiceImageTags">
    <vt:lpwstr/>
  </property>
</Properties>
</file>