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7"/>
  </p:notesMasterIdLst>
  <p:sldIdLst>
    <p:sldId id="257" r:id="rId5"/>
    <p:sldId id="260" r:id="rId6"/>
    <p:sldId id="256" r:id="rId7"/>
    <p:sldId id="258" r:id="rId8"/>
    <p:sldId id="259" r:id="rId9"/>
    <p:sldId id="273" r:id="rId10"/>
    <p:sldId id="274" r:id="rId11"/>
    <p:sldId id="271" r:id="rId12"/>
    <p:sldId id="263" r:id="rId13"/>
    <p:sldId id="264" r:id="rId14"/>
    <p:sldId id="268" r:id="rId15"/>
    <p:sldId id="269"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3938"/>
    <a:srgbClr val="BA1822"/>
    <a:srgbClr val="A925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3" d="100"/>
          <a:sy n="133" d="100"/>
        </p:scale>
        <p:origin x="90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1C3229-D2F3-584D-9577-C6784DCCA8F3}"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E1332-232E-244C-A8C9-71513EE60D1A}" type="slidenum">
              <a:rPr lang="en-US" smtClean="0"/>
              <a:t>‹#›</a:t>
            </a:fld>
            <a:endParaRPr lang="en-US"/>
          </a:p>
        </p:txBody>
      </p:sp>
    </p:spTree>
    <p:extLst>
      <p:ext uri="{BB962C8B-B14F-4D97-AF65-F5344CB8AC3E}">
        <p14:creationId xmlns:p14="http://schemas.microsoft.com/office/powerpoint/2010/main" val="689989114"/>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35ED65F3-2481-464E-83AF-AA610998199B}" type="datetime1">
              <a:rPr lang="en-GB" smtClean="0"/>
              <a:t>16/01/2026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330971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62B554F-7F2F-48B4-A5FF-AC4A1BF38296}" type="datetime1">
              <a:rPr lang="en-GB" smtClean="0"/>
              <a:t>16/01/2026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3351932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9D165DD-E4F3-4100-9778-840E8B5E32F9}" type="datetime1">
              <a:rPr lang="en-GB" smtClean="0"/>
              <a:t>16/01/2026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1178249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5339101-D75B-4802-B2AC-5B2E72B250B7}" type="datetime1">
              <a:rPr lang="en-GB" smtClean="0"/>
              <a:t>16/01/2026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835031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GB"/>
              <a:t>Click to edit Master title style</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BE819C8-AA91-4695-B7DD-6C6312A26132}" type="datetime1">
              <a:rPr lang="en-GB" smtClean="0"/>
              <a:t>16/01/2026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188134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2BEEF30-54BA-4FF1-B23F-9D7D2580CDD7}" type="datetime1">
              <a:rPr lang="en-GB" smtClean="0"/>
              <a:t>16/01/2026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1699832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GB"/>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5DC20CE-5A24-4B37-B340-0D7C5E7F1DD9}" type="datetime1">
              <a:rPr lang="en-GB" smtClean="0"/>
              <a:t>16/01/2026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402731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E9D62FE6-ED17-4A1C-8AAA-2ECB5199B386}" type="datetime1">
              <a:rPr lang="en-GB" smtClean="0"/>
              <a:t>16/01/2026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144675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DCBE8-961F-4936-B57C-0510FE91438E}" type="datetime1">
              <a:rPr lang="en-GB" smtClean="0"/>
              <a:t>16/01/2026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323892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7105A16-B382-48C6-8AE7-B8B6A86F93AB}" type="datetime1">
              <a:rPr lang="en-GB" smtClean="0"/>
              <a:t>16/01/2026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237355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E33F2933-4C1A-44C4-AEA9-A7B26F91A539}" type="datetime1">
              <a:rPr lang="en-GB" smtClean="0"/>
              <a:t>16/01/2026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99004-BC25-554D-B4BC-0F5CFA34D7D6}" type="slidenum">
              <a:rPr lang="en-US" smtClean="0"/>
              <a:t>‹#›</a:t>
            </a:fld>
            <a:endParaRPr lang="en-US"/>
          </a:p>
        </p:txBody>
      </p:sp>
    </p:spTree>
    <p:extLst>
      <p:ext uri="{BB962C8B-B14F-4D97-AF65-F5344CB8AC3E}">
        <p14:creationId xmlns:p14="http://schemas.microsoft.com/office/powerpoint/2010/main" val="291865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53051C8E-356C-4B6B-92BC-7A25856F83DF}" type="datetime1">
              <a:rPr lang="en-GB" smtClean="0"/>
              <a:t>16/01/2026</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EB99004-BC25-554D-B4BC-0F5CFA34D7D6}" type="slidenum">
              <a:rPr lang="en-US" smtClean="0"/>
              <a:t>‹#›</a:t>
            </a:fld>
            <a:endParaRPr lang="en-US"/>
          </a:p>
        </p:txBody>
      </p:sp>
    </p:spTree>
    <p:extLst>
      <p:ext uri="{BB962C8B-B14F-4D97-AF65-F5344CB8AC3E}">
        <p14:creationId xmlns:p14="http://schemas.microsoft.com/office/powerpoint/2010/main" val="3995946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raphical user interface&#10;&#10;Description automatically generated with low confidence">
            <a:extLst>
              <a:ext uri="{FF2B5EF4-FFF2-40B4-BE49-F238E27FC236}">
                <a16:creationId xmlns:a16="http://schemas.microsoft.com/office/drawing/2014/main" id="{1E30877C-476B-8BF5-5570-97AEDEEC8369}"/>
              </a:ext>
            </a:extLst>
          </p:cNvPr>
          <p:cNvPicPr>
            <a:picLocks noGrp="1" noRot="1" noChangeAspect="1" noMove="1" noResize="1" noEditPoints="1" noAdjustHandles="1" noChangeArrowheads="1" noChangeShapeType="1" noCrop="1"/>
          </p:cNvPicPr>
          <p:nvPr/>
        </p:nvPicPr>
        <p:blipFill>
          <a:blip r:embed="rId2"/>
          <a:stretch>
            <a:fillRect/>
          </a:stretch>
        </p:blipFill>
        <p:spPr>
          <a:xfrm>
            <a:off x="0" y="0"/>
            <a:ext cx="9144000" cy="4678680"/>
          </a:xfrm>
          <a:prstGeom prst="rect">
            <a:avLst/>
          </a:prstGeom>
        </p:spPr>
      </p:pic>
      <p:sp>
        <p:nvSpPr>
          <p:cNvPr id="2" name="Rectangle 1">
            <a:extLst>
              <a:ext uri="{FF2B5EF4-FFF2-40B4-BE49-F238E27FC236}">
                <a16:creationId xmlns:a16="http://schemas.microsoft.com/office/drawing/2014/main" id="{73A872F8-B781-D254-6512-5B5623DC4725}"/>
              </a:ext>
            </a:extLst>
          </p:cNvPr>
          <p:cNvSpPr>
            <a:spLocks/>
          </p:cNvSpPr>
          <p:nvPr/>
        </p:nvSpPr>
        <p:spPr>
          <a:xfrm>
            <a:off x="-44450" y="1922451"/>
            <a:ext cx="6647551" cy="597306"/>
          </a:xfrm>
          <a:prstGeom prst="rect">
            <a:avLst/>
          </a:prstGeom>
          <a:solidFill>
            <a:srgbClr val="393938"/>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39C12AA5-6096-65A7-5207-3AC6909C342E}"/>
              </a:ext>
            </a:extLst>
          </p:cNvPr>
          <p:cNvSpPr txBox="1"/>
          <p:nvPr/>
        </p:nvSpPr>
        <p:spPr>
          <a:xfrm>
            <a:off x="468726" y="1980208"/>
            <a:ext cx="7568773" cy="461665"/>
          </a:xfrm>
          <a:prstGeom prst="rect">
            <a:avLst/>
          </a:prstGeom>
          <a:noFill/>
        </p:spPr>
        <p:txBody>
          <a:bodyPr wrap="square" rtlCol="0">
            <a:spAutoFit/>
          </a:bodyPr>
          <a:lstStyle/>
          <a:p>
            <a:r>
              <a:rPr lang="en-GB" sz="2400" b="1">
                <a:solidFill>
                  <a:schemeClr val="bg1"/>
                </a:solidFill>
                <a:latin typeface="Arial" panose="020B0604020202020204" pitchFamily="34" charset="0"/>
                <a:cs typeface="Arial" panose="020B0604020202020204" pitchFamily="34" charset="0"/>
              </a:rPr>
              <a:t>Fire Protection – Out of Hours</a:t>
            </a:r>
          </a:p>
        </p:txBody>
      </p:sp>
      <p:sp>
        <p:nvSpPr>
          <p:cNvPr id="8" name="Rectangle 7">
            <a:extLst>
              <a:ext uri="{FF2B5EF4-FFF2-40B4-BE49-F238E27FC236}">
                <a16:creationId xmlns:a16="http://schemas.microsoft.com/office/drawing/2014/main" id="{D28BD7C4-979F-9D96-26BD-883E6B98DE66}"/>
              </a:ext>
            </a:extLst>
          </p:cNvPr>
          <p:cNvSpPr>
            <a:spLocks noGrp="1" noRot="1" noMove="1" noResize="1" noEditPoints="1" noAdjustHandles="1" noChangeArrowheads="1" noChangeShapeType="1"/>
          </p:cNvSpPr>
          <p:nvPr/>
        </p:nvSpPr>
        <p:spPr>
          <a:xfrm>
            <a:off x="0" y="4148502"/>
            <a:ext cx="9144000" cy="169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ED52362A-7111-F7AA-5544-DBF7F6177639}"/>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24642"/>
            <a:ext cx="9144000" cy="874825"/>
          </a:xfrm>
          <a:prstGeom prst="rect">
            <a:avLst/>
          </a:prstGeom>
        </p:spPr>
      </p:pic>
    </p:spTree>
    <p:extLst>
      <p:ext uri="{BB962C8B-B14F-4D97-AF65-F5344CB8AC3E}">
        <p14:creationId xmlns:p14="http://schemas.microsoft.com/office/powerpoint/2010/main" val="3518355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8" y="295108"/>
            <a:ext cx="8335741" cy="66755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Next Steps</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944880"/>
            <a:ext cx="8335740" cy="3291829"/>
          </a:xfrm>
        </p:spPr>
        <p:txBody>
          <a:bodyPr vert="horz" lIns="91440" tIns="45720" rIns="91440" bIns="45720" rtlCol="0" anchor="t">
            <a:normAutofit/>
          </a:bodyPr>
          <a:lstStyle/>
          <a:p>
            <a:pPr algn="l">
              <a:defRPr/>
            </a:pPr>
            <a:endParaRPr lang="en-GB" altLang="en-US" sz="1600"/>
          </a:p>
          <a:p>
            <a:pPr marL="285750" indent="-285750" algn="l">
              <a:buFont typeface="Arial" panose="020B0604020202020204" pitchFamily="34" charset="0"/>
              <a:buChar char="•"/>
              <a:defRPr/>
            </a:pPr>
            <a:r>
              <a:rPr lang="en-GB" altLang="en-US" sz="1600">
                <a:latin typeface="Arial" panose="020B0604020202020204" pitchFamily="34" charset="0"/>
                <a:cs typeface="Arial" panose="020B0604020202020204" pitchFamily="34" charset="0"/>
              </a:rPr>
              <a:t>The Statement of Change, Presentation, and FAQ’s will all be made available on </a:t>
            </a:r>
            <a:r>
              <a:rPr lang="en-GB" altLang="en-US" sz="1600" err="1">
                <a:latin typeface="Arial" panose="020B0604020202020204" pitchFamily="34" charset="0"/>
                <a:cs typeface="Arial" panose="020B0604020202020204" pitchFamily="34" charset="0"/>
              </a:rPr>
              <a:t>Sharepoint</a:t>
            </a:r>
            <a:r>
              <a:rPr lang="en-GB" altLang="en-US" sz="1600">
                <a:latin typeface="Arial" panose="020B0604020202020204" pitchFamily="34" charset="0"/>
                <a:cs typeface="Arial" panose="020B0604020202020204" pitchFamily="34" charset="0"/>
              </a:rPr>
              <a:t>.</a:t>
            </a:r>
          </a:p>
          <a:p>
            <a:pPr marL="285750" indent="-285750" algn="l">
              <a:buFont typeface="Arial" panose="020B0604020202020204" pitchFamily="34" charset="0"/>
              <a:buChar char="•"/>
              <a:defRPr/>
            </a:pPr>
            <a:r>
              <a:rPr lang="en-GB" altLang="en-US" sz="1600" kern="0">
                <a:latin typeface="Arial" panose="020B0604020202020204" pitchFamily="34" charset="0"/>
                <a:cs typeface="Arial" panose="020B0604020202020204" pitchFamily="34" charset="0"/>
              </a:rPr>
              <a:t>We will regularly update the FAQ’s.</a:t>
            </a:r>
          </a:p>
          <a:p>
            <a:pPr marL="285750" indent="-285750" algn="l">
              <a:buFont typeface="Arial" panose="020B0604020202020204" pitchFamily="34" charset="0"/>
              <a:buChar char="•"/>
              <a:defRPr/>
            </a:pPr>
            <a:r>
              <a:rPr lang="en-GB" altLang="en-US" sz="1600" kern="0">
                <a:latin typeface="Arial" panose="020B0604020202020204" pitchFamily="34" charset="0"/>
                <a:cs typeface="Arial" panose="020B0604020202020204" pitchFamily="34" charset="0"/>
              </a:rPr>
              <a:t>The engagement window is your opportunity to put forward your opinions and suggestions for the new working arrangements.</a:t>
            </a:r>
          </a:p>
          <a:p>
            <a:pPr marL="285750" indent="-285750" algn="l">
              <a:buFont typeface="Arial" panose="020B0604020202020204" pitchFamily="34" charset="0"/>
              <a:buChar char="•"/>
              <a:defRPr/>
            </a:pPr>
            <a:r>
              <a:rPr lang="en-GB" altLang="en-US" sz="1600" kern="0">
                <a:latin typeface="Arial" panose="020B0604020202020204" pitchFamily="34" charset="0"/>
                <a:cs typeface="Arial" panose="020B0604020202020204" pitchFamily="34" charset="0"/>
              </a:rPr>
              <a:t>All feedback will be considered.</a:t>
            </a:r>
          </a:p>
          <a:p>
            <a:pPr marL="285750" indent="-285750" algn="l">
              <a:buFont typeface="Arial" panose="020B0604020202020204" pitchFamily="34" charset="0"/>
              <a:buChar char="•"/>
              <a:defRPr/>
            </a:pPr>
            <a:endParaRPr lang="en-GB" altLang="en-US" sz="1600"/>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4140825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8" y="295108"/>
            <a:ext cx="8335741" cy="66755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Support and Advice</a:t>
            </a:r>
          </a:p>
        </p:txBody>
      </p:sp>
      <p:pic>
        <p:nvPicPr>
          <p:cNvPr id="6" name="Picture 5">
            <a:extLst>
              <a:ext uri="{FF2B5EF4-FFF2-40B4-BE49-F238E27FC236}">
                <a16:creationId xmlns:a16="http://schemas.microsoft.com/office/drawing/2014/main" id="{D47945F1-F3E1-67F2-4403-C6687E1F0ECC}"/>
              </a:ext>
            </a:extLst>
          </p:cNvPr>
          <p:cNvPicPr>
            <a:picLocks noChangeAspect="1"/>
          </p:cNvPicPr>
          <p:nvPr/>
        </p:nvPicPr>
        <p:blipFill>
          <a:blip r:embed="rId2"/>
          <a:stretch>
            <a:fillRect/>
          </a:stretch>
        </p:blipFill>
        <p:spPr>
          <a:xfrm>
            <a:off x="564254" y="906790"/>
            <a:ext cx="3807764" cy="2979409"/>
          </a:xfrm>
          <a:prstGeom prst="rect">
            <a:avLst/>
          </a:prstGeom>
        </p:spPr>
      </p:pic>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3"/>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4"/>
          <a:stretch>
            <a:fillRect/>
          </a:stretch>
        </p:blipFill>
        <p:spPr>
          <a:xfrm>
            <a:off x="0" y="4238184"/>
            <a:ext cx="9144000" cy="874825"/>
          </a:xfrm>
          <a:prstGeom prst="rect">
            <a:avLst/>
          </a:prstGeom>
        </p:spPr>
      </p:pic>
      <p:sp>
        <p:nvSpPr>
          <p:cNvPr id="12" name="TextBox 11">
            <a:extLst>
              <a:ext uri="{FF2B5EF4-FFF2-40B4-BE49-F238E27FC236}">
                <a16:creationId xmlns:a16="http://schemas.microsoft.com/office/drawing/2014/main" id="{42F23F4E-EE58-AEC4-C578-2A3C653E1DA3}"/>
              </a:ext>
            </a:extLst>
          </p:cNvPr>
          <p:cNvSpPr txBox="1"/>
          <p:nvPr/>
        </p:nvSpPr>
        <p:spPr>
          <a:xfrm>
            <a:off x="4274159" y="1003103"/>
            <a:ext cx="4632960" cy="369332"/>
          </a:xfrm>
          <a:prstGeom prst="rect">
            <a:avLst/>
          </a:prstGeom>
          <a:noFill/>
        </p:spPr>
        <p:txBody>
          <a:bodyPr wrap="square" rtlCol="0">
            <a:spAutoFit/>
          </a:bodyPr>
          <a:lstStyle/>
          <a:p>
            <a:r>
              <a:rPr lang="en-GB"/>
              <a:t>CFRS Human Resources HR@cumbriafire.gov.uk</a:t>
            </a:r>
          </a:p>
        </p:txBody>
      </p:sp>
    </p:spTree>
    <p:extLst>
      <p:ext uri="{BB962C8B-B14F-4D97-AF65-F5344CB8AC3E}">
        <p14:creationId xmlns:p14="http://schemas.microsoft.com/office/powerpoint/2010/main" val="2631371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944880"/>
            <a:ext cx="8335740" cy="3291829"/>
          </a:xfrm>
        </p:spPr>
        <p:txBody>
          <a:bodyPr vert="horz" lIns="91440" tIns="45720" rIns="91440" bIns="45720" rtlCol="0" anchor="t">
            <a:normAutofit/>
          </a:bodyPr>
          <a:lstStyle/>
          <a:p>
            <a:pPr marL="285750" indent="-285750" algn="l">
              <a:buFont typeface="Arial" panose="020B0604020202020204" pitchFamily="34" charset="0"/>
              <a:buChar char="•"/>
              <a:defRPr/>
            </a:pPr>
            <a:endParaRPr lang="en-US" sz="1600" b="1">
              <a:solidFill>
                <a:srgbClr val="BA1822"/>
              </a:solidFill>
              <a:latin typeface="Arial Black" panose="020B0604020202020204" pitchFamily="34" charset="0"/>
              <a:cs typeface="Arial Black" panose="020B0604020202020204" pitchFamily="34" charset="0"/>
            </a:endParaRPr>
          </a:p>
          <a:p>
            <a:pPr marL="285750" indent="-285750" algn="l">
              <a:buFont typeface="Arial" panose="020B0604020202020204" pitchFamily="34" charset="0"/>
              <a:buChar char="•"/>
              <a:defRPr/>
            </a:pPr>
            <a:endParaRPr lang="en-US" sz="1600" b="1">
              <a:solidFill>
                <a:srgbClr val="BA1822"/>
              </a:solidFill>
              <a:latin typeface="Arial Black" panose="020B0604020202020204" pitchFamily="34" charset="0"/>
              <a:cs typeface="Arial Black" panose="020B0604020202020204" pitchFamily="34" charset="0"/>
            </a:endParaRPr>
          </a:p>
          <a:p>
            <a:pPr marL="285750" indent="-285750" algn="l">
              <a:buFont typeface="Arial" panose="020B0604020202020204" pitchFamily="34" charset="0"/>
              <a:buChar char="•"/>
              <a:defRPr/>
            </a:pPr>
            <a:endParaRPr lang="en-US" sz="1600" b="1">
              <a:solidFill>
                <a:srgbClr val="BA1822"/>
              </a:solidFill>
              <a:latin typeface="Arial Black" panose="020B0604020202020204" pitchFamily="34" charset="0"/>
              <a:cs typeface="Arial Black" panose="020B0604020202020204" pitchFamily="34" charset="0"/>
            </a:endParaRPr>
          </a:p>
          <a:p>
            <a:pPr>
              <a:defRPr/>
            </a:pPr>
            <a:r>
              <a:rPr lang="en-US" sz="4400" b="1">
                <a:solidFill>
                  <a:srgbClr val="BA1822"/>
                </a:solidFill>
                <a:latin typeface="Arial Black" panose="020B0604020202020204" pitchFamily="34" charset="0"/>
                <a:cs typeface="Arial Black" panose="020B0604020202020204" pitchFamily="34" charset="0"/>
              </a:rPr>
              <a:t>Discussion &amp; Questions?</a:t>
            </a:r>
          </a:p>
          <a:p>
            <a:pPr marL="285750" indent="-285750" algn="l">
              <a:buFont typeface="Arial" panose="020B0604020202020204" pitchFamily="34" charset="0"/>
              <a:buChar char="•"/>
              <a:defRPr/>
            </a:pPr>
            <a:endParaRPr lang="en-GB" altLang="en-US" sz="1600"/>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381445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20" y="459060"/>
            <a:ext cx="8335741" cy="67382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Agenda</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1132884"/>
            <a:ext cx="8335740" cy="3103825"/>
          </a:xfrm>
        </p:spPr>
        <p:txBody>
          <a:bodyPr vert="horz" lIns="91440" tIns="45720" rIns="91440" bIns="45720" rtlCol="0" anchor="t">
            <a:normAutofit fontScale="62500" lnSpcReduction="20000"/>
          </a:bodyPr>
          <a:lstStyle/>
          <a:p>
            <a:pPr marL="571500" indent="-571500" algn="l">
              <a:buFont typeface="Arial" panose="020B0604020202020204" pitchFamily="34" charset="0"/>
              <a:buChar char="•"/>
            </a:pPr>
            <a:r>
              <a:rPr lang="en-GB" sz="4000">
                <a:latin typeface="Arial"/>
                <a:cs typeface="Arial"/>
              </a:rPr>
              <a:t>Scope</a:t>
            </a:r>
          </a:p>
          <a:p>
            <a:pPr marL="571500" indent="-571500" algn="l">
              <a:buFont typeface="Arial" panose="020B0604020202020204" pitchFamily="34" charset="0"/>
              <a:buChar char="•"/>
            </a:pPr>
            <a:r>
              <a:rPr lang="en-GB" sz="4000">
                <a:latin typeface="Arial"/>
                <a:cs typeface="Arial"/>
              </a:rPr>
              <a:t>Objectives of the Review</a:t>
            </a:r>
          </a:p>
          <a:p>
            <a:pPr marL="571500" indent="-571500" algn="l">
              <a:buFont typeface="Arial" panose="020B0604020202020204" pitchFamily="34" charset="0"/>
              <a:buChar char="•"/>
            </a:pPr>
            <a:r>
              <a:rPr lang="en-GB" sz="4000">
                <a:latin typeface="Arial"/>
                <a:cs typeface="Arial"/>
              </a:rPr>
              <a:t>Current System </a:t>
            </a:r>
          </a:p>
          <a:p>
            <a:pPr marL="571500" indent="-571500" algn="l">
              <a:buFont typeface="Arial" panose="020B0604020202020204" pitchFamily="34" charset="0"/>
              <a:buChar char="•"/>
            </a:pPr>
            <a:r>
              <a:rPr lang="en-GB" sz="4000">
                <a:latin typeface="Arial"/>
                <a:cs typeface="Arial"/>
              </a:rPr>
              <a:t>Proposed System </a:t>
            </a:r>
          </a:p>
          <a:p>
            <a:pPr marL="571500" indent="-571500" algn="l">
              <a:buFont typeface="Arial" panose="020B0604020202020204" pitchFamily="34" charset="0"/>
              <a:buChar char="•"/>
            </a:pPr>
            <a:r>
              <a:rPr lang="en-GB" sz="4000">
                <a:latin typeface="Arial"/>
                <a:cs typeface="Arial"/>
              </a:rPr>
              <a:t>Key Changes</a:t>
            </a:r>
          </a:p>
          <a:p>
            <a:pPr marL="571500" indent="-571500" algn="l">
              <a:buFont typeface="Arial" panose="020B0604020202020204" pitchFamily="34" charset="0"/>
              <a:buChar char="•"/>
            </a:pPr>
            <a:r>
              <a:rPr lang="en-GB" sz="4000">
                <a:latin typeface="Arial"/>
                <a:cs typeface="Arial"/>
              </a:rPr>
              <a:t>Timeline and Stages of the Process</a:t>
            </a:r>
          </a:p>
          <a:p>
            <a:pPr marL="571500" indent="-571500" algn="l">
              <a:buFont typeface="Arial" panose="020B0604020202020204" pitchFamily="34" charset="0"/>
              <a:buChar char="•"/>
            </a:pPr>
            <a:r>
              <a:rPr lang="en-GB" sz="4000">
                <a:latin typeface="Arial"/>
                <a:cs typeface="Arial"/>
              </a:rPr>
              <a:t>Employee Support and Advice</a:t>
            </a:r>
          </a:p>
          <a:p>
            <a:pPr marL="571500" indent="-571500" algn="l">
              <a:buFont typeface="Arial" panose="020B0604020202020204" pitchFamily="34" charset="0"/>
              <a:buChar char="•"/>
            </a:pPr>
            <a:r>
              <a:rPr lang="en-GB" sz="4000">
                <a:latin typeface="Arial"/>
                <a:cs typeface="Arial"/>
              </a:rPr>
              <a:t>Next Steps</a:t>
            </a:r>
          </a:p>
          <a:p>
            <a:endParaRPr lang="en-US" sz="4000">
              <a:latin typeface="Arial"/>
              <a:cs typeface="Arial"/>
            </a:endParaRPr>
          </a:p>
          <a:p>
            <a:pPr algn="l"/>
            <a:endParaRPr lang="en-US">
              <a:latin typeface="Arial" panose="020B0604020202020204" pitchFamily="34" charset="0"/>
              <a:cs typeface="Arial" panose="020B0604020202020204" pitchFamily="34" charset="0"/>
            </a:endParaRPr>
          </a:p>
          <a:p>
            <a:pPr algn="l"/>
            <a:endParaRPr lang="en-US">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2257589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9" y="40480"/>
            <a:ext cx="8335741" cy="1001996"/>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Review Scope</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1094204"/>
            <a:ext cx="8335740" cy="3142505"/>
          </a:xfrm>
        </p:spPr>
        <p:txBody>
          <a:bodyPr vert="horz" lIns="91440" tIns="45720" rIns="91440" bIns="45720" rtlCol="0" anchor="t">
            <a:normAutofit/>
          </a:bodyPr>
          <a:lstStyle/>
          <a:p>
            <a:pPr algn="l">
              <a:lnSpc>
                <a:spcPct val="100000"/>
              </a:lnSpc>
              <a:spcBef>
                <a:spcPts val="0"/>
              </a:spcBef>
            </a:pPr>
            <a:r>
              <a:rPr lang="en-GB">
                <a:latin typeface="Arial" panose="020B0604020202020204" pitchFamily="34" charset="0"/>
                <a:cs typeface="Arial" panose="020B0604020202020204" pitchFamily="34" charset="0"/>
              </a:rPr>
              <a:t>A change to the out of hours duty system to create a recall to duty system policy.</a:t>
            </a:r>
          </a:p>
          <a:p>
            <a:pPr algn="l">
              <a:lnSpc>
                <a:spcPct val="100000"/>
              </a:lnSpc>
              <a:spcBef>
                <a:spcPts val="0"/>
              </a:spcBef>
            </a:pPr>
            <a:endParaRPr lang="en-GB">
              <a:latin typeface="Arial" panose="020B0604020202020204" pitchFamily="34" charset="0"/>
              <a:cs typeface="Arial" panose="020B0604020202020204" pitchFamily="34" charset="0"/>
            </a:endParaRPr>
          </a:p>
          <a:p>
            <a:pPr algn="l">
              <a:lnSpc>
                <a:spcPct val="100000"/>
              </a:lnSpc>
              <a:spcBef>
                <a:spcPts val="0"/>
              </a:spcBef>
            </a:pPr>
            <a:r>
              <a:rPr lang="en-GB">
                <a:latin typeface="Arial" panose="020B0604020202020204" pitchFamily="34" charset="0"/>
                <a:cs typeface="Arial" panose="020B0604020202020204" pitchFamily="34" charset="0"/>
              </a:rPr>
              <a:t>Corporate members of the fire protection team will be given a payment to go onto the list to receive calls for fire protection advice and potentially serve prohibitions. Any calls and attendances will be paid at the hourly rate for corporate personnel.</a:t>
            </a:r>
            <a:endParaRPr lang="en-US">
              <a:latin typeface="Arial" panose="020B0604020202020204" pitchFamily="34" charset="0"/>
              <a:cs typeface="Arial" panose="020B0604020202020204" pitchFamily="34" charset="0"/>
            </a:endParaRPr>
          </a:p>
          <a:p>
            <a:pPr algn="l"/>
            <a:endParaRPr lang="en-US">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178019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9" y="363677"/>
            <a:ext cx="8335741" cy="738561"/>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The objectives of the review</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1102237"/>
            <a:ext cx="8335740" cy="3135947"/>
          </a:xfrm>
        </p:spPr>
        <p:txBody>
          <a:bodyPr vert="horz" lIns="91440" tIns="45720" rIns="91440" bIns="45720" rtlCol="0" anchor="t">
            <a:noAutofit/>
          </a:bodyPr>
          <a:lstStyle/>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To provide an OOH Fire Protection system that is effective, suitable and sustainable.</a:t>
            </a:r>
          </a:p>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To use the premium payment within the for corporate staff to pay a payment of £1000 to put individuals on a recall to duty list. This will be split over a 12-month period.</a:t>
            </a:r>
          </a:p>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To put a contract addendum in place for current personnel that agree to go onto the out of hours list.</a:t>
            </a:r>
          </a:p>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Provide technical fire safety advice to operational crews where it is required</a:t>
            </a:r>
          </a:p>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Attend incidents where there is a fire safety issues that could/does result in an article 31 prohibition notice being issued.</a:t>
            </a:r>
          </a:p>
          <a:p>
            <a:pPr marL="285750" indent="-285750" algn="l">
              <a:buFont typeface="Arial" panose="020B0604020202020204" pitchFamily="34" charset="0"/>
              <a:buChar char="•"/>
            </a:pPr>
            <a:r>
              <a:rPr lang="en-US" sz="1300">
                <a:latin typeface="Arial" panose="020B0604020202020204" pitchFamily="34" charset="0"/>
                <a:cs typeface="Arial" panose="020B0604020202020204" pitchFamily="34" charset="0"/>
              </a:rPr>
              <a:t>For new employees to be recruited with the expectation they go onto the system when they are competent.</a:t>
            </a:r>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4113702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8" y="371308"/>
            <a:ext cx="8335741" cy="66755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The current position</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944880"/>
            <a:ext cx="8335740" cy="3291829"/>
          </a:xfrm>
        </p:spPr>
        <p:txBody>
          <a:bodyPr vert="horz" lIns="91440" tIns="45720" rIns="91440" bIns="45720" rtlCol="0" anchor="t">
            <a:normAutofit/>
          </a:bodyPr>
          <a:lstStyle/>
          <a:p>
            <a:pPr algn="l"/>
            <a:r>
              <a:rPr lang="en-GB" sz="1600" dirty="0">
                <a:latin typeface="Arial" panose="020B0604020202020204" pitchFamily="34" charset="0"/>
                <a:ea typeface="Calibri" panose="020F0502020204030204" pitchFamily="34" charset="0"/>
                <a:cs typeface="Arial" panose="020B0604020202020204" pitchFamily="34" charset="0"/>
              </a:rPr>
              <a:t>The current system is</a:t>
            </a:r>
            <a:r>
              <a:rPr lang="en-GB" sz="1600" dirty="0">
                <a:effectLst/>
                <a:latin typeface="Arial" panose="020B0604020202020204" pitchFamily="34" charset="0"/>
                <a:ea typeface="Calibri" panose="020F0502020204030204" pitchFamily="34" charset="0"/>
                <a:cs typeface="Arial" panose="020B0604020202020204" pitchFamily="34" charset="0"/>
              </a:rPr>
              <a:t> being undertaken by four corporate members of staff who self-roster onto the rota.  </a:t>
            </a:r>
          </a:p>
          <a:p>
            <a:pPr algn="l"/>
            <a:r>
              <a:rPr lang="en-GB" sz="1600" dirty="0">
                <a:latin typeface="Arial" panose="020B0604020202020204" pitchFamily="34" charset="0"/>
                <a:ea typeface="Calibri" panose="020F0502020204030204" pitchFamily="34" charset="0"/>
                <a:cs typeface="Arial" panose="020B0604020202020204" pitchFamily="34" charset="0"/>
              </a:rPr>
              <a:t>This was being paid at £15 per shift.</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algn="l"/>
            <a:r>
              <a:rPr lang="en-GB" sz="1600" dirty="0">
                <a:effectLst/>
                <a:latin typeface="Arial" panose="020B0604020202020204" pitchFamily="34" charset="0"/>
                <a:ea typeface="Calibri" panose="020F0502020204030204" pitchFamily="34" charset="0"/>
                <a:cs typeface="Arial" panose="020B0604020202020204" pitchFamily="34" charset="0"/>
              </a:rPr>
              <a:t>Two of the individuals have left the service and the model cannot be relied on by two individuals. </a:t>
            </a:r>
          </a:p>
          <a:p>
            <a:pPr algn="l"/>
            <a:r>
              <a:rPr lang="en-GB" sz="1600" dirty="0">
                <a:latin typeface="Arial" panose="020B0604020202020204" pitchFamily="34" charset="0"/>
                <a:ea typeface="Times New Roman" panose="02020603050405020304" pitchFamily="18" charset="0"/>
                <a:cs typeface="Arial" panose="020B0604020202020204" pitchFamily="34" charset="0"/>
              </a:rPr>
              <a:t>Due to it be a self-rostered system there are times where the rota is not covered.</a:t>
            </a:r>
          </a:p>
          <a:p>
            <a:pPr algn="l"/>
            <a:r>
              <a:rPr lang="en-GB" sz="1600" dirty="0">
                <a:latin typeface="Arial" panose="020B0604020202020204" pitchFamily="34" charset="0"/>
                <a:ea typeface="Times New Roman" panose="02020603050405020304" pitchFamily="18" charset="0"/>
                <a:cs typeface="Arial" panose="020B0604020202020204" pitchFamily="34" charset="0"/>
              </a:rPr>
              <a:t>The current terms and conditions doesn’t include an appropriate way of paying corporate members of staff for completing work outside their current working arrangements.</a:t>
            </a:r>
          </a:p>
          <a:p>
            <a:pPr algn="l"/>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dirty="0">
              <a:latin typeface="Arial" panose="020B0604020202020204" pitchFamily="34" charset="0"/>
              <a:cs typeface="Arial" panose="020B0604020202020204" pitchFamily="34" charset="0"/>
            </a:endParaRPr>
          </a:p>
          <a:p>
            <a:pPr algn="l"/>
            <a:endParaRPr lang="en-US" dirty="0">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815505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629DE-9EAA-27BA-4233-6C9979DD66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7C32B-72BD-58C4-2D53-58D98ECB773A}"/>
              </a:ext>
            </a:extLst>
          </p:cNvPr>
          <p:cNvSpPr>
            <a:spLocks noGrp="1"/>
          </p:cNvSpPr>
          <p:nvPr>
            <p:ph type="ctrTitle"/>
          </p:nvPr>
        </p:nvSpPr>
        <p:spPr>
          <a:xfrm>
            <a:off x="404129" y="516989"/>
            <a:ext cx="8335741" cy="66755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Previous considerations</a:t>
            </a:r>
          </a:p>
        </p:txBody>
      </p:sp>
      <p:sp>
        <p:nvSpPr>
          <p:cNvPr id="3" name="Subtitle 2">
            <a:extLst>
              <a:ext uri="{FF2B5EF4-FFF2-40B4-BE49-F238E27FC236}">
                <a16:creationId xmlns:a16="http://schemas.microsoft.com/office/drawing/2014/main" id="{CDFBE393-43E5-AE66-6F67-B649FADE1EE5}"/>
              </a:ext>
            </a:extLst>
          </p:cNvPr>
          <p:cNvSpPr>
            <a:spLocks noGrp="1"/>
          </p:cNvSpPr>
          <p:nvPr>
            <p:ph type="subTitle" idx="1"/>
          </p:nvPr>
        </p:nvSpPr>
        <p:spPr>
          <a:xfrm>
            <a:off x="343980" y="1184543"/>
            <a:ext cx="8335740" cy="3291829"/>
          </a:xfrm>
        </p:spPr>
        <p:txBody>
          <a:bodyPr vert="horz" lIns="91440" tIns="45720" rIns="91440" bIns="45720" rtlCol="0" anchor="t">
            <a:normAutofit/>
          </a:bodyPr>
          <a:lstStyle/>
          <a:p>
            <a:pPr algn="l"/>
            <a:r>
              <a:rPr lang="en-GB" sz="1600">
                <a:effectLst/>
                <a:latin typeface="Arial" panose="020B0604020202020204" pitchFamily="34" charset="0"/>
                <a:ea typeface="Times New Roman" panose="02020603050405020304" pitchFamily="18" charset="0"/>
                <a:cs typeface="Times New Roman" panose="02020603050405020304" pitchFamily="18" charset="0"/>
              </a:rPr>
              <a:t>A 10% enhancement for operational inspectors on their salary for 4 members of staff.</a:t>
            </a:r>
          </a:p>
          <a:p>
            <a:pPr algn="l"/>
            <a:r>
              <a:rPr lang="en-GB" sz="1600">
                <a:effectLst/>
                <a:latin typeface="Arial" panose="020B0604020202020204" pitchFamily="34" charset="0"/>
                <a:ea typeface="Times New Roman" panose="02020603050405020304" pitchFamily="18" charset="0"/>
                <a:cs typeface="Times New Roman" panose="02020603050405020304" pitchFamily="18" charset="0"/>
              </a:rPr>
              <a:t>Wor</a:t>
            </a:r>
            <a:r>
              <a:rPr lang="en-GB" sz="1600">
                <a:latin typeface="Arial" panose="020B0604020202020204" pitchFamily="34" charset="0"/>
                <a:ea typeface="Times New Roman" panose="02020603050405020304" pitchFamily="18" charset="0"/>
                <a:cs typeface="Times New Roman" panose="02020603050405020304" pitchFamily="18" charset="0"/>
              </a:rPr>
              <a:t>k a rota system that ensure one person was on duty at any one time, to provide 100% cover for 24hrs a day, 7 days a week and 365 days a year.</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p>
            <a:pPr algn="l"/>
            <a:r>
              <a:rPr lang="en-GB" sz="1600">
                <a:effectLst/>
                <a:latin typeface="Arial" panose="020B0604020202020204" pitchFamily="34" charset="0"/>
                <a:ea typeface="Times New Roman" panose="02020603050405020304" pitchFamily="18" charset="0"/>
                <a:cs typeface="Times New Roman" panose="02020603050405020304" pitchFamily="18" charset="0"/>
              </a:rPr>
              <a:t>The</a:t>
            </a:r>
            <a:r>
              <a:rPr lang="en-GB" sz="1600">
                <a:latin typeface="Arial" panose="020B0604020202020204" pitchFamily="34" charset="0"/>
                <a:ea typeface="Times New Roman" panose="02020603050405020304" pitchFamily="18" charset="0"/>
                <a:cs typeface="Times New Roman" panose="02020603050405020304" pitchFamily="18" charset="0"/>
              </a:rPr>
              <a:t>y would provide Fire safety advice and issue prohibition notices where required.</a:t>
            </a:r>
          </a:p>
          <a:p>
            <a:pPr algn="l"/>
            <a:r>
              <a:rPr lang="en-GB" sz="1600">
                <a:latin typeface="Arial" panose="020B0604020202020204" pitchFamily="34" charset="0"/>
                <a:ea typeface="Times New Roman" panose="02020603050405020304" pitchFamily="18" charset="0"/>
                <a:cs typeface="Times New Roman" panose="02020603050405020304" pitchFamily="18" charset="0"/>
              </a:rPr>
              <a:t>They would p</a:t>
            </a:r>
            <a:r>
              <a:rPr lang="en-GB" sz="1600">
                <a:effectLst/>
                <a:latin typeface="Arial" panose="020B0604020202020204" pitchFamily="34" charset="0"/>
                <a:ea typeface="Times New Roman" panose="02020603050405020304" pitchFamily="18" charset="0"/>
                <a:cs typeface="Times New Roman" panose="02020603050405020304" pitchFamily="18" charset="0"/>
              </a:rPr>
              <a:t>rovide a blue light operational response to certain </a:t>
            </a:r>
            <a:r>
              <a:rPr lang="en-GB" sz="1600">
                <a:latin typeface="Arial" panose="020B0604020202020204" pitchFamily="34" charset="0"/>
                <a:ea typeface="Times New Roman" panose="02020603050405020304" pitchFamily="18" charset="0"/>
                <a:cs typeface="Times New Roman" panose="02020603050405020304" pitchFamily="18" charset="0"/>
              </a:rPr>
              <a:t>predetermined attendances</a:t>
            </a:r>
            <a:r>
              <a:rPr lang="en-GB" sz="1600">
                <a:effectLst/>
                <a:latin typeface="Arial" panose="020B0604020202020204" pitchFamily="34" charset="0"/>
                <a:ea typeface="Times New Roman" panose="02020603050405020304" pitchFamily="18" charset="0"/>
                <a:cs typeface="Times New Roman" panose="02020603050405020304" pitchFamily="18" charset="0"/>
              </a:rPr>
              <a:t> and provide tactical building knowledge as a tactical advisor. They were also available </a:t>
            </a:r>
            <a:r>
              <a:rPr lang="en-GB" sz="1600">
                <a:latin typeface="Arial" panose="020B0604020202020204" pitchFamily="34" charset="0"/>
                <a:ea typeface="Times New Roman" panose="02020603050405020304" pitchFamily="18" charset="0"/>
                <a:cs typeface="Times New Roman" panose="02020603050405020304" pitchFamily="18" charset="0"/>
              </a:rPr>
              <a:t>to be</a:t>
            </a:r>
            <a:r>
              <a:rPr lang="en-GB" sz="1600">
                <a:effectLst/>
                <a:latin typeface="Arial" panose="020B0604020202020204" pitchFamily="34" charset="0"/>
                <a:ea typeface="Times New Roman" panose="02020603050405020304" pitchFamily="18" charset="0"/>
                <a:cs typeface="Times New Roman" panose="02020603050405020304" pitchFamily="18" charset="0"/>
              </a:rPr>
              <a:t> used for larger incidents. </a:t>
            </a:r>
          </a:p>
          <a:p>
            <a:pPr algn="l"/>
            <a:endParaRPr lang="en-US">
              <a:latin typeface="Arial" panose="020B0604020202020204" pitchFamily="34" charset="0"/>
              <a:cs typeface="Arial" panose="020B0604020202020204" pitchFamily="34" charset="0"/>
            </a:endParaRPr>
          </a:p>
          <a:p>
            <a:pPr algn="l"/>
            <a:endParaRPr lang="en-US">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8927AEF7-F6C2-44CC-CCDF-9493FE17E30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716A6640-74AB-1820-DB21-12C2B8019011}"/>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831319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DC5F5-10EF-4CBB-1ABB-716B043C1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847AE-3504-B7C5-8AF3-B0A0F8C785E8}"/>
              </a:ext>
            </a:extLst>
          </p:cNvPr>
          <p:cNvSpPr>
            <a:spLocks noGrp="1"/>
          </p:cNvSpPr>
          <p:nvPr>
            <p:ph type="ctrTitle"/>
          </p:nvPr>
        </p:nvSpPr>
        <p:spPr>
          <a:xfrm>
            <a:off x="343979" y="432080"/>
            <a:ext cx="8335741" cy="667554"/>
          </a:xfrm>
        </p:spPr>
        <p:txBody>
          <a:bodyPr>
            <a:noAutofit/>
          </a:bodyPr>
          <a:lstStyle/>
          <a:p>
            <a:r>
              <a:rPr lang="en-US" sz="3600" b="1">
                <a:solidFill>
                  <a:srgbClr val="BA1822"/>
                </a:solidFill>
                <a:latin typeface="Arial Black" panose="020B0604020202020204" pitchFamily="34" charset="0"/>
                <a:cs typeface="Arial Black" panose="020B0604020202020204" pitchFamily="34" charset="0"/>
              </a:rPr>
              <a:t>Corporate staff system proposal</a:t>
            </a:r>
          </a:p>
        </p:txBody>
      </p:sp>
      <p:sp>
        <p:nvSpPr>
          <p:cNvPr id="3" name="Subtitle 2">
            <a:extLst>
              <a:ext uri="{FF2B5EF4-FFF2-40B4-BE49-F238E27FC236}">
                <a16:creationId xmlns:a16="http://schemas.microsoft.com/office/drawing/2014/main" id="{4E3642BA-FF5E-496E-2B92-72FAF4B0FE8B}"/>
              </a:ext>
            </a:extLst>
          </p:cNvPr>
          <p:cNvSpPr>
            <a:spLocks noGrp="1"/>
          </p:cNvSpPr>
          <p:nvPr>
            <p:ph type="subTitle" idx="1"/>
          </p:nvPr>
        </p:nvSpPr>
        <p:spPr>
          <a:xfrm>
            <a:off x="343979" y="1168037"/>
            <a:ext cx="8335740" cy="3291829"/>
          </a:xfrm>
        </p:spPr>
        <p:txBody>
          <a:bodyPr vert="horz" lIns="91440" tIns="45720" rIns="91440" bIns="45720" rtlCol="0" anchor="t">
            <a:normAutofit/>
          </a:bodyPr>
          <a:lstStyle/>
          <a:p>
            <a:pPr marL="285750" indent="-285750" algn="l">
              <a:buFont typeface="Arial" panose="020B0604020202020204" pitchFamily="34" charset="0"/>
              <a:buChar char="•"/>
            </a:pPr>
            <a:r>
              <a:rPr lang="en-GB" sz="1400">
                <a:effectLst/>
                <a:latin typeface="Arial" panose="020B0604020202020204" pitchFamily="34" charset="0"/>
                <a:ea typeface="Times New Roman" panose="02020603050405020304" pitchFamily="18" charset="0"/>
                <a:cs typeface="Times New Roman" panose="02020603050405020304" pitchFamily="18" charset="0"/>
              </a:rPr>
              <a:t>A voluntary syste</a:t>
            </a:r>
            <a:r>
              <a:rPr lang="en-GB" sz="1400">
                <a:latin typeface="Arial" panose="020B0604020202020204" pitchFamily="34" charset="0"/>
                <a:ea typeface="Times New Roman" panose="02020603050405020304" pitchFamily="18" charset="0"/>
                <a:cs typeface="Times New Roman" panose="02020603050405020304" pitchFamily="18" charset="0"/>
              </a:rPr>
              <a:t>m for people to sign up to.</a:t>
            </a:r>
          </a:p>
          <a:p>
            <a:pPr marL="285750" indent="-285750" algn="l">
              <a:buFont typeface="Arial" panose="020B0604020202020204" pitchFamily="34" charset="0"/>
              <a:buChar char="•"/>
            </a:pPr>
            <a:r>
              <a:rPr lang="en-GB" sz="1400">
                <a:latin typeface="Arial" panose="020B0604020202020204" pitchFamily="34" charset="0"/>
                <a:ea typeface="Times New Roman" panose="02020603050405020304" pitchFamily="18" charset="0"/>
                <a:cs typeface="Times New Roman" panose="02020603050405020304" pitchFamily="18" charset="0"/>
              </a:rPr>
              <a:t>A</a:t>
            </a:r>
            <a:r>
              <a:rPr lang="en-GB" sz="1400">
                <a:effectLst/>
                <a:latin typeface="Arial" panose="020B0604020202020204" pitchFamily="34" charset="0"/>
                <a:ea typeface="Times New Roman" panose="02020603050405020304" pitchFamily="18" charset="0"/>
                <a:cs typeface="Times New Roman" panose="02020603050405020304" pitchFamily="18" charset="0"/>
              </a:rPr>
              <a:t> premium payment of £1000 for members of the fire protection team to go onto a recall to duty type list. Spread over a 12-month period.</a:t>
            </a:r>
          </a:p>
          <a:p>
            <a:pPr marL="285750" indent="-285750" algn="l">
              <a:buFont typeface="Arial" panose="020B0604020202020204" pitchFamily="34" charset="0"/>
              <a:buChar char="•"/>
            </a:pPr>
            <a:r>
              <a:rPr lang="en-GB" sz="1400">
                <a:latin typeface="Arial" panose="020B0604020202020204" pitchFamily="34" charset="0"/>
                <a:ea typeface="Times New Roman" panose="02020603050405020304" pitchFamily="18" charset="0"/>
                <a:cs typeface="Times New Roman" panose="02020603050405020304" pitchFamily="18" charset="0"/>
              </a:rPr>
              <a:t>If there is a need for OOH fire protection assistance, then the duty GM will use that list to contact on of the team to either provide advice over the phone or attend in person. </a:t>
            </a:r>
          </a:p>
          <a:p>
            <a:pPr marL="285750" indent="-285750" algn="l">
              <a:buFont typeface="Arial" panose="020B0604020202020204" pitchFamily="34" charset="0"/>
              <a:buChar char="•"/>
            </a:pPr>
            <a:r>
              <a:rPr lang="en-GB" sz="1400">
                <a:effectLst/>
                <a:latin typeface="Arial" panose="020B0604020202020204" pitchFamily="34" charset="0"/>
                <a:ea typeface="Times New Roman" panose="02020603050405020304" pitchFamily="18" charset="0"/>
                <a:cs typeface="Times New Roman" panose="02020603050405020304" pitchFamily="18" charset="0"/>
              </a:rPr>
              <a:t>If you are available and can deal with the request and if you aren’t available then you can decline it, </a:t>
            </a:r>
            <a:r>
              <a:rPr lang="en-GB" sz="1400">
                <a:latin typeface="Arial" panose="020B0604020202020204" pitchFamily="34" charset="0"/>
                <a:ea typeface="Times New Roman" panose="02020603050405020304" pitchFamily="18" charset="0"/>
                <a:cs typeface="Times New Roman" panose="02020603050405020304" pitchFamily="18" charset="0"/>
              </a:rPr>
              <a:t>the GM will then go to the next person on the list. If an individual agrees to take the call and picks up the work, they will go to the bottom of the list.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GB" sz="1400">
                <a:latin typeface="Arial" panose="020B0604020202020204" pitchFamily="34" charset="0"/>
                <a:ea typeface="Times New Roman" panose="02020603050405020304" pitchFamily="18" charset="0"/>
                <a:cs typeface="Times New Roman" panose="02020603050405020304" pitchFamily="18" charset="0"/>
              </a:rPr>
              <a:t>Payment for this will be inline with the call out provision of the pay and benefits booklet – This is the hourly rate for inspector with a minimum of 2 hours then an hourly rate after the 2-hour period.</a:t>
            </a:r>
          </a:p>
          <a:p>
            <a:pPr marL="285750" indent="-285750" algn="l">
              <a:buFont typeface="Arial" panose="020B0604020202020204" pitchFamily="34" charset="0"/>
              <a:buChar char="•"/>
            </a:pPr>
            <a:r>
              <a:rPr lang="en-GB" sz="1400">
                <a:latin typeface="Arial" panose="020B0604020202020204" pitchFamily="34" charset="0"/>
                <a:ea typeface="Times New Roman" panose="02020603050405020304" pitchFamily="18" charset="0"/>
                <a:cs typeface="Times New Roman" panose="02020603050405020304" pitchFamily="18" charset="0"/>
              </a:rPr>
              <a:t>If an individual is unable to attend 3 times in a three-month period, then a conversation will be had with their line manager, with the possibility of being removed from the list. </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a:latin typeface="Arial" panose="020B0604020202020204" pitchFamily="34" charset="0"/>
              <a:cs typeface="Arial" panose="020B0604020202020204" pitchFamily="34" charset="0"/>
            </a:endParaRPr>
          </a:p>
          <a:p>
            <a:pPr algn="l"/>
            <a:endParaRPr lang="en-US">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3537A78F-629D-2A1D-23BB-53F21BDA699F}"/>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AD1660B0-0C98-0EB3-C08C-6D8BDD25F5E6}"/>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2174655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6F2A2-C3D7-1B9E-25CF-476B85557A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D44689-F2B5-FFF5-E400-6F69B5CCA795}"/>
              </a:ext>
            </a:extLst>
          </p:cNvPr>
          <p:cNvSpPr>
            <a:spLocks noGrp="1"/>
          </p:cNvSpPr>
          <p:nvPr>
            <p:ph type="ctrTitle"/>
          </p:nvPr>
        </p:nvSpPr>
        <p:spPr>
          <a:xfrm>
            <a:off x="508687" y="386509"/>
            <a:ext cx="8335741" cy="667554"/>
          </a:xfrm>
        </p:spPr>
        <p:txBody>
          <a:bodyPr>
            <a:noAutofit/>
          </a:bodyPr>
          <a:lstStyle/>
          <a:p>
            <a:r>
              <a:rPr lang="en-US" sz="3200" b="1">
                <a:solidFill>
                  <a:srgbClr val="BA1822"/>
                </a:solidFill>
                <a:latin typeface="Arial Black" panose="020B0604020202020204" pitchFamily="34" charset="0"/>
                <a:cs typeface="Arial Black" panose="020B0604020202020204" pitchFamily="34" charset="0"/>
              </a:rPr>
              <a:t>What engagement means to you</a:t>
            </a:r>
          </a:p>
        </p:txBody>
      </p:sp>
      <p:sp>
        <p:nvSpPr>
          <p:cNvPr id="3" name="Subtitle 2">
            <a:extLst>
              <a:ext uri="{FF2B5EF4-FFF2-40B4-BE49-F238E27FC236}">
                <a16:creationId xmlns:a16="http://schemas.microsoft.com/office/drawing/2014/main" id="{5467FDEB-3EA2-53D5-F55B-AE44F2429DBE}"/>
              </a:ext>
            </a:extLst>
          </p:cNvPr>
          <p:cNvSpPr>
            <a:spLocks noGrp="1"/>
          </p:cNvSpPr>
          <p:nvPr>
            <p:ph type="subTitle" idx="1"/>
          </p:nvPr>
        </p:nvSpPr>
        <p:spPr>
          <a:xfrm>
            <a:off x="404130" y="995471"/>
            <a:ext cx="8335740" cy="3427743"/>
          </a:xfrm>
        </p:spPr>
        <p:txBody>
          <a:bodyPr vert="horz" lIns="91440" tIns="45720" rIns="91440" bIns="45720" rtlCol="0" anchor="t">
            <a:noAutofit/>
          </a:bodyPr>
          <a:lstStyle/>
          <a:p>
            <a:pPr marL="285750" indent="-285750" algn="l">
              <a:lnSpc>
                <a:spcPct val="110000"/>
              </a:lnSpc>
              <a:buFont typeface="Arial" panose="020B0604020202020204" pitchFamily="34" charset="0"/>
              <a:buChar char="•"/>
            </a:pPr>
            <a:r>
              <a:rPr lang="en-GB" sz="1600">
                <a:latin typeface="Arial"/>
                <a:cs typeface="Arial"/>
              </a:rPr>
              <a:t>6-week engagement period </a:t>
            </a:r>
          </a:p>
          <a:p>
            <a:pPr marL="285750" indent="-285750" algn="l">
              <a:lnSpc>
                <a:spcPct val="110000"/>
              </a:lnSpc>
              <a:buFont typeface="Arial" panose="020B0604020202020204" pitchFamily="34" charset="0"/>
              <a:buChar char="•"/>
            </a:pPr>
            <a:r>
              <a:rPr lang="en-GB" sz="1600">
                <a:latin typeface="Arial"/>
                <a:cs typeface="Arial"/>
              </a:rPr>
              <a:t>Staff meetings / engagement:</a:t>
            </a:r>
          </a:p>
          <a:p>
            <a:pPr marL="628650" lvl="1" indent="-285750" algn="l">
              <a:lnSpc>
                <a:spcPct val="110000"/>
              </a:lnSpc>
              <a:buFont typeface="Arial" panose="020B0604020202020204" pitchFamily="34" charset="0"/>
              <a:buChar char="•"/>
            </a:pPr>
            <a:r>
              <a:rPr lang="en-GB" sz="1600">
                <a:latin typeface="Arial"/>
                <a:cs typeface="Arial"/>
              </a:rPr>
              <a:t>First 	- Wednesday 14</a:t>
            </a:r>
            <a:r>
              <a:rPr lang="en-GB" sz="1600" baseline="30000">
                <a:latin typeface="Arial"/>
                <a:cs typeface="Arial"/>
              </a:rPr>
              <a:t>th</a:t>
            </a:r>
            <a:r>
              <a:rPr lang="en-GB" sz="1600">
                <a:latin typeface="Arial"/>
                <a:cs typeface="Arial"/>
              </a:rPr>
              <a:t> January 2026</a:t>
            </a:r>
          </a:p>
          <a:p>
            <a:pPr marL="628650" lvl="1" indent="-285750" algn="l">
              <a:lnSpc>
                <a:spcPct val="110000"/>
              </a:lnSpc>
              <a:buFont typeface="Arial" panose="020B0604020202020204" pitchFamily="34" charset="0"/>
              <a:buChar char="•"/>
            </a:pPr>
            <a:r>
              <a:rPr lang="en-GB" sz="1600">
                <a:latin typeface="Arial"/>
                <a:cs typeface="Arial"/>
              </a:rPr>
              <a:t>Second - mid-point reviews w/c 09</a:t>
            </a:r>
            <a:r>
              <a:rPr lang="en-GB" sz="1600" baseline="30000">
                <a:latin typeface="Arial"/>
                <a:cs typeface="Arial"/>
              </a:rPr>
              <a:t>th</a:t>
            </a:r>
            <a:r>
              <a:rPr lang="en-GB" sz="1600">
                <a:latin typeface="Arial"/>
                <a:cs typeface="Arial"/>
              </a:rPr>
              <a:t> February 2026</a:t>
            </a:r>
          </a:p>
          <a:p>
            <a:pPr marL="628650" lvl="1" indent="-285750" algn="l">
              <a:lnSpc>
                <a:spcPct val="110000"/>
              </a:lnSpc>
              <a:buFont typeface="Arial" panose="020B0604020202020204" pitchFamily="34" charset="0"/>
              <a:buChar char="•"/>
            </a:pPr>
            <a:r>
              <a:rPr lang="en-GB" sz="1600">
                <a:latin typeface="Arial"/>
                <a:cs typeface="Arial"/>
              </a:rPr>
              <a:t>Final	-  w/c 23</a:t>
            </a:r>
            <a:r>
              <a:rPr lang="en-GB" sz="1600" baseline="30000">
                <a:latin typeface="Arial"/>
                <a:cs typeface="Arial"/>
              </a:rPr>
              <a:t>th</a:t>
            </a:r>
            <a:r>
              <a:rPr lang="en-GB" sz="1600">
                <a:latin typeface="Arial"/>
                <a:cs typeface="Arial"/>
              </a:rPr>
              <a:t> February 2026 engagement closes		 </a:t>
            </a:r>
          </a:p>
          <a:p>
            <a:pPr marL="285750" indent="-285750" algn="l">
              <a:buFont typeface="Arial" panose="020B0604020202020204" pitchFamily="34" charset="0"/>
              <a:buChar char="•"/>
            </a:pPr>
            <a:r>
              <a:rPr lang="en-US" sz="1600">
                <a:latin typeface="Arial"/>
                <a:cs typeface="Arial"/>
              </a:rPr>
              <a:t>Individual meetings 1:1 if requested</a:t>
            </a:r>
          </a:p>
          <a:p>
            <a:pPr marL="285750" indent="-285750" algn="l">
              <a:buFont typeface="Arial" panose="020B0604020202020204" pitchFamily="34" charset="0"/>
              <a:buChar char="•"/>
            </a:pPr>
            <a:r>
              <a:rPr lang="en-US" sz="1600">
                <a:latin typeface="Arial"/>
                <a:cs typeface="Arial"/>
              </a:rPr>
              <a:t>Group meetings can be arranged</a:t>
            </a:r>
          </a:p>
          <a:p>
            <a:pPr marL="285750" indent="-285750" algn="l">
              <a:buFont typeface="Arial" panose="020B0604020202020204" pitchFamily="34" charset="0"/>
              <a:buChar char="•"/>
            </a:pPr>
            <a:r>
              <a:rPr lang="en-US" sz="1600">
                <a:latin typeface="Arial"/>
                <a:cs typeface="Arial"/>
              </a:rPr>
              <a:t>Review and decision between w/c 02</a:t>
            </a:r>
            <a:r>
              <a:rPr lang="en-US" sz="1600" baseline="30000">
                <a:latin typeface="Arial"/>
                <a:cs typeface="Arial"/>
              </a:rPr>
              <a:t>nd</a:t>
            </a:r>
            <a:r>
              <a:rPr lang="en-US" sz="1600">
                <a:latin typeface="Arial"/>
                <a:cs typeface="Arial"/>
              </a:rPr>
              <a:t> March 2026</a:t>
            </a:r>
          </a:p>
          <a:p>
            <a:pPr marL="285750" indent="-285750" algn="l">
              <a:buFont typeface="Arial" panose="020B0604020202020204" pitchFamily="34" charset="0"/>
              <a:buChar char="•"/>
            </a:pPr>
            <a:r>
              <a:rPr lang="en-US" sz="1600">
                <a:latin typeface="Arial"/>
                <a:cs typeface="Arial"/>
              </a:rPr>
              <a:t>w/c 02</a:t>
            </a:r>
            <a:r>
              <a:rPr lang="en-US" sz="1600" baseline="30000">
                <a:latin typeface="Arial"/>
                <a:cs typeface="Arial"/>
              </a:rPr>
              <a:t>nd</a:t>
            </a:r>
            <a:r>
              <a:rPr lang="en-US" sz="1600">
                <a:latin typeface="Arial"/>
                <a:cs typeface="Arial"/>
              </a:rPr>
              <a:t> March 2026– final decision with TU’s </a:t>
            </a:r>
          </a:p>
          <a:p>
            <a:pPr marL="285750" indent="-285750" algn="l">
              <a:buFont typeface="Arial" panose="020B0604020202020204" pitchFamily="34" charset="0"/>
              <a:buChar char="•"/>
            </a:pPr>
            <a:r>
              <a:rPr lang="en-US" sz="1600">
                <a:latin typeface="Arial"/>
                <a:cs typeface="Arial"/>
              </a:rPr>
              <a:t>w/c 02</a:t>
            </a:r>
            <a:r>
              <a:rPr lang="en-US" sz="1600" baseline="30000">
                <a:latin typeface="Arial"/>
                <a:cs typeface="Arial"/>
              </a:rPr>
              <a:t>th </a:t>
            </a:r>
            <a:r>
              <a:rPr lang="en-US" sz="1600">
                <a:latin typeface="Arial"/>
                <a:cs typeface="Arial"/>
              </a:rPr>
              <a:t>March 2026 – Final decision with staff communicated</a:t>
            </a:r>
          </a:p>
          <a:p>
            <a:pPr algn="l">
              <a:lnSpc>
                <a:spcPct val="110000"/>
              </a:lnSpc>
            </a:pPr>
            <a:endParaRPr lang="en-US" sz="1600">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8C98E488-35C6-89CA-1023-B6219B381328}"/>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BBFD676B-CC50-319A-ED12-5A955831478F}"/>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3412853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32C4-B601-DAFB-16CF-6EDAFDD5FA3E}"/>
              </a:ext>
            </a:extLst>
          </p:cNvPr>
          <p:cNvSpPr>
            <a:spLocks noGrp="1"/>
          </p:cNvSpPr>
          <p:nvPr>
            <p:ph type="ctrTitle"/>
          </p:nvPr>
        </p:nvSpPr>
        <p:spPr>
          <a:xfrm>
            <a:off x="473518" y="371308"/>
            <a:ext cx="8335741" cy="667554"/>
          </a:xfrm>
        </p:spPr>
        <p:txBody>
          <a:bodyPr>
            <a:noAutofit/>
          </a:bodyPr>
          <a:lstStyle/>
          <a:p>
            <a:r>
              <a:rPr lang="en-US" sz="4000" b="1">
                <a:solidFill>
                  <a:srgbClr val="BA1822"/>
                </a:solidFill>
                <a:latin typeface="Arial Black" panose="020B0604020202020204" pitchFamily="34" charset="0"/>
                <a:cs typeface="Arial Black" panose="020B0604020202020204" pitchFamily="34" charset="0"/>
              </a:rPr>
              <a:t>Review and Decision</a:t>
            </a:r>
          </a:p>
        </p:txBody>
      </p:sp>
      <p:sp>
        <p:nvSpPr>
          <p:cNvPr id="3" name="Subtitle 2">
            <a:extLst>
              <a:ext uri="{FF2B5EF4-FFF2-40B4-BE49-F238E27FC236}">
                <a16:creationId xmlns:a16="http://schemas.microsoft.com/office/drawing/2014/main" id="{919E7C70-DA74-61F1-E3A6-AD263FFDE62A}"/>
              </a:ext>
            </a:extLst>
          </p:cNvPr>
          <p:cNvSpPr>
            <a:spLocks noGrp="1"/>
          </p:cNvSpPr>
          <p:nvPr>
            <p:ph type="subTitle" idx="1"/>
          </p:nvPr>
        </p:nvSpPr>
        <p:spPr>
          <a:xfrm>
            <a:off x="473520" y="944880"/>
            <a:ext cx="8335740" cy="3291829"/>
          </a:xfrm>
        </p:spPr>
        <p:txBody>
          <a:bodyPr vert="horz" lIns="91440" tIns="45720" rIns="91440" bIns="45720" rtlCol="0" anchor="t">
            <a:normAutofit/>
          </a:bodyPr>
          <a:lstStyle/>
          <a:p>
            <a:pPr marL="212725" indent="-212725" algn="l">
              <a:buFont typeface="Arial" panose="020B0604020202020204" pitchFamily="34" charset="0"/>
              <a:buChar char="•"/>
            </a:pPr>
            <a:r>
              <a:rPr lang="en-GB">
                <a:latin typeface="Arial" panose="020B0604020202020204" pitchFamily="34" charset="0"/>
                <a:cs typeface="Arial" panose="020B0604020202020204" pitchFamily="34" charset="0"/>
              </a:rPr>
              <a:t>We will aim to notify all in scope employees of the outcome within 2 weeks of the engagement process ending. This will be accompanied by an outline timetable for the go-live.</a:t>
            </a:r>
          </a:p>
          <a:p>
            <a:pPr marL="212725" indent="-212725" algn="l">
              <a:buFont typeface="Arial" panose="020B0604020202020204" pitchFamily="34" charset="0"/>
              <a:buChar char="•"/>
            </a:pPr>
            <a:r>
              <a:rPr lang="en-GB">
                <a:latin typeface="Arial" panose="020B0604020202020204" pitchFamily="34" charset="0"/>
                <a:cs typeface="Arial" panose="020B0604020202020204" pitchFamily="34" charset="0"/>
              </a:rPr>
              <a:t>Should there be a need to extend the 2-week decision period as a result of significant issues raised, then all staff will be notified as early as possible, with an explanation for why an extension is required. </a:t>
            </a:r>
          </a:p>
          <a:p>
            <a:pPr marL="212725" indent="-212725" algn="l">
              <a:buFont typeface="Arial" panose="020B0604020202020204" pitchFamily="34" charset="0"/>
              <a:buChar char="•"/>
            </a:pPr>
            <a:endParaRPr lang="en-US">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AB38591A-6D63-9D8A-7D89-7DF6EC35E3B4}"/>
              </a:ext>
            </a:extLst>
          </p:cNvPr>
          <p:cNvPicPr>
            <a:picLocks noGrp="1" noRot="1" noChangeAspect="1" noMove="1" noResize="1" noEditPoints="1" noAdjustHandles="1" noChangeArrowheads="1" noChangeShapeType="1" noCrop="1"/>
          </p:cNvPicPr>
          <p:nvPr/>
        </p:nvPicPr>
        <p:blipFill>
          <a:blip r:embed="rId2"/>
          <a:stretch>
            <a:fillRect/>
          </a:stretch>
        </p:blipFill>
        <p:spPr>
          <a:xfrm>
            <a:off x="0" y="-11248"/>
            <a:ext cx="9144000" cy="374925"/>
          </a:xfrm>
          <a:prstGeom prst="rect">
            <a:avLst/>
          </a:prstGeom>
        </p:spPr>
      </p:pic>
      <p:pic>
        <p:nvPicPr>
          <p:cNvPr id="5" name="Picture 4">
            <a:extLst>
              <a:ext uri="{FF2B5EF4-FFF2-40B4-BE49-F238E27FC236}">
                <a16:creationId xmlns:a16="http://schemas.microsoft.com/office/drawing/2014/main" id="{E2533B6F-7C35-BA32-0EAB-95AE76AD5A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4238184"/>
            <a:ext cx="9144000" cy="874825"/>
          </a:xfrm>
          <a:prstGeom prst="rect">
            <a:avLst/>
          </a:prstGeom>
        </p:spPr>
      </p:pic>
    </p:spTree>
    <p:extLst>
      <p:ext uri="{BB962C8B-B14F-4D97-AF65-F5344CB8AC3E}">
        <p14:creationId xmlns:p14="http://schemas.microsoft.com/office/powerpoint/2010/main" val="9760417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54eb54dc-3a7e-42fe-ad16-cf38fe4d378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5F0C16CAC7C44F81A422CDC39C436E" ma:contentTypeVersion="18" ma:contentTypeDescription="Create a new document." ma:contentTypeScope="" ma:versionID="80ba6daabfe86dbf4323e7b37186fcec">
  <xsd:schema xmlns:xsd="http://www.w3.org/2001/XMLSchema" xmlns:xs="http://www.w3.org/2001/XMLSchema" xmlns:p="http://schemas.microsoft.com/office/2006/metadata/properties" xmlns:ns3="54eb54dc-3a7e-42fe-ad16-cf38fe4d378e" xmlns:ns4="3dd5b2ed-8aea-497e-b12c-7483f6122cf2" targetNamespace="http://schemas.microsoft.com/office/2006/metadata/properties" ma:root="true" ma:fieldsID="0afe7ee070cceff848c77476fcc58048" ns3:_="" ns4:_="">
    <xsd:import namespace="54eb54dc-3a7e-42fe-ad16-cf38fe4d378e"/>
    <xsd:import namespace="3dd5b2ed-8aea-497e-b12c-7483f6122cf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earchProperties" minOccurs="0"/>
                <xsd:element ref="ns3:MediaServiceSystem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eb54dc-3a7e-42fe-ad16-cf38fe4d37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d5b2ed-8aea-497e-b12c-7483f6122cf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AC2A60-1B5C-44CC-BD20-ACF3DE6C8FA1}">
  <ds:schemaRefs>
    <ds:schemaRef ds:uri="http://schemas.microsoft.com/office/2006/documentManagement/types"/>
    <ds:schemaRef ds:uri="http://schemas.openxmlformats.org/package/2006/metadata/core-properties"/>
    <ds:schemaRef ds:uri="http://purl.org/dc/terms/"/>
    <ds:schemaRef ds:uri="54eb54dc-3a7e-42fe-ad16-cf38fe4d378e"/>
    <ds:schemaRef ds:uri="http://purl.org/dc/dcmitype/"/>
    <ds:schemaRef ds:uri="http://www.w3.org/XML/1998/namespace"/>
    <ds:schemaRef ds:uri="http://purl.org/dc/elements/1.1/"/>
    <ds:schemaRef ds:uri="http://schemas.microsoft.com/office/infopath/2007/PartnerControls"/>
    <ds:schemaRef ds:uri="3dd5b2ed-8aea-497e-b12c-7483f6122cf2"/>
    <ds:schemaRef ds:uri="http://schemas.microsoft.com/office/2006/metadata/properties"/>
  </ds:schemaRefs>
</ds:datastoreItem>
</file>

<file path=customXml/itemProps2.xml><?xml version="1.0" encoding="utf-8"?>
<ds:datastoreItem xmlns:ds="http://schemas.openxmlformats.org/officeDocument/2006/customXml" ds:itemID="{BA0D1033-E9C5-4803-94AC-C0C401127F6F}">
  <ds:schemaRefs>
    <ds:schemaRef ds:uri="http://schemas.microsoft.com/sharepoint/v3/contenttype/forms"/>
  </ds:schemaRefs>
</ds:datastoreItem>
</file>

<file path=customXml/itemProps3.xml><?xml version="1.0" encoding="utf-8"?>
<ds:datastoreItem xmlns:ds="http://schemas.openxmlformats.org/officeDocument/2006/customXml" ds:itemID="{3D35132C-D85E-4E1E-825C-7A5D0EDBDEFF}">
  <ds:schemaRefs>
    <ds:schemaRef ds:uri="3dd5b2ed-8aea-497e-b12c-7483f6122cf2"/>
    <ds:schemaRef ds:uri="54eb54dc-3a7e-42fe-ad16-cf38fe4d37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TotalTime>
  <Words>861</Words>
  <Application>Microsoft Office PowerPoint</Application>
  <PresentationFormat>On-screen Show (16:9)</PresentationFormat>
  <Paragraphs>67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Theme</vt:lpstr>
      <vt:lpstr>PowerPoint Presentation</vt:lpstr>
      <vt:lpstr>Agenda</vt:lpstr>
      <vt:lpstr>Review Scope</vt:lpstr>
      <vt:lpstr>The objectives of the review</vt:lpstr>
      <vt:lpstr>The current position</vt:lpstr>
      <vt:lpstr>Previous considerations</vt:lpstr>
      <vt:lpstr>Corporate staff system proposal</vt:lpstr>
      <vt:lpstr>What engagement means to you</vt:lpstr>
      <vt:lpstr>Review and Decision</vt:lpstr>
      <vt:lpstr>Next Steps</vt:lpstr>
      <vt:lpstr>Support and Advice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heading</dc:title>
  <dc:creator>Arlene Graham</dc:creator>
  <cp:lastModifiedBy>Hanks, Takara</cp:lastModifiedBy>
  <cp:revision>2</cp:revision>
  <dcterms:created xsi:type="dcterms:W3CDTF">2023-01-24T14:47:23Z</dcterms:created>
  <dcterms:modified xsi:type="dcterms:W3CDTF">2026-01-16T14:58:51Z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0x010100395F0C16CAC7C44F81A422CDC39C436E</vt:lpwstr>
  </property>
  <property fmtid="{D5CDD505-2E9C-101B-9397-08002B2CF9AE}" pid="3" name="MediaServiceImageTags">
    <vt:lpwstr/>
  </property>
</Properties>
</file>