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5"/>
  </p:notesMasterIdLst>
  <p:sldIdLst>
    <p:sldId id="257" r:id="rId5"/>
    <p:sldId id="261"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9" r:id="rId19"/>
    <p:sldId id="280" r:id="rId20"/>
    <p:sldId id="281" r:id="rId21"/>
    <p:sldId id="283" r:id="rId22"/>
    <p:sldId id="284" r:id="rId23"/>
    <p:sldId id="285" r:id="rId2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938"/>
    <a:srgbClr val="BA1822"/>
    <a:srgbClr val="A92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74084F-DD77-41EC-86A1-7BD30CA25891}" v="29" dt="2026-04-27T11:43:25.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714" autoAdjust="0"/>
  </p:normalViewPr>
  <p:slideViewPr>
    <p:cSldViewPr snapToGrid="0">
      <p:cViewPr varScale="1">
        <p:scale>
          <a:sx n="113" d="100"/>
          <a:sy n="113" d="100"/>
        </p:scale>
        <p:origin x="15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amp, Jennie" userId="e0ae8d22-6bc6-43fb-97ba-819c41eb5818" providerId="ADAL" clId="{631A85C5-0565-40C7-A16D-6F215A2E7D1F}"/>
    <pc:docChg chg="custSel mod delSld modSld">
      <pc:chgData name="Schamp, Jennie" userId="e0ae8d22-6bc6-43fb-97ba-819c41eb5818" providerId="ADAL" clId="{631A85C5-0565-40C7-A16D-6F215A2E7D1F}" dt="2026-04-27T11:54:09.887" v="1849" actId="6549"/>
      <pc:docMkLst>
        <pc:docMk/>
      </pc:docMkLst>
      <pc:sldChg chg="modSp mod">
        <pc:chgData name="Schamp, Jennie" userId="e0ae8d22-6bc6-43fb-97ba-819c41eb5818" providerId="ADAL" clId="{631A85C5-0565-40C7-A16D-6F215A2E7D1F}" dt="2026-04-22T14:39:37.723" v="17" actId="20577"/>
        <pc:sldMkLst>
          <pc:docMk/>
          <pc:sldMk cId="3518355661" sldId="257"/>
        </pc:sldMkLst>
        <pc:spChg chg="mod">
          <ac:chgData name="Schamp, Jennie" userId="e0ae8d22-6bc6-43fb-97ba-819c41eb5818" providerId="ADAL" clId="{631A85C5-0565-40C7-A16D-6F215A2E7D1F}" dt="2026-04-22T14:39:37.723" v="17" actId="20577"/>
          <ac:spMkLst>
            <pc:docMk/>
            <pc:sldMk cId="3518355661" sldId="257"/>
            <ac:spMk id="3" creationId="{E6D65DF2-A09E-75DA-4E1D-D88243E55CD9}"/>
          </ac:spMkLst>
        </pc:spChg>
      </pc:sldChg>
      <pc:sldChg chg="modSp mod">
        <pc:chgData name="Schamp, Jennie" userId="e0ae8d22-6bc6-43fb-97ba-819c41eb5818" providerId="ADAL" clId="{631A85C5-0565-40C7-A16D-6F215A2E7D1F}" dt="2026-04-22T15:44:51.940" v="1571" actId="6549"/>
        <pc:sldMkLst>
          <pc:docMk/>
          <pc:sldMk cId="1352204323" sldId="261"/>
        </pc:sldMkLst>
        <pc:spChg chg="mod">
          <ac:chgData name="Schamp, Jennie" userId="e0ae8d22-6bc6-43fb-97ba-819c41eb5818" providerId="ADAL" clId="{631A85C5-0565-40C7-A16D-6F215A2E7D1F}" dt="2026-04-22T15:44:51.940" v="1571" actId="6549"/>
          <ac:spMkLst>
            <pc:docMk/>
            <pc:sldMk cId="1352204323" sldId="261"/>
            <ac:spMk id="7" creationId="{30815F17-5D80-D086-3614-50FF2A9197CF}"/>
          </ac:spMkLst>
        </pc:spChg>
      </pc:sldChg>
      <pc:sldChg chg="modSp mod modNotesTx">
        <pc:chgData name="Schamp, Jennie" userId="e0ae8d22-6bc6-43fb-97ba-819c41eb5818" providerId="ADAL" clId="{631A85C5-0565-40C7-A16D-6F215A2E7D1F}" dt="2026-04-22T16:00:23.894" v="1653" actId="20577"/>
        <pc:sldMkLst>
          <pc:docMk/>
          <pc:sldMk cId="256496559" sldId="266"/>
        </pc:sldMkLst>
        <pc:spChg chg="mod">
          <ac:chgData name="Schamp, Jennie" userId="e0ae8d22-6bc6-43fb-97ba-819c41eb5818" providerId="ADAL" clId="{631A85C5-0565-40C7-A16D-6F215A2E7D1F}" dt="2026-04-22T14:40:03.392" v="28" actId="20577"/>
          <ac:spMkLst>
            <pc:docMk/>
            <pc:sldMk cId="256496559" sldId="266"/>
            <ac:spMk id="2" creationId="{2BE60CB1-54E3-4171-62D2-13F493FD6BC8}"/>
          </ac:spMkLst>
        </pc:spChg>
        <pc:spChg chg="mod">
          <ac:chgData name="Schamp, Jennie" userId="e0ae8d22-6bc6-43fb-97ba-819c41eb5818" providerId="ADAL" clId="{631A85C5-0565-40C7-A16D-6F215A2E7D1F}" dt="2026-04-22T16:00:23.894" v="1653" actId="20577"/>
          <ac:spMkLst>
            <pc:docMk/>
            <pc:sldMk cId="256496559" sldId="266"/>
            <ac:spMk id="6" creationId="{D3068505-A380-C43B-CE9C-E259BBCFC866}"/>
          </ac:spMkLst>
        </pc:spChg>
      </pc:sldChg>
      <pc:sldChg chg="mod modShow">
        <pc:chgData name="Schamp, Jennie" userId="e0ae8d22-6bc6-43fb-97ba-819c41eb5818" providerId="ADAL" clId="{631A85C5-0565-40C7-A16D-6F215A2E7D1F}" dt="2026-04-22T15:41:34.980" v="1536" actId="729"/>
        <pc:sldMkLst>
          <pc:docMk/>
          <pc:sldMk cId="176836295" sldId="267"/>
        </pc:sldMkLst>
      </pc:sldChg>
      <pc:sldChg chg="addSp modSp mod">
        <pc:chgData name="Schamp, Jennie" userId="e0ae8d22-6bc6-43fb-97ba-819c41eb5818" providerId="ADAL" clId="{631A85C5-0565-40C7-A16D-6F215A2E7D1F}" dt="2026-04-22T14:47:47.164" v="319" actId="14100"/>
        <pc:sldMkLst>
          <pc:docMk/>
          <pc:sldMk cId="1256973006" sldId="268"/>
        </pc:sldMkLst>
        <pc:picChg chg="add mod">
          <ac:chgData name="Schamp, Jennie" userId="e0ae8d22-6bc6-43fb-97ba-819c41eb5818" providerId="ADAL" clId="{631A85C5-0565-40C7-A16D-6F215A2E7D1F}" dt="2026-04-22T14:47:47.164" v="319" actId="14100"/>
          <ac:picMkLst>
            <pc:docMk/>
            <pc:sldMk cId="1256973006" sldId="268"/>
            <ac:picMk id="6" creationId="{2E895FAA-B6A9-78A6-DB95-4143163D3AFA}"/>
          </ac:picMkLst>
        </pc:picChg>
      </pc:sldChg>
      <pc:sldChg chg="addSp modSp mod modNotesTx">
        <pc:chgData name="Schamp, Jennie" userId="e0ae8d22-6bc6-43fb-97ba-819c41eb5818" providerId="ADAL" clId="{631A85C5-0565-40C7-A16D-6F215A2E7D1F}" dt="2026-04-22T14:56:06.452" v="600" actId="20577"/>
        <pc:sldMkLst>
          <pc:docMk/>
          <pc:sldMk cId="875454087" sldId="269"/>
        </pc:sldMkLst>
        <pc:spChg chg="mod">
          <ac:chgData name="Schamp, Jennie" userId="e0ae8d22-6bc6-43fb-97ba-819c41eb5818" providerId="ADAL" clId="{631A85C5-0565-40C7-A16D-6F215A2E7D1F}" dt="2026-04-22T14:48:06.895" v="328" actId="20577"/>
          <ac:spMkLst>
            <pc:docMk/>
            <pc:sldMk cId="875454087" sldId="269"/>
            <ac:spMk id="2" creationId="{F10183A4-C2D6-4EBC-C9C9-DFB82CE7E353}"/>
          </ac:spMkLst>
        </pc:spChg>
        <pc:picChg chg="add mod">
          <ac:chgData name="Schamp, Jennie" userId="e0ae8d22-6bc6-43fb-97ba-819c41eb5818" providerId="ADAL" clId="{631A85C5-0565-40C7-A16D-6F215A2E7D1F}" dt="2026-04-22T14:49:11.431" v="331" actId="14100"/>
          <ac:picMkLst>
            <pc:docMk/>
            <pc:sldMk cId="875454087" sldId="269"/>
            <ac:picMk id="6" creationId="{0C86D4B2-6047-FAF2-2085-5C7750FB1CC9}"/>
          </ac:picMkLst>
        </pc:picChg>
      </pc:sldChg>
      <pc:sldChg chg="mod modShow">
        <pc:chgData name="Schamp, Jennie" userId="e0ae8d22-6bc6-43fb-97ba-819c41eb5818" providerId="ADAL" clId="{631A85C5-0565-40C7-A16D-6F215A2E7D1F}" dt="2026-04-22T15:41:23.054" v="1535" actId="729"/>
        <pc:sldMkLst>
          <pc:docMk/>
          <pc:sldMk cId="2606633815" sldId="270"/>
        </pc:sldMkLst>
      </pc:sldChg>
      <pc:sldChg chg="addSp modSp mod modNotesTx">
        <pc:chgData name="Schamp, Jennie" userId="e0ae8d22-6bc6-43fb-97ba-819c41eb5818" providerId="ADAL" clId="{631A85C5-0565-40C7-A16D-6F215A2E7D1F}" dt="2026-04-22T15:06:47.881" v="693" actId="12"/>
        <pc:sldMkLst>
          <pc:docMk/>
          <pc:sldMk cId="2591241124" sldId="271"/>
        </pc:sldMkLst>
        <pc:spChg chg="mod">
          <ac:chgData name="Schamp, Jennie" userId="e0ae8d22-6bc6-43fb-97ba-819c41eb5818" providerId="ADAL" clId="{631A85C5-0565-40C7-A16D-6F215A2E7D1F}" dt="2026-04-22T14:56:31.739" v="603" actId="20577"/>
          <ac:spMkLst>
            <pc:docMk/>
            <pc:sldMk cId="2591241124" sldId="271"/>
            <ac:spMk id="2" creationId="{2E2BB9B1-48EB-747F-3602-E46C503F37A5}"/>
          </ac:spMkLst>
        </pc:spChg>
        <pc:picChg chg="add mod">
          <ac:chgData name="Schamp, Jennie" userId="e0ae8d22-6bc6-43fb-97ba-819c41eb5818" providerId="ADAL" clId="{631A85C5-0565-40C7-A16D-6F215A2E7D1F}" dt="2026-04-22T14:57:09.360" v="606" actId="1076"/>
          <ac:picMkLst>
            <pc:docMk/>
            <pc:sldMk cId="2591241124" sldId="271"/>
            <ac:picMk id="6" creationId="{ABD98E76-F5DC-8F0F-0B77-F0BE27DA8806}"/>
          </ac:picMkLst>
        </pc:picChg>
      </pc:sldChg>
      <pc:sldChg chg="modSp mod">
        <pc:chgData name="Schamp, Jennie" userId="e0ae8d22-6bc6-43fb-97ba-819c41eb5818" providerId="ADAL" clId="{631A85C5-0565-40C7-A16D-6F215A2E7D1F}" dt="2026-04-27T10:46:44.097" v="1765" actId="1076"/>
        <pc:sldMkLst>
          <pc:docMk/>
          <pc:sldMk cId="2993298688" sldId="272"/>
        </pc:sldMkLst>
        <pc:spChg chg="mod">
          <ac:chgData name="Schamp, Jennie" userId="e0ae8d22-6bc6-43fb-97ba-819c41eb5818" providerId="ADAL" clId="{631A85C5-0565-40C7-A16D-6F215A2E7D1F}" dt="2026-04-27T10:46:44.097" v="1765" actId="1076"/>
          <ac:spMkLst>
            <pc:docMk/>
            <pc:sldMk cId="2993298688" sldId="272"/>
            <ac:spMk id="6" creationId="{00D293D9-BE2C-6303-0D01-4325A4553CF1}"/>
          </ac:spMkLst>
        </pc:spChg>
      </pc:sldChg>
      <pc:sldChg chg="modSp mod">
        <pc:chgData name="Schamp, Jennie" userId="e0ae8d22-6bc6-43fb-97ba-819c41eb5818" providerId="ADAL" clId="{631A85C5-0565-40C7-A16D-6F215A2E7D1F}" dt="2026-04-27T11:44:15.820" v="1817" actId="20577"/>
        <pc:sldMkLst>
          <pc:docMk/>
          <pc:sldMk cId="2937499899" sldId="273"/>
        </pc:sldMkLst>
        <pc:graphicFrameChg chg="mod modGraphic">
          <ac:chgData name="Schamp, Jennie" userId="e0ae8d22-6bc6-43fb-97ba-819c41eb5818" providerId="ADAL" clId="{631A85C5-0565-40C7-A16D-6F215A2E7D1F}" dt="2026-04-27T11:44:15.820" v="1817" actId="20577"/>
          <ac:graphicFrameMkLst>
            <pc:docMk/>
            <pc:sldMk cId="2937499899" sldId="273"/>
            <ac:graphicFrameMk id="4" creationId="{6CAEB0E5-7F8C-CE62-60DF-E8A636B81B4E}"/>
          </ac:graphicFrameMkLst>
        </pc:graphicFrameChg>
      </pc:sldChg>
      <pc:sldChg chg="modSp mod modNotesTx">
        <pc:chgData name="Schamp, Jennie" userId="e0ae8d22-6bc6-43fb-97ba-819c41eb5818" providerId="ADAL" clId="{631A85C5-0565-40C7-A16D-6F215A2E7D1F}" dt="2026-04-27T11:44:49.348" v="1828" actId="20577"/>
        <pc:sldMkLst>
          <pc:docMk/>
          <pc:sldMk cId="664880456" sldId="274"/>
        </pc:sldMkLst>
        <pc:spChg chg="mod">
          <ac:chgData name="Schamp, Jennie" userId="e0ae8d22-6bc6-43fb-97ba-819c41eb5818" providerId="ADAL" clId="{631A85C5-0565-40C7-A16D-6F215A2E7D1F}" dt="2026-04-22T15:28:02.147" v="1251" actId="20577"/>
          <ac:spMkLst>
            <pc:docMk/>
            <pc:sldMk cId="664880456" sldId="274"/>
            <ac:spMk id="8" creationId="{C9A1BF04-1CBD-B7F8-4B9B-EF62CDBF5048}"/>
          </ac:spMkLst>
        </pc:spChg>
        <pc:graphicFrameChg chg="mod modGraphic">
          <ac:chgData name="Schamp, Jennie" userId="e0ae8d22-6bc6-43fb-97ba-819c41eb5818" providerId="ADAL" clId="{631A85C5-0565-40C7-A16D-6F215A2E7D1F}" dt="2026-04-27T11:44:49.348" v="1828" actId="20577"/>
          <ac:graphicFrameMkLst>
            <pc:docMk/>
            <pc:sldMk cId="664880456" sldId="274"/>
            <ac:graphicFrameMk id="9" creationId="{6B400550-847B-6F05-4019-F815D5D1F0E7}"/>
          </ac:graphicFrameMkLst>
        </pc:graphicFrameChg>
      </pc:sldChg>
      <pc:sldChg chg="modSp mod">
        <pc:chgData name="Schamp, Jennie" userId="e0ae8d22-6bc6-43fb-97ba-819c41eb5818" providerId="ADAL" clId="{631A85C5-0565-40C7-A16D-6F215A2E7D1F}" dt="2026-04-22T15:33:07.496" v="1370" actId="6549"/>
        <pc:sldMkLst>
          <pc:docMk/>
          <pc:sldMk cId="3022600328" sldId="276"/>
        </pc:sldMkLst>
        <pc:spChg chg="mod">
          <ac:chgData name="Schamp, Jennie" userId="e0ae8d22-6bc6-43fb-97ba-819c41eb5818" providerId="ADAL" clId="{631A85C5-0565-40C7-A16D-6F215A2E7D1F}" dt="2026-04-22T15:33:07.496" v="1370" actId="6549"/>
          <ac:spMkLst>
            <pc:docMk/>
            <pc:sldMk cId="3022600328" sldId="276"/>
            <ac:spMk id="2" creationId="{C10E5844-25FB-0677-3B33-E98DC8B8F06B}"/>
          </ac:spMkLst>
        </pc:spChg>
      </pc:sldChg>
      <pc:sldChg chg="modSp mod">
        <pc:chgData name="Schamp, Jennie" userId="e0ae8d22-6bc6-43fb-97ba-819c41eb5818" providerId="ADAL" clId="{631A85C5-0565-40C7-A16D-6F215A2E7D1F}" dt="2026-04-27T11:54:09.887" v="1849" actId="6549"/>
        <pc:sldMkLst>
          <pc:docMk/>
          <pc:sldMk cId="4270563026" sldId="279"/>
        </pc:sldMkLst>
        <pc:spChg chg="mod">
          <ac:chgData name="Schamp, Jennie" userId="e0ae8d22-6bc6-43fb-97ba-819c41eb5818" providerId="ADAL" clId="{631A85C5-0565-40C7-A16D-6F215A2E7D1F}" dt="2026-04-27T11:54:09.887" v="1849" actId="6549"/>
          <ac:spMkLst>
            <pc:docMk/>
            <pc:sldMk cId="4270563026" sldId="279"/>
            <ac:spMk id="4" creationId="{CBC08B3B-288A-7563-7DE3-4699A554B1D6}"/>
          </ac:spMkLst>
        </pc:spChg>
      </pc:sldChg>
      <pc:sldChg chg="mod modShow">
        <pc:chgData name="Schamp, Jennie" userId="e0ae8d22-6bc6-43fb-97ba-819c41eb5818" providerId="ADAL" clId="{631A85C5-0565-40C7-A16D-6F215A2E7D1F}" dt="2026-04-22T15:39:51.854" v="1495" actId="729"/>
        <pc:sldMkLst>
          <pc:docMk/>
          <pc:sldMk cId="474987797" sldId="280"/>
        </pc:sldMkLst>
      </pc:sldChg>
      <pc:sldChg chg="modSp mod">
        <pc:chgData name="Schamp, Jennie" userId="e0ae8d22-6bc6-43fb-97ba-819c41eb5818" providerId="ADAL" clId="{631A85C5-0565-40C7-A16D-6F215A2E7D1F}" dt="2026-04-22T15:37:28.551" v="1401" actId="20577"/>
        <pc:sldMkLst>
          <pc:docMk/>
          <pc:sldMk cId="1808420494" sldId="281"/>
        </pc:sldMkLst>
        <pc:spChg chg="mod">
          <ac:chgData name="Schamp, Jennie" userId="e0ae8d22-6bc6-43fb-97ba-819c41eb5818" providerId="ADAL" clId="{631A85C5-0565-40C7-A16D-6F215A2E7D1F}" dt="2026-04-22T15:37:28.551" v="1401" actId="20577"/>
          <ac:spMkLst>
            <pc:docMk/>
            <pc:sldMk cId="1808420494" sldId="281"/>
            <ac:spMk id="6" creationId="{FCA86A79-1129-EC42-F589-C9989B9E413E}"/>
          </ac:spMkLst>
        </pc:spChg>
      </pc:sldChg>
      <pc:sldChg chg="modSp mod">
        <pc:chgData name="Schamp, Jennie" userId="e0ae8d22-6bc6-43fb-97ba-819c41eb5818" providerId="ADAL" clId="{631A85C5-0565-40C7-A16D-6F215A2E7D1F}" dt="2026-04-22T15:37:08.615" v="1384" actId="13926"/>
        <pc:sldMkLst>
          <pc:docMk/>
          <pc:sldMk cId="3985563724" sldId="283"/>
        </pc:sldMkLst>
        <pc:spChg chg="mod">
          <ac:chgData name="Schamp, Jennie" userId="e0ae8d22-6bc6-43fb-97ba-819c41eb5818" providerId="ADAL" clId="{631A85C5-0565-40C7-A16D-6F215A2E7D1F}" dt="2026-04-22T15:37:08.615" v="1384" actId="13926"/>
          <ac:spMkLst>
            <pc:docMk/>
            <pc:sldMk cId="3985563724" sldId="283"/>
            <ac:spMk id="4" creationId="{355DFBCF-5DB9-B4FC-986A-770229C8917A}"/>
          </ac:spMkLst>
        </pc:spChg>
      </pc:sldChg>
      <pc:sldChg chg="modSp mod modNotesTx">
        <pc:chgData name="Schamp, Jennie" userId="e0ae8d22-6bc6-43fb-97ba-819c41eb5818" providerId="ADAL" clId="{631A85C5-0565-40C7-A16D-6F215A2E7D1F}" dt="2026-04-22T15:39:09.671" v="1494" actId="20577"/>
        <pc:sldMkLst>
          <pc:docMk/>
          <pc:sldMk cId="1163668471" sldId="284"/>
        </pc:sldMkLst>
        <pc:spChg chg="mod">
          <ac:chgData name="Schamp, Jennie" userId="e0ae8d22-6bc6-43fb-97ba-819c41eb5818" providerId="ADAL" clId="{631A85C5-0565-40C7-A16D-6F215A2E7D1F}" dt="2026-04-22T15:39:09.671" v="1494" actId="20577"/>
          <ac:spMkLst>
            <pc:docMk/>
            <pc:sldMk cId="1163668471" sldId="284"/>
            <ac:spMk id="6" creationId="{6E044381-F576-10E5-53E2-1E484C54A2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C3229-D2F3-584D-9577-C6784DCCA8F3}" type="datetimeFigureOut">
              <a:rPr lang="en-US" smtClean="0"/>
              <a:t>4/27/2026</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E1332-232E-244C-A8C9-71513EE60D1A}" type="slidenum">
              <a:rPr lang="en-US" smtClean="0"/>
              <a:t>‹#›</a:t>
            </a:fld>
            <a:endParaRPr lang="en-US"/>
          </a:p>
        </p:txBody>
      </p:sp>
    </p:spTree>
    <p:extLst>
      <p:ext uri="{BB962C8B-B14F-4D97-AF65-F5344CB8AC3E}">
        <p14:creationId xmlns:p14="http://schemas.microsoft.com/office/powerpoint/2010/main" val="68998911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The 2023-25 HMICFRS report for Cumbria Fire and Rescue Service (CFRS) identified that 95 high-risk premises audits were carried over from the 2021-24 RBIP and recommended that ‘</a:t>
            </a:r>
            <a:r>
              <a:rPr lang="en-GB" sz="900" i="1" kern="1200" dirty="0">
                <a:solidFill>
                  <a:schemeClr val="tx1"/>
                </a:solidFill>
                <a:effectLst/>
                <a:latin typeface="+mn-lt"/>
                <a:ea typeface="+mn-ea"/>
                <a:cs typeface="+mn-cs"/>
              </a:rPr>
              <a:t>the Service should complete all audits within the RBIP schedule</a:t>
            </a:r>
            <a:r>
              <a:rPr lang="en-GB" sz="900" kern="1200" dirty="0">
                <a:solidFill>
                  <a:schemeClr val="tx1"/>
                </a:solidFill>
                <a:effectLst/>
                <a:latin typeface="+mn-lt"/>
                <a:ea typeface="+mn-ea"/>
                <a:cs typeface="+mn-cs"/>
              </a:rPr>
              <a:t>’; as of March 2026, the Service is 10% behind on year 1 RBIP targets, highlighting a structural capacity issue.</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Grenfell Tower Inquiry (GTI) Phase 2 recommendations (113.26 and 113.28) emphasise the need for enhanced fire safety competence among fire safety professionals and first responders to ensure they are equipped to handle emergencies effectively. </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FI currently sits across individual FD</a:t>
            </a:r>
            <a:r>
              <a:rPr lang="en-GB" sz="900" u="sng" kern="1200" dirty="0">
                <a:solidFill>
                  <a:schemeClr val="tx1"/>
                </a:solidFill>
                <a:effectLst/>
                <a:latin typeface="+mn-lt"/>
                <a:ea typeface="+mn-ea"/>
                <a:cs typeface="+mn-cs"/>
              </a:rPr>
              <a:t>Os</a:t>
            </a:r>
            <a:r>
              <a:rPr lang="en-GB" sz="900" kern="1200" dirty="0">
                <a:solidFill>
                  <a:schemeClr val="tx1"/>
                </a:solidFill>
                <a:effectLst/>
                <a:latin typeface="+mn-lt"/>
                <a:ea typeface="+mn-ea"/>
                <a:cs typeface="+mn-cs"/>
              </a:rPr>
              <a:t> rather than within a structured department, leaving the function without dedicated oversight, governance or budget, no centralised Continuous Professional Development (CPD), training pathways or quality assurance, and no accountability. This creates organisational vulnerability and limits CFRS’s ability to meet the FI Fire Standard (FS) requirements.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effectLst/>
                <a:latin typeface="+mn-lt"/>
                <a:ea typeface="+mn-ea"/>
                <a:cs typeface="+mn-cs"/>
              </a:rPr>
              <a:t>Recent reports from IRS show that many operational staff do not have the basic fire investigation skills to determine causation following a fire. Figures from 2024/25 show that the causation outcome of 20% of all primary fires was recorded as unknown; when looking at  commercial fires this figure rose to 40%. This significantly limits our ability to target Prevention and Protection campaigns, support accurate Community Risk Management Plan (CRMP) development or target emerging risk.</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CFRS FI Policy requires that L1 commanders carrying out Tier 1 FI following a fire call should be trained and competent to a level equivalent to L2 FI, this is not currently being achieved.</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The CRMP 2024-28 commits CFRS to embedding FI within the Protection department, directly linking this restructure to corporate and strategic priorities.</a:t>
            </a:r>
          </a:p>
          <a:p>
            <a:endParaRPr lang="en-GB" dirty="0"/>
          </a:p>
        </p:txBody>
      </p:sp>
      <p:sp>
        <p:nvSpPr>
          <p:cNvPr id="4" name="Slide Number Placeholder 3"/>
          <p:cNvSpPr>
            <a:spLocks noGrp="1"/>
          </p:cNvSpPr>
          <p:nvPr>
            <p:ph type="sldNum" sz="quarter" idx="5"/>
          </p:nvPr>
        </p:nvSpPr>
        <p:spPr/>
        <p:txBody>
          <a:bodyPr/>
          <a:lstStyle/>
          <a:p>
            <a:fld id="{629E1332-232E-244C-A8C9-71513EE60D1A}" type="slidenum">
              <a:rPr lang="en-US" smtClean="0"/>
              <a:t>3</a:t>
            </a:fld>
            <a:endParaRPr lang="en-US"/>
          </a:p>
        </p:txBody>
      </p:sp>
    </p:spTree>
    <p:extLst>
      <p:ext uri="{BB962C8B-B14F-4D97-AF65-F5344CB8AC3E}">
        <p14:creationId xmlns:p14="http://schemas.microsoft.com/office/powerpoint/2010/main" val="415550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The proposed Protection structure (Appendix 2) relocates capacity to 4 base locations (Carlisle, Kendal, Workington and Barrow) with 2 x L4 qualified staff at each location, with 2 x </a:t>
            </a:r>
            <a:r>
              <a:rPr lang="en-GB" sz="900" u="sng" kern="1200" dirty="0">
                <a:solidFill>
                  <a:schemeClr val="tx1"/>
                </a:solidFill>
                <a:effectLst/>
                <a:latin typeface="+mn-lt"/>
                <a:ea typeface="+mn-ea"/>
                <a:cs typeface="+mn-cs"/>
              </a:rPr>
              <a:t>L3 </a:t>
            </a:r>
            <a:r>
              <a:rPr lang="en-GB" sz="900" kern="1200" dirty="0">
                <a:solidFill>
                  <a:schemeClr val="tx1"/>
                </a:solidFill>
                <a:effectLst/>
                <a:latin typeface="+mn-lt"/>
                <a:ea typeface="+mn-ea"/>
                <a:cs typeface="+mn-cs"/>
              </a:rPr>
              <a:t>advisor</a:t>
            </a:r>
            <a:r>
              <a:rPr lang="en-GB" sz="900" u="sng" kern="1200" dirty="0">
                <a:solidFill>
                  <a:schemeClr val="tx1"/>
                </a:solidFill>
                <a:effectLst/>
                <a:latin typeface="+mn-lt"/>
                <a:ea typeface="+mn-ea"/>
                <a:cs typeface="+mn-cs"/>
              </a:rPr>
              <a:t>s</a:t>
            </a:r>
            <a:r>
              <a:rPr lang="en-GB" sz="900" strike="sngStrike" kern="1200" dirty="0">
                <a:solidFill>
                  <a:schemeClr val="tx1"/>
                </a:solidFill>
                <a:effectLst/>
                <a:latin typeface="+mn-lt"/>
                <a:ea typeface="+mn-ea"/>
                <a:cs typeface="+mn-cs"/>
              </a:rPr>
              <a:t> level</a:t>
            </a:r>
            <a:r>
              <a:rPr lang="en-GB" sz="900" kern="1200" dirty="0">
                <a:solidFill>
                  <a:schemeClr val="tx1"/>
                </a:solidFill>
                <a:effectLst/>
                <a:latin typeface="+mn-lt"/>
                <a:ea typeface="+mn-ea"/>
                <a:cs typeface="+mn-cs"/>
              </a:rPr>
              <a:t> and 2 x business support administrators (BSA) supporting the whole service. The structure will be made up from 2 x WM, 6 x Inspectors, 1 x temporary CM, 1 x Advisor and 2 x BSA.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Each WT watch will have a designated PoC from amongst the Inspectors which will enhance working relationships with the watches.</a:t>
            </a:r>
          </a:p>
          <a:p>
            <a:endParaRPr lang="en-GB" dirty="0"/>
          </a:p>
          <a:p>
            <a:pPr lvl="0"/>
            <a:r>
              <a:rPr lang="en-GB" sz="900" kern="1200" dirty="0">
                <a:solidFill>
                  <a:schemeClr val="tx1"/>
                </a:solidFill>
                <a:effectLst/>
                <a:latin typeface="+mn-lt"/>
                <a:ea typeface="+mn-ea"/>
                <a:cs typeface="+mn-cs"/>
              </a:rPr>
              <a:t>Benefits:</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£8,592 annual wage savings (Appendix 3), with the temporary CM costs funded through the Protection Uplift Grant</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Increased RBIP capacity and resilience; 2376 audits over the 3-year period versus 2088 currently (Appendix 4)</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Improved statutory consultation capacity, Protection mailbox management and increased workplace quality assurance</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Enhanced proactive and reactive business engagement, including in non-wholetime areas of Cumbria, supporting the Protection FS and CFRS’s </a:t>
            </a:r>
            <a:r>
              <a:rPr lang="en-GB" sz="900" u="sng" kern="1200" dirty="0">
                <a:solidFill>
                  <a:schemeClr val="tx1"/>
                </a:solidFill>
                <a:effectLst/>
                <a:latin typeface="+mn-lt"/>
                <a:ea typeface="+mn-ea"/>
                <a:cs typeface="+mn-cs"/>
              </a:rPr>
              <a:t>revised </a:t>
            </a:r>
            <a:r>
              <a:rPr lang="en-GB" sz="900" kern="1200" dirty="0">
                <a:solidFill>
                  <a:schemeClr val="tx1"/>
                </a:solidFill>
                <a:effectLst/>
                <a:latin typeface="+mn-lt"/>
                <a:ea typeface="+mn-ea"/>
                <a:cs typeface="+mn-cs"/>
              </a:rPr>
              <a:t>Business Engagement Policy (Appendix 5)</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Mitigation of corporate risk OPS1/26 (Insufficient Operational Resilience at Barrow) through improved ability to manage built environment risk with localised L4 qualified Inspectors</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Reduced administrative burden on qualified inspectors, increasing time for audits and enforcement activity.</a:t>
            </a:r>
          </a:p>
          <a:p>
            <a:pPr marL="171450" lvl="0" indent="-171450">
              <a:buFont typeface="Arial" panose="020B0604020202020204" pitchFamily="34" charset="0"/>
              <a:buChar cha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solidFill>
                <a:effectLst/>
                <a:latin typeface="+mn-lt"/>
                <a:ea typeface="+mn-ea"/>
                <a:cs typeface="+mn-cs"/>
              </a:rPr>
              <a:t>The restructure includes the introduction of a L3 fire safety qualification for 2 x FD</a:t>
            </a:r>
            <a:r>
              <a:rPr lang="en-GB" sz="900" u="sng" kern="1200" dirty="0">
                <a:solidFill>
                  <a:schemeClr val="tx1"/>
                </a:solidFill>
                <a:effectLst/>
                <a:latin typeface="+mn-lt"/>
                <a:ea typeface="+mn-ea"/>
                <a:cs typeface="+mn-cs"/>
              </a:rPr>
              <a:t>Os for</a:t>
            </a:r>
            <a:r>
              <a:rPr lang="en-GB" sz="900" kern="1200" dirty="0">
                <a:solidFill>
                  <a:schemeClr val="tx1"/>
                </a:solidFill>
                <a:effectLst/>
                <a:latin typeface="+mn-lt"/>
                <a:ea typeface="+mn-ea"/>
                <a:cs typeface="+mn-cs"/>
              </a:rPr>
              <a:t> each rota group aimed at enhancing operational performance, reducing risk to firefighters and supporting cross departmental working with both Prevention and Protection functions.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effectLst/>
                <a:latin typeface="+mn-lt"/>
                <a:ea typeface="+mn-ea"/>
                <a:cs typeface="+mn-cs"/>
              </a:rPr>
              <a:t>FD</a:t>
            </a:r>
            <a:r>
              <a:rPr lang="en-GB" sz="900" u="sng" kern="1200" dirty="0">
                <a:solidFill>
                  <a:schemeClr val="tx1"/>
                </a:solidFill>
                <a:effectLst/>
                <a:latin typeface="+mn-lt"/>
                <a:ea typeface="+mn-ea"/>
                <a:cs typeface="+mn-cs"/>
              </a:rPr>
              <a:t>Os </a:t>
            </a:r>
            <a:r>
              <a:rPr lang="en-GB" sz="900" kern="1200" dirty="0">
                <a:solidFill>
                  <a:schemeClr val="tx1"/>
                </a:solidFill>
                <a:effectLst/>
                <a:latin typeface="+mn-lt"/>
                <a:ea typeface="+mn-ea"/>
                <a:cs typeface="+mn-cs"/>
              </a:rPr>
              <a:t>will be better able to support the Protection department through accurate identification of non-compliance in regulated premises and out of hours support with fire safety complaints and enforcement activities. </a:t>
            </a:r>
          </a:p>
          <a:p>
            <a:endParaRPr lang="en-GB" dirty="0"/>
          </a:p>
        </p:txBody>
      </p:sp>
      <p:sp>
        <p:nvSpPr>
          <p:cNvPr id="4" name="Slide Number Placeholder 3"/>
          <p:cNvSpPr>
            <a:spLocks noGrp="1"/>
          </p:cNvSpPr>
          <p:nvPr>
            <p:ph type="sldNum" sz="quarter" idx="5"/>
          </p:nvPr>
        </p:nvSpPr>
        <p:spPr/>
        <p:txBody>
          <a:bodyPr/>
          <a:lstStyle/>
          <a:p>
            <a:fld id="{629E1332-232E-244C-A8C9-71513EE60D1A}" type="slidenum">
              <a:rPr lang="en-US" smtClean="0"/>
              <a:t>6</a:t>
            </a:fld>
            <a:endParaRPr lang="en-US"/>
          </a:p>
        </p:txBody>
      </p:sp>
    </p:spTree>
    <p:extLst>
      <p:ext uri="{BB962C8B-B14F-4D97-AF65-F5344CB8AC3E}">
        <p14:creationId xmlns:p14="http://schemas.microsoft.com/office/powerpoint/2010/main" val="569220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effectLst/>
                <a:latin typeface="+mn-lt"/>
                <a:ea typeface="+mn-ea"/>
                <a:cs typeface="+mn-cs"/>
              </a:rPr>
              <a:t>The proposed model (Appendix 6) includes the Protection SM assuming Technical Manager responsibilities, 2 Protection WMs acting as dual role Protection inspectors and primary fire investigators and continued use of trained FD</a:t>
            </a:r>
            <a:r>
              <a:rPr lang="en-GB" sz="900" u="sng" kern="1200" dirty="0">
                <a:solidFill>
                  <a:schemeClr val="tx1"/>
                </a:solidFill>
                <a:effectLst/>
                <a:latin typeface="+mn-lt"/>
                <a:ea typeface="+mn-ea"/>
                <a:cs typeface="+mn-cs"/>
              </a:rPr>
              <a:t>O</a:t>
            </a:r>
            <a:r>
              <a:rPr lang="en-GB" sz="900" strike="sngStrike" kern="1200" dirty="0">
                <a:solidFill>
                  <a:schemeClr val="tx1"/>
                </a:solidFill>
                <a:effectLst/>
                <a:latin typeface="+mn-lt"/>
                <a:ea typeface="+mn-ea"/>
                <a:cs typeface="+mn-cs"/>
              </a:rPr>
              <a:t>S</a:t>
            </a:r>
            <a:r>
              <a:rPr lang="en-GB" sz="900" kern="1200" dirty="0">
                <a:solidFill>
                  <a:schemeClr val="tx1"/>
                </a:solidFill>
                <a:effectLst/>
                <a:latin typeface="+mn-lt"/>
                <a:ea typeface="+mn-ea"/>
                <a:cs typeface="+mn-cs"/>
              </a:rPr>
              <a:t> fire investigators for resilience and out of hours cover.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effectLst/>
                <a:latin typeface="+mn-lt"/>
                <a:ea typeface="+mn-ea"/>
                <a:cs typeface="+mn-cs"/>
              </a:rPr>
              <a:t>Each </a:t>
            </a:r>
            <a:r>
              <a:rPr lang="en-GB" sz="900" u="sng" kern="1200" dirty="0">
                <a:solidFill>
                  <a:schemeClr val="tx1"/>
                </a:solidFill>
                <a:effectLst/>
                <a:latin typeface="+mn-lt"/>
                <a:ea typeface="+mn-ea"/>
                <a:cs typeface="+mn-cs"/>
              </a:rPr>
              <a:t>Protection </a:t>
            </a:r>
            <a:r>
              <a:rPr lang="en-GB" sz="900" kern="1200" dirty="0">
                <a:solidFill>
                  <a:schemeClr val="tx1"/>
                </a:solidFill>
                <a:effectLst/>
                <a:latin typeface="+mn-lt"/>
                <a:ea typeface="+mn-ea"/>
                <a:cs typeface="+mn-cs"/>
              </a:rPr>
              <a:t>WM will become the point of contact for 2 rota groups’ investigators, this is to provide oversight and standardisation of investigations, training and CPD across the organisation.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effectLst/>
                <a:latin typeface="+mn-lt"/>
                <a:ea typeface="+mn-ea"/>
                <a:cs typeface="+mn-cs"/>
              </a:rPr>
              <a:t>All L1 commanders will receive FI training to L2 equivalent standard, ensuring that data as to origin, cause and development of fire is captured correctly through IRS, enabling accurate trend analysis.</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dirty="0">
              <a:solidFill>
                <a:schemeClr val="tx1"/>
              </a:solidFill>
              <a:effectLst/>
              <a:latin typeface="+mn-lt"/>
              <a:ea typeface="+mn-ea"/>
              <a:cs typeface="+mn-cs"/>
            </a:endParaRPr>
          </a:p>
          <a:p>
            <a:pPr lvl="0"/>
            <a:r>
              <a:rPr lang="en-GB" sz="900" kern="1200" dirty="0">
                <a:solidFill>
                  <a:schemeClr val="tx1"/>
                </a:solidFill>
                <a:effectLst/>
                <a:latin typeface="+mn-lt"/>
                <a:ea typeface="+mn-ea"/>
                <a:cs typeface="+mn-cs"/>
              </a:rPr>
              <a:t>Benefits:</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Centralised governance and improved organisational assurance</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Strengthened relationships </a:t>
            </a:r>
            <a:r>
              <a:rPr lang="en-GB" sz="900" u="sng" kern="1200" dirty="0">
                <a:solidFill>
                  <a:schemeClr val="tx1"/>
                </a:solidFill>
                <a:effectLst/>
                <a:latin typeface="+mn-lt"/>
                <a:ea typeface="+mn-ea"/>
                <a:cs typeface="+mn-cs"/>
              </a:rPr>
              <a:t>and collaboration opportunities </a:t>
            </a:r>
            <a:r>
              <a:rPr lang="en-GB" sz="900" kern="1200" dirty="0">
                <a:solidFill>
                  <a:schemeClr val="tx1"/>
                </a:solidFill>
                <a:effectLst/>
                <a:latin typeface="+mn-lt"/>
                <a:ea typeface="+mn-ea"/>
                <a:cs typeface="+mn-cs"/>
              </a:rPr>
              <a:t>with key legal and forensic partners, including Police forensic units and coroners</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Standardised training, processes, quality assurance and CPD</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Improved organisational risk management through better use of FI data to inform strategic risk modelling and CRMP development</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Direct links between investigation outcomes and operational learning that reduces future fires through better informed Prevention and Protection activity</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Feeding learning into incident command training and operational policy supporting firefighter and public safety</a:t>
            </a:r>
          </a:p>
          <a:p>
            <a:pPr marL="171450" lvl="0" indent="-171450">
              <a:buFont typeface="Arial" panose="020B0604020202020204" pitchFamily="34" charset="0"/>
              <a:buChar char="•"/>
            </a:pPr>
            <a:r>
              <a:rPr lang="en-GB" sz="900" kern="1200" dirty="0">
                <a:solidFill>
                  <a:schemeClr val="tx1"/>
                </a:solidFill>
                <a:effectLst/>
                <a:latin typeface="+mn-lt"/>
                <a:ea typeface="+mn-ea"/>
                <a:cs typeface="+mn-cs"/>
              </a:rPr>
              <a:t>Reduced organisational risk to challenge within the Judicial or Coronial court environment due to improved competency and evidence standards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29E1332-232E-244C-A8C9-71513EE60D1A}" type="slidenum">
              <a:rPr lang="en-US" smtClean="0"/>
              <a:t>8</a:t>
            </a:fld>
            <a:endParaRPr lang="en-US"/>
          </a:p>
        </p:txBody>
      </p:sp>
    </p:spTree>
    <p:extLst>
      <p:ext uri="{BB962C8B-B14F-4D97-AF65-F5344CB8AC3E}">
        <p14:creationId xmlns:p14="http://schemas.microsoft.com/office/powerpoint/2010/main" val="234588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be added to these meeting dates following initial consultation</a:t>
            </a:r>
          </a:p>
          <a:p>
            <a:r>
              <a:rPr lang="en-GB" dirty="0"/>
              <a:t>Support available through:</a:t>
            </a:r>
          </a:p>
          <a:p>
            <a:pPr marL="171450" indent="-171450">
              <a:buFont typeface="Arial" panose="020B0604020202020204" pitchFamily="34" charset="0"/>
              <a:buChar char="•"/>
            </a:pPr>
            <a:r>
              <a:rPr lang="en-GB" dirty="0"/>
              <a:t>Line managers, Scott and I also available</a:t>
            </a:r>
          </a:p>
          <a:p>
            <a:pPr marL="171450" indent="-171450">
              <a:buFont typeface="Arial" panose="020B0604020202020204" pitchFamily="34" charset="0"/>
              <a:buChar char="•"/>
            </a:pPr>
            <a:r>
              <a:rPr lang="en-GB" dirty="0"/>
              <a:t>HR</a:t>
            </a:r>
          </a:p>
          <a:p>
            <a:pPr marL="171450" indent="-171450">
              <a:buFont typeface="Arial" panose="020B0604020202020204" pitchFamily="34" charset="0"/>
              <a:buChar char="•"/>
            </a:pPr>
            <a:r>
              <a:rPr lang="en-GB" dirty="0"/>
              <a:t>Recruitment</a:t>
            </a:r>
          </a:p>
          <a:p>
            <a:pPr marL="171450" indent="-171450">
              <a:buFont typeface="Arial" panose="020B0604020202020204" pitchFamily="34" charset="0"/>
              <a:buChar char="•"/>
            </a:pPr>
            <a:r>
              <a:rPr lang="en-GB" dirty="0"/>
              <a:t>Trade union representatives</a:t>
            </a:r>
          </a:p>
        </p:txBody>
      </p:sp>
      <p:sp>
        <p:nvSpPr>
          <p:cNvPr id="4" name="Slide Number Placeholder 3"/>
          <p:cNvSpPr>
            <a:spLocks noGrp="1"/>
          </p:cNvSpPr>
          <p:nvPr>
            <p:ph type="sldNum" sz="quarter" idx="5"/>
          </p:nvPr>
        </p:nvSpPr>
        <p:spPr/>
        <p:txBody>
          <a:bodyPr/>
          <a:lstStyle/>
          <a:p>
            <a:fld id="{629E1332-232E-244C-A8C9-71513EE60D1A}" type="slidenum">
              <a:rPr lang="en-US" smtClean="0"/>
              <a:t>11</a:t>
            </a:fld>
            <a:endParaRPr lang="en-US"/>
          </a:p>
        </p:txBody>
      </p:sp>
    </p:spTree>
    <p:extLst>
      <p:ext uri="{BB962C8B-B14F-4D97-AF65-F5344CB8AC3E}">
        <p14:creationId xmlns:p14="http://schemas.microsoft.com/office/powerpoint/2010/main" val="298255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E1332-232E-244C-A8C9-71513EE60D1A}" type="slidenum">
              <a:rPr lang="en-US" smtClean="0"/>
              <a:t>12</a:t>
            </a:fld>
            <a:endParaRPr lang="en-US"/>
          </a:p>
        </p:txBody>
      </p:sp>
    </p:spTree>
    <p:extLst>
      <p:ext uri="{BB962C8B-B14F-4D97-AF65-F5344CB8AC3E}">
        <p14:creationId xmlns:p14="http://schemas.microsoft.com/office/powerpoint/2010/main" val="273783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can be via 121 meetings, emails, letter, through TU reps</a:t>
            </a:r>
          </a:p>
        </p:txBody>
      </p:sp>
      <p:sp>
        <p:nvSpPr>
          <p:cNvPr id="4" name="Slide Number Placeholder 3"/>
          <p:cNvSpPr>
            <a:spLocks noGrp="1"/>
          </p:cNvSpPr>
          <p:nvPr>
            <p:ph type="sldNum" sz="quarter" idx="5"/>
          </p:nvPr>
        </p:nvSpPr>
        <p:spPr/>
        <p:txBody>
          <a:bodyPr/>
          <a:lstStyle/>
          <a:p>
            <a:fld id="{629E1332-232E-244C-A8C9-71513EE60D1A}" type="slidenum">
              <a:rPr lang="en-US" smtClean="0"/>
              <a:t>19</a:t>
            </a:fld>
            <a:endParaRPr lang="en-US"/>
          </a:p>
        </p:txBody>
      </p:sp>
    </p:spTree>
    <p:extLst>
      <p:ext uri="{BB962C8B-B14F-4D97-AF65-F5344CB8AC3E}">
        <p14:creationId xmlns:p14="http://schemas.microsoft.com/office/powerpoint/2010/main" val="370154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5ED65F3-2481-464E-83AF-AA610998199B}" type="datetime1">
              <a:rPr lang="en-GB" smtClean="0"/>
              <a:t>27/04/2026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353143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62B554F-7F2F-48B4-A5FF-AC4A1BF38296}" type="datetime1">
              <a:rPr lang="en-GB" smtClean="0"/>
              <a:t>27/04/2026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145206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9D165DD-E4F3-4100-9778-840E8B5E32F9}" type="datetime1">
              <a:rPr lang="en-GB" smtClean="0"/>
              <a:t>27/04/2026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2743429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5339101-D75B-4802-B2AC-5B2E72B250B7}" type="datetime1">
              <a:rPr lang="en-GB" smtClean="0"/>
              <a:t>27/04/2026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395097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BE819C8-AA91-4695-B7DD-6C6312A26132}" type="datetime1">
              <a:rPr lang="en-GB" smtClean="0"/>
              <a:t>27/04/2026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235945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2BEEF30-54BA-4FF1-B23F-9D7D2580CDD7}" type="datetime1">
              <a:rPr lang="en-GB" smtClean="0"/>
              <a:t>27/04/2026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99010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5DC20CE-5A24-4B37-B340-0D7C5E7F1DD9}" type="datetime1">
              <a:rPr lang="en-GB" smtClean="0"/>
              <a:t>27/04/2026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168495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9D62FE6-ED17-4A1C-8AAA-2ECB5199B386}" type="datetime1">
              <a:rPr lang="en-GB" smtClean="0"/>
              <a:t>27/04/2026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327621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DCBE8-961F-4936-B57C-0510FE91438E}" type="datetime1">
              <a:rPr lang="en-GB" smtClean="0"/>
              <a:t>27/04/2026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310835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77105A16-B382-48C6-8AE7-B8B6A86F93AB}" type="datetime1">
              <a:rPr lang="en-GB" smtClean="0"/>
              <a:t>27/04/2026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2970601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33F2933-4C1A-44C4-AEA9-A7B26F91A539}" type="datetime1">
              <a:rPr lang="en-GB" smtClean="0"/>
              <a:t>27/04/2026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99004-BC25-554D-B4BC-0F5CFA34D7D6}" type="slidenum">
              <a:rPr lang="en-US" smtClean="0"/>
              <a:t>‹#›</a:t>
            </a:fld>
            <a:endParaRPr lang="en-US"/>
          </a:p>
        </p:txBody>
      </p:sp>
    </p:spTree>
    <p:extLst>
      <p:ext uri="{BB962C8B-B14F-4D97-AF65-F5344CB8AC3E}">
        <p14:creationId xmlns:p14="http://schemas.microsoft.com/office/powerpoint/2010/main" val="266673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3051C8E-356C-4B6B-92BC-7A25856F83DF}" type="datetime1">
              <a:rPr lang="en-GB" smtClean="0"/>
              <a:t>27/04/2026</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EB99004-BC25-554D-B4BC-0F5CFA34D7D6}" type="slidenum">
              <a:rPr lang="en-US" smtClean="0"/>
              <a:t>‹#›</a:t>
            </a:fld>
            <a:endParaRPr lang="en-US"/>
          </a:p>
        </p:txBody>
      </p:sp>
    </p:spTree>
    <p:extLst>
      <p:ext uri="{BB962C8B-B14F-4D97-AF65-F5344CB8AC3E}">
        <p14:creationId xmlns:p14="http://schemas.microsoft.com/office/powerpoint/2010/main" val="578048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cumbriafire.gov.uk/people-and-talent" TargetMode="External"/><Relationship Id="rId5" Type="http://schemas.openxmlformats.org/officeDocument/2006/relationships/image" Target="../media/image7.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with low confidence">
            <a:extLst>
              <a:ext uri="{FF2B5EF4-FFF2-40B4-BE49-F238E27FC236}">
                <a16:creationId xmlns:a16="http://schemas.microsoft.com/office/drawing/2014/main" id="{645D6EE4-3973-9268-F056-2F3149A89369}"/>
              </a:ext>
            </a:extLst>
          </p:cNvPr>
          <p:cNvPicPr>
            <a:picLocks noGrp="1" noRot="1" noChangeAspect="1" noMove="1" noResize="1" noEditPoints="1" noAdjustHandles="1" noChangeArrowheads="1" noChangeShapeType="1" noCrop="1"/>
          </p:cNvPicPr>
          <p:nvPr/>
        </p:nvPicPr>
        <p:blipFill>
          <a:blip r:embed="rId2"/>
          <a:stretch>
            <a:fillRect/>
          </a:stretch>
        </p:blipFill>
        <p:spPr>
          <a:xfrm>
            <a:off x="0" y="-11708"/>
            <a:ext cx="9144000" cy="4678680"/>
          </a:xfrm>
          <a:prstGeom prst="rect">
            <a:avLst/>
          </a:prstGeom>
        </p:spPr>
      </p:pic>
      <p:sp>
        <p:nvSpPr>
          <p:cNvPr id="2" name="Rectangle 1">
            <a:extLst>
              <a:ext uri="{FF2B5EF4-FFF2-40B4-BE49-F238E27FC236}">
                <a16:creationId xmlns:a16="http://schemas.microsoft.com/office/drawing/2014/main" id="{73A872F8-B781-D254-6512-5B5623DC4725}"/>
              </a:ext>
            </a:extLst>
          </p:cNvPr>
          <p:cNvSpPr>
            <a:spLocks/>
          </p:cNvSpPr>
          <p:nvPr/>
        </p:nvSpPr>
        <p:spPr>
          <a:xfrm>
            <a:off x="505175" y="1927521"/>
            <a:ext cx="5034141" cy="663673"/>
          </a:xfrm>
          <a:prstGeom prst="rect">
            <a:avLst/>
          </a:prstGeom>
          <a:solidFill>
            <a:srgbClr val="39393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2000" dirty="0"/>
          </a:p>
          <a:p>
            <a:pPr algn="ctr"/>
            <a:endParaRPr lang="en-GB" sz="2400" dirty="0">
              <a:latin typeface="Arial"/>
              <a:ea typeface="Calibri"/>
              <a:cs typeface="Arial"/>
            </a:endParaRPr>
          </a:p>
          <a:p>
            <a:pPr algn="ctr"/>
            <a:endParaRPr lang="en-GB" sz="2400" dirty="0">
              <a:latin typeface="Arial"/>
              <a:ea typeface="Calibri"/>
              <a:cs typeface="Arial"/>
            </a:endParaRPr>
          </a:p>
          <a:p>
            <a:pPr algn="ctr"/>
            <a:r>
              <a:rPr lang="en-GB" sz="2400" dirty="0">
                <a:latin typeface="Arial"/>
                <a:ea typeface="Calibri"/>
                <a:cs typeface="Arial"/>
              </a:rPr>
              <a:t>Staff engagement briefing</a:t>
            </a:r>
          </a:p>
          <a:p>
            <a:pPr algn="ctr"/>
            <a:endParaRPr lang="en-GB" sz="2000" dirty="0">
              <a:ea typeface="Calibri"/>
              <a:cs typeface="Calibri"/>
            </a:endParaRPr>
          </a:p>
          <a:p>
            <a:pPr algn="ctr"/>
            <a:endParaRPr lang="en-GB" sz="2000" dirty="0">
              <a:ea typeface="Calibri"/>
              <a:cs typeface="Calibri"/>
            </a:endParaRPr>
          </a:p>
          <a:p>
            <a:pPr algn="ctr"/>
            <a:endParaRPr lang="en-GB" sz="2400" dirty="0">
              <a:latin typeface="Arial"/>
              <a:ea typeface="Calibri"/>
              <a:cs typeface="Calibri"/>
            </a:endParaRPr>
          </a:p>
        </p:txBody>
      </p:sp>
      <p:sp>
        <p:nvSpPr>
          <p:cNvPr id="7" name="Rectangle 6">
            <a:extLst>
              <a:ext uri="{FF2B5EF4-FFF2-40B4-BE49-F238E27FC236}">
                <a16:creationId xmlns:a16="http://schemas.microsoft.com/office/drawing/2014/main" id="{091BCD5C-3B8B-E61F-0A05-01070EBAC4DB}"/>
              </a:ext>
            </a:extLst>
          </p:cNvPr>
          <p:cNvSpPr>
            <a:spLocks noGrp="1" noRot="1" noMove="1" noResize="1" noEditPoints="1" noAdjustHandles="1" noChangeArrowheads="1" noChangeShapeType="1"/>
          </p:cNvSpPr>
          <p:nvPr/>
        </p:nvSpPr>
        <p:spPr>
          <a:xfrm>
            <a:off x="0" y="4702638"/>
            <a:ext cx="9144000" cy="2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187B83D-6955-35E3-8D57-CDA61F5FEC1B}"/>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56883"/>
            <a:ext cx="9144000" cy="874825"/>
          </a:xfrm>
          <a:prstGeom prst="rect">
            <a:avLst/>
          </a:prstGeom>
        </p:spPr>
      </p:pic>
      <p:sp>
        <p:nvSpPr>
          <p:cNvPr id="3" name="TextBox 2">
            <a:extLst>
              <a:ext uri="{FF2B5EF4-FFF2-40B4-BE49-F238E27FC236}">
                <a16:creationId xmlns:a16="http://schemas.microsoft.com/office/drawing/2014/main" id="{E6D65DF2-A09E-75DA-4E1D-D88243E55CD9}"/>
              </a:ext>
            </a:extLst>
          </p:cNvPr>
          <p:cNvSpPr txBox="1"/>
          <p:nvPr/>
        </p:nvSpPr>
        <p:spPr>
          <a:xfrm>
            <a:off x="3041374" y="2982751"/>
            <a:ext cx="3061253" cy="646331"/>
          </a:xfrm>
          <a:prstGeom prst="rect">
            <a:avLst/>
          </a:prstGeom>
          <a:noFill/>
        </p:spPr>
        <p:txBody>
          <a:bodyPr wrap="square" rtlCol="0">
            <a:spAutoFit/>
          </a:bodyPr>
          <a:lstStyle/>
          <a:p>
            <a:pPr algn="ctr"/>
            <a:r>
              <a:rPr lang="en-GB" dirty="0">
                <a:solidFill>
                  <a:schemeClr val="bg1"/>
                </a:solidFill>
              </a:rPr>
              <a:t>Protection </a:t>
            </a:r>
          </a:p>
          <a:p>
            <a:pPr algn="ctr"/>
            <a:r>
              <a:rPr lang="en-GB" dirty="0">
                <a:solidFill>
                  <a:schemeClr val="bg1"/>
                </a:solidFill>
              </a:rPr>
              <a:t>29.4.26 </a:t>
            </a:r>
          </a:p>
        </p:txBody>
      </p:sp>
    </p:spTree>
    <p:extLst>
      <p:ext uri="{BB962C8B-B14F-4D97-AF65-F5344CB8AC3E}">
        <p14:creationId xmlns:p14="http://schemas.microsoft.com/office/powerpoint/2010/main" val="351835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FDC32-C3A5-D3F4-847A-56AEE984DA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A7B9F-7939-747C-5707-597055DA5AED}"/>
              </a:ext>
            </a:extLst>
          </p:cNvPr>
          <p:cNvSpPr>
            <a:spLocks noGrp="1"/>
          </p:cNvSpPr>
          <p:nvPr>
            <p:ph type="ctrTitle"/>
          </p:nvPr>
        </p:nvSpPr>
        <p:spPr>
          <a:xfrm>
            <a:off x="483798" y="635944"/>
            <a:ext cx="8109869" cy="552412"/>
          </a:xfrm>
        </p:spPr>
        <p:txBody>
          <a:bodyPr>
            <a:noAutofit/>
          </a:bodyPr>
          <a:lstStyle/>
          <a:p>
            <a:pPr algn="l"/>
            <a:r>
              <a:rPr lang="en-US" sz="2000" b="1" dirty="0">
                <a:solidFill>
                  <a:srgbClr val="BA1822"/>
                </a:solidFill>
                <a:latin typeface="Arial"/>
                <a:cs typeface="Arial Black" panose="020B0604020202020204" pitchFamily="34" charset="0"/>
              </a:rPr>
              <a:t>Timeline and Stages of the Process </a:t>
            </a:r>
          </a:p>
        </p:txBody>
      </p:sp>
      <p:sp>
        <p:nvSpPr>
          <p:cNvPr id="3" name="Subtitle 2">
            <a:extLst>
              <a:ext uri="{FF2B5EF4-FFF2-40B4-BE49-F238E27FC236}">
                <a16:creationId xmlns:a16="http://schemas.microsoft.com/office/drawing/2014/main" id="{FEA66329-4B00-065A-6178-9BC205CC0480}"/>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dirty="0">
              <a:latin typeface="Arial" panose="020B0604020202020204" pitchFamily="34" charset="0"/>
              <a:cs typeface="Arial" panose="020B0604020202020204" pitchFamily="34" charset="0"/>
            </a:endParaRPr>
          </a:p>
          <a:p>
            <a:pPr algn="l"/>
            <a:endParaRPr lang="en-US" sz="175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151BED7-B756-F8DF-5B03-020BD2104F5E}"/>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430F962D-AD80-E7A3-487E-21798AB8AFB7}"/>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graphicFrame>
        <p:nvGraphicFramePr>
          <p:cNvPr id="4" name="Table 3">
            <a:extLst>
              <a:ext uri="{FF2B5EF4-FFF2-40B4-BE49-F238E27FC236}">
                <a16:creationId xmlns:a16="http://schemas.microsoft.com/office/drawing/2014/main" id="{6CAEB0E5-7F8C-CE62-60DF-E8A636B81B4E}"/>
              </a:ext>
            </a:extLst>
          </p:cNvPr>
          <p:cNvGraphicFramePr>
            <a:graphicFrameLocks noGrp="1"/>
          </p:cNvGraphicFramePr>
          <p:nvPr>
            <p:extLst>
              <p:ext uri="{D42A27DB-BD31-4B8C-83A1-F6EECF244321}">
                <p14:modId xmlns:p14="http://schemas.microsoft.com/office/powerpoint/2010/main" val="3060458335"/>
              </p:ext>
            </p:extLst>
          </p:nvPr>
        </p:nvGraphicFramePr>
        <p:xfrm>
          <a:off x="1547664" y="1484784"/>
          <a:ext cx="6192688" cy="2595880"/>
        </p:xfrm>
        <a:graphic>
          <a:graphicData uri="http://schemas.openxmlformats.org/drawingml/2006/table">
            <a:tbl>
              <a:tblPr firstRow="1" bandRow="1"/>
              <a:tblGrid>
                <a:gridCol w="3096344">
                  <a:extLst>
                    <a:ext uri="{9D8B030D-6E8A-4147-A177-3AD203B41FA5}">
                      <a16:colId xmlns:a16="http://schemas.microsoft.com/office/drawing/2014/main" val="3548368023"/>
                    </a:ext>
                  </a:extLst>
                </a:gridCol>
                <a:gridCol w="3096344">
                  <a:extLst>
                    <a:ext uri="{9D8B030D-6E8A-4147-A177-3AD203B41FA5}">
                      <a16:colId xmlns:a16="http://schemas.microsoft.com/office/drawing/2014/main" val="2579669748"/>
                    </a:ext>
                  </a:extLst>
                </a:gridCol>
              </a:tblGrid>
              <a:tr h="370840">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GB" dirty="0"/>
                        <a:t>Date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GB" dirty="0"/>
                        <a:t>Activity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extLst>
                  <a:ext uri="{0D108BD9-81ED-4DB2-BD59-A6C34878D82A}">
                    <a16:rowId xmlns:a16="http://schemas.microsoft.com/office/drawing/2014/main" val="191558245"/>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14</a:t>
                      </a:r>
                      <a:r>
                        <a:rPr lang="en-GB" baseline="30000" dirty="0">
                          <a:solidFill>
                            <a:schemeClr val="tx2"/>
                          </a:solidFill>
                        </a:rPr>
                        <a:t>th</a:t>
                      </a:r>
                      <a:r>
                        <a:rPr lang="en-GB" dirty="0">
                          <a:solidFill>
                            <a:schemeClr val="tx2"/>
                          </a:solidFill>
                        </a:rPr>
                        <a:t> April 2026</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Decision paper to SLT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776014512"/>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2"/>
                          </a:solidFill>
                        </a:rPr>
                        <a:t>29</a:t>
                      </a:r>
                      <a:r>
                        <a:rPr lang="en-GB" baseline="30000" dirty="0">
                          <a:solidFill>
                            <a:schemeClr val="tx2"/>
                          </a:solidFill>
                        </a:rPr>
                        <a:t>th</a:t>
                      </a:r>
                      <a:r>
                        <a:rPr lang="en-GB" dirty="0">
                          <a:solidFill>
                            <a:schemeClr val="tx2"/>
                          </a:solidFill>
                        </a:rPr>
                        <a:t> April 2026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Initial Protection team consultation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036975913"/>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14</a:t>
                      </a:r>
                      <a:r>
                        <a:rPr lang="en-GB" baseline="30000" dirty="0">
                          <a:solidFill>
                            <a:schemeClr val="tx2"/>
                          </a:solidFill>
                        </a:rPr>
                        <a:t>th</a:t>
                      </a:r>
                      <a:r>
                        <a:rPr lang="en-GB" dirty="0">
                          <a:solidFill>
                            <a:schemeClr val="tx2"/>
                          </a:solidFill>
                        </a:rPr>
                        <a:t> May 2026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Mid point meeting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424152223"/>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29</a:t>
                      </a:r>
                      <a:r>
                        <a:rPr lang="en-GB" baseline="30000" dirty="0">
                          <a:solidFill>
                            <a:schemeClr val="tx2"/>
                          </a:solidFill>
                        </a:rPr>
                        <a:t>th</a:t>
                      </a:r>
                      <a:r>
                        <a:rPr lang="en-GB" dirty="0">
                          <a:solidFill>
                            <a:schemeClr val="tx2"/>
                          </a:solidFill>
                        </a:rPr>
                        <a:t> May 2026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Consultation Ends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66962580"/>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w/c 1</a:t>
                      </a:r>
                      <a:r>
                        <a:rPr lang="en-GB" baseline="30000" dirty="0">
                          <a:solidFill>
                            <a:schemeClr val="tx2"/>
                          </a:solidFill>
                        </a:rPr>
                        <a:t>st</a:t>
                      </a:r>
                      <a:r>
                        <a:rPr lang="en-GB" dirty="0">
                          <a:solidFill>
                            <a:schemeClr val="tx2"/>
                          </a:solidFill>
                        </a:rPr>
                        <a:t> June 2026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2"/>
                          </a:solidFill>
                        </a:rPr>
                        <a:t>Collation and review of feedback</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16159246"/>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4</a:t>
                      </a:r>
                      <a:r>
                        <a:rPr lang="en-GB" baseline="30000" dirty="0">
                          <a:solidFill>
                            <a:schemeClr val="tx2"/>
                          </a:solidFill>
                        </a:rPr>
                        <a:t>th</a:t>
                      </a:r>
                      <a:r>
                        <a:rPr lang="en-GB" dirty="0">
                          <a:solidFill>
                            <a:schemeClr val="tx2"/>
                          </a:solidFill>
                        </a:rPr>
                        <a:t> June 2026</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2"/>
                          </a:solidFill>
                        </a:rPr>
                        <a:t>End point meeting</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673604502"/>
                  </a:ext>
                </a:extLst>
              </a:tr>
            </a:tbl>
          </a:graphicData>
        </a:graphic>
      </p:graphicFrame>
    </p:spTree>
    <p:extLst>
      <p:ext uri="{BB962C8B-B14F-4D97-AF65-F5344CB8AC3E}">
        <p14:creationId xmlns:p14="http://schemas.microsoft.com/office/powerpoint/2010/main" val="2937499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2A3A8-4894-D80E-CA73-FDE0DBBF9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6388C-3AAB-ED1E-0976-4335497DB646}"/>
              </a:ext>
            </a:extLst>
          </p:cNvPr>
          <p:cNvSpPr>
            <a:spLocks noGrp="1"/>
          </p:cNvSpPr>
          <p:nvPr>
            <p:ph type="ctrTitle"/>
          </p:nvPr>
        </p:nvSpPr>
        <p:spPr>
          <a:xfrm>
            <a:off x="165746" y="374925"/>
            <a:ext cx="8109869" cy="552412"/>
          </a:xfrm>
        </p:spPr>
        <p:txBody>
          <a:bodyPr>
            <a:noAutofit/>
          </a:bodyPr>
          <a:lstStyle/>
          <a:p>
            <a:pPr algn="l"/>
            <a:r>
              <a:rPr lang="en-US" sz="2000" b="1" dirty="0">
                <a:solidFill>
                  <a:srgbClr val="BA1822"/>
                </a:solidFill>
                <a:latin typeface="Arial"/>
                <a:cs typeface="Arial Black" panose="020B0604020202020204" pitchFamily="34" charset="0"/>
              </a:rPr>
              <a:t>What engagement means for you? </a:t>
            </a:r>
          </a:p>
        </p:txBody>
      </p:sp>
      <p:pic>
        <p:nvPicPr>
          <p:cNvPr id="20" name="Picture 19">
            <a:extLst>
              <a:ext uri="{FF2B5EF4-FFF2-40B4-BE49-F238E27FC236}">
                <a16:creationId xmlns:a16="http://schemas.microsoft.com/office/drawing/2014/main" id="{D48DF6D2-1EA0-CCE2-BD9A-F21043B0CFF2}"/>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174C92AB-440D-62F5-6EC6-F502929EEE4F}"/>
              </a:ext>
            </a:extLst>
          </p:cNvPr>
          <p:cNvPicPr>
            <a:picLocks noGrp="1" noRot="1" noChangeAspect="1" noMove="1" noResize="1" noEditPoints="1" noAdjustHandles="1" noChangeArrowheads="1" noChangeShapeType="1" noCrop="1"/>
          </p:cNvPicPr>
          <p:nvPr/>
        </p:nvPicPr>
        <p:blipFill>
          <a:blip r:embed="rId4"/>
          <a:stretch>
            <a:fillRect/>
          </a:stretch>
        </p:blipFill>
        <p:spPr>
          <a:xfrm>
            <a:off x="0" y="4790405"/>
            <a:ext cx="9144000" cy="874825"/>
          </a:xfrm>
          <a:prstGeom prst="rect">
            <a:avLst/>
          </a:prstGeom>
        </p:spPr>
      </p:pic>
      <p:sp>
        <p:nvSpPr>
          <p:cNvPr id="8" name="Content Placeholder 2">
            <a:extLst>
              <a:ext uri="{FF2B5EF4-FFF2-40B4-BE49-F238E27FC236}">
                <a16:creationId xmlns:a16="http://schemas.microsoft.com/office/drawing/2014/main" id="{C9A1BF04-1CBD-B7F8-4B9B-EF62CDBF5048}"/>
              </a:ext>
            </a:extLst>
          </p:cNvPr>
          <p:cNvSpPr txBox="1">
            <a:spLocks/>
          </p:cNvSpPr>
          <p:nvPr/>
        </p:nvSpPr>
        <p:spPr bwMode="auto">
          <a:xfrm>
            <a:off x="356396" y="775456"/>
            <a:ext cx="8431207" cy="3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18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GB" altLang="en-US" sz="1800" kern="0" dirty="0">
                <a:solidFill>
                  <a:srgbClr val="000000"/>
                </a:solidFill>
                <a:latin typeface="Arial"/>
              </a:rPr>
              <a:t>30</a:t>
            </a:r>
            <a:r>
              <a:rPr kumimoji="0" lang="en-GB" altLang="en-US" sz="1800" b="0" i="0" u="none" strike="noStrike" kern="0" cap="none" spc="0" normalizeH="0" baseline="0" noProof="0" dirty="0">
                <a:ln>
                  <a:noFill/>
                </a:ln>
                <a:solidFill>
                  <a:srgbClr val="000000"/>
                </a:solidFill>
                <a:effectLst/>
                <a:uLnTx/>
                <a:uFillTx/>
                <a:latin typeface="Arial"/>
                <a:ea typeface="+mn-ea"/>
                <a:cs typeface="+mn-cs"/>
              </a:rPr>
              <a:t> day engagement period 29</a:t>
            </a:r>
            <a:r>
              <a:rPr kumimoji="0" lang="en-GB" altLang="en-US" sz="1800" b="0" i="0" u="none" strike="noStrike" kern="0" cap="none" spc="0" normalizeH="0" baseline="30000" noProof="0" dirty="0">
                <a:ln>
                  <a:noFill/>
                </a:ln>
                <a:solidFill>
                  <a:srgbClr val="000000"/>
                </a:solidFill>
                <a:effectLst/>
                <a:uLnTx/>
                <a:uFillTx/>
                <a:latin typeface="Arial"/>
                <a:ea typeface="+mn-ea"/>
                <a:cs typeface="+mn-cs"/>
              </a:rPr>
              <a:t>th</a:t>
            </a:r>
            <a:r>
              <a:rPr kumimoji="0" lang="en-GB" altLang="en-US" sz="1800" b="0" i="0" u="none" strike="noStrike" kern="0" cap="none" spc="0" normalizeH="0" baseline="0" noProof="0" dirty="0">
                <a:ln>
                  <a:noFill/>
                </a:ln>
                <a:solidFill>
                  <a:srgbClr val="000000"/>
                </a:solidFill>
                <a:effectLst/>
                <a:uLnTx/>
                <a:uFillTx/>
                <a:latin typeface="Arial"/>
                <a:ea typeface="+mn-ea"/>
                <a:cs typeface="+mn-cs"/>
              </a:rPr>
              <a:t> April to 29</a:t>
            </a:r>
            <a:r>
              <a:rPr kumimoji="0" lang="en-GB" altLang="en-US" sz="1800" b="0" i="0" u="none" strike="noStrike" kern="0" cap="none" spc="0" normalizeH="0" baseline="30000" noProof="0" dirty="0">
                <a:ln>
                  <a:noFill/>
                </a:ln>
                <a:solidFill>
                  <a:srgbClr val="000000"/>
                </a:solidFill>
                <a:effectLst/>
                <a:uLnTx/>
                <a:uFillTx/>
                <a:latin typeface="Arial"/>
                <a:ea typeface="+mn-ea"/>
                <a:cs typeface="+mn-cs"/>
              </a:rPr>
              <a:t>th</a:t>
            </a:r>
            <a:r>
              <a:rPr kumimoji="0" lang="en-GB" altLang="en-US" sz="1800" b="0" i="0" u="none" strike="noStrike" kern="0" cap="none" spc="0" normalizeH="0" baseline="0" noProof="0" dirty="0">
                <a:ln>
                  <a:noFill/>
                </a:ln>
                <a:solidFill>
                  <a:srgbClr val="000000"/>
                </a:solidFill>
                <a:effectLst/>
                <a:uLnTx/>
                <a:uFillTx/>
                <a:latin typeface="Arial"/>
                <a:ea typeface="+mn-ea"/>
                <a:cs typeface="+mn-cs"/>
              </a:rPr>
              <a:t> May 2026</a:t>
            </a:r>
            <a:endParaRPr kumimoji="0" lang="en-GB" altLang="en-US" sz="7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000000"/>
                </a:solidFill>
                <a:effectLst/>
                <a:uLnTx/>
                <a:uFillTx/>
                <a:latin typeface="Arial"/>
                <a:ea typeface="+mn-ea"/>
                <a:cs typeface="+mn-cs"/>
              </a:rPr>
              <a:t>Staff Meetings: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7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18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000000"/>
                </a:solidFill>
                <a:effectLst/>
                <a:uLnTx/>
                <a:uFillTx/>
                <a:latin typeface="Arial"/>
                <a:ea typeface="+mn-ea"/>
                <a:cs typeface="+mn-cs"/>
              </a:rPr>
              <a:t>Opportunity of 1:1s with management on request </a:t>
            </a:r>
          </a:p>
          <a:p>
            <a:pPr marL="742950" marR="0" lvl="2"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a:ln>
                  <a:noFill/>
                </a:ln>
                <a:solidFill>
                  <a:srgbClr val="000000"/>
                </a:solidFill>
                <a:effectLst/>
                <a:uLnTx/>
                <a:uFillTx/>
                <a:latin typeface="Arial"/>
              </a:rPr>
              <a:t>Request a 1:1 via your line manager</a:t>
            </a:r>
          </a:p>
          <a:p>
            <a:pPr marL="742950" marR="0" lvl="2"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a:ln>
                  <a:noFill/>
                </a:ln>
                <a:solidFill>
                  <a:srgbClr val="000000"/>
                </a:solidFill>
                <a:effectLst/>
                <a:uLnTx/>
                <a:uFillTx/>
                <a:latin typeface="Arial"/>
              </a:rPr>
              <a:t>Group meetings can also be arranged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7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1800" b="0" i="0" u="none" strike="noStrike" kern="0" cap="none" spc="0" normalizeH="0" baseline="0" noProof="0" dirty="0">
                <a:ln>
                  <a:noFill/>
                </a:ln>
                <a:solidFill>
                  <a:srgbClr val="000000"/>
                </a:solidFill>
                <a:effectLst/>
                <a:uLnTx/>
                <a:uFillTx/>
                <a:latin typeface="Arial"/>
                <a:ea typeface="+mn-ea"/>
                <a:cs typeface="+mn-cs"/>
              </a:rPr>
              <a:t>What support is available?</a:t>
            </a:r>
            <a:endParaRPr kumimoji="0" lang="en-GB" altLang="en-US" sz="7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28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9" name="Table 8">
            <a:extLst>
              <a:ext uri="{FF2B5EF4-FFF2-40B4-BE49-F238E27FC236}">
                <a16:creationId xmlns:a16="http://schemas.microsoft.com/office/drawing/2014/main" id="{6B400550-847B-6F05-4019-F815D5D1F0E7}"/>
              </a:ext>
            </a:extLst>
          </p:cNvPr>
          <p:cNvGraphicFramePr>
            <a:graphicFrameLocks noGrp="1"/>
          </p:cNvGraphicFramePr>
          <p:nvPr>
            <p:extLst>
              <p:ext uri="{D42A27DB-BD31-4B8C-83A1-F6EECF244321}">
                <p14:modId xmlns:p14="http://schemas.microsoft.com/office/powerpoint/2010/main" val="3462767991"/>
              </p:ext>
            </p:extLst>
          </p:nvPr>
        </p:nvGraphicFramePr>
        <p:xfrm>
          <a:off x="683567" y="1772816"/>
          <a:ext cx="7776865" cy="2075160"/>
        </p:xfrm>
        <a:graphic>
          <a:graphicData uri="http://schemas.openxmlformats.org/drawingml/2006/table">
            <a:tbl>
              <a:tblPr firstRow="1" bandRow="1"/>
              <a:tblGrid>
                <a:gridCol w="1364362">
                  <a:extLst>
                    <a:ext uri="{9D8B030D-6E8A-4147-A177-3AD203B41FA5}">
                      <a16:colId xmlns:a16="http://schemas.microsoft.com/office/drawing/2014/main" val="3548368023"/>
                    </a:ext>
                  </a:extLst>
                </a:gridCol>
                <a:gridCol w="2092022">
                  <a:extLst>
                    <a:ext uri="{9D8B030D-6E8A-4147-A177-3AD203B41FA5}">
                      <a16:colId xmlns:a16="http://schemas.microsoft.com/office/drawing/2014/main" val="2579669748"/>
                    </a:ext>
                  </a:extLst>
                </a:gridCol>
                <a:gridCol w="3456385">
                  <a:extLst>
                    <a:ext uri="{9D8B030D-6E8A-4147-A177-3AD203B41FA5}">
                      <a16:colId xmlns:a16="http://schemas.microsoft.com/office/drawing/2014/main" val="112940941"/>
                    </a:ext>
                  </a:extLst>
                </a:gridCol>
                <a:gridCol w="864096">
                  <a:extLst>
                    <a:ext uri="{9D8B030D-6E8A-4147-A177-3AD203B41FA5}">
                      <a16:colId xmlns:a16="http://schemas.microsoft.com/office/drawing/2014/main" val="1232433901"/>
                    </a:ext>
                  </a:extLst>
                </a:gridCol>
              </a:tblGrid>
              <a:tr h="370840">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GB" dirty="0"/>
                        <a:t>Meeting</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GB" dirty="0"/>
                        <a:t>Date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GB" dirty="0"/>
                        <a:t>Venue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GB" dirty="0"/>
                        <a:t>Time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extLst>
                  <a:ext uri="{0D108BD9-81ED-4DB2-BD59-A6C34878D82A}">
                    <a16:rowId xmlns:a16="http://schemas.microsoft.com/office/drawing/2014/main" val="191558245"/>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sz="1800" dirty="0">
                          <a:solidFill>
                            <a:schemeClr val="tx2"/>
                          </a:solidFill>
                        </a:rPr>
                        <a:t>First</a:t>
                      </a:r>
                      <a:endParaRPr lang="en-GB" dirty="0">
                        <a:solidFill>
                          <a:schemeClr val="tx2"/>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29</a:t>
                      </a:r>
                      <a:r>
                        <a:rPr lang="en-GB" baseline="30000" dirty="0">
                          <a:solidFill>
                            <a:schemeClr val="tx2"/>
                          </a:solidFill>
                        </a:rPr>
                        <a:t>th</a:t>
                      </a:r>
                      <a:r>
                        <a:rPr lang="en-GB" dirty="0">
                          <a:solidFill>
                            <a:schemeClr val="tx2"/>
                          </a:solidFill>
                        </a:rPr>
                        <a:t> April</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2"/>
                          </a:solidFill>
                        </a:rPr>
                        <a:t>HQ Community Room, Penrith</a:t>
                      </a:r>
                    </a:p>
                    <a:p>
                      <a:endParaRPr lang="en-GB" dirty="0">
                        <a:solidFill>
                          <a:schemeClr val="tx2"/>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14:00</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3776014512"/>
                  </a:ext>
                </a:extLst>
              </a:tr>
              <a:tr h="69848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sz="1800" dirty="0">
                          <a:solidFill>
                            <a:schemeClr val="tx2"/>
                          </a:solidFill>
                        </a:rPr>
                        <a:t>Mid-Point</a:t>
                      </a:r>
                      <a:endParaRPr lang="en-GB" dirty="0">
                        <a:solidFill>
                          <a:schemeClr val="tx2"/>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14</a:t>
                      </a:r>
                      <a:r>
                        <a:rPr lang="en-GB" baseline="30000" dirty="0">
                          <a:solidFill>
                            <a:schemeClr val="tx2"/>
                          </a:solidFill>
                        </a:rPr>
                        <a:t>th</a:t>
                      </a:r>
                      <a:r>
                        <a:rPr lang="en-GB" dirty="0">
                          <a:solidFill>
                            <a:schemeClr val="tx2"/>
                          </a:solidFill>
                        </a:rPr>
                        <a:t> May</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HQ Community Room, Penrith</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10:00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36975913"/>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sz="1800" dirty="0">
                          <a:solidFill>
                            <a:schemeClr val="tx2"/>
                          </a:solidFill>
                        </a:rPr>
                        <a:t>Final</a:t>
                      </a:r>
                      <a:endParaRPr lang="en-GB" dirty="0">
                        <a:solidFill>
                          <a:schemeClr val="tx2"/>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4</a:t>
                      </a:r>
                      <a:r>
                        <a:rPr lang="en-GB" baseline="30000" dirty="0">
                          <a:solidFill>
                            <a:schemeClr val="tx2"/>
                          </a:solidFill>
                        </a:rPr>
                        <a:t>th</a:t>
                      </a:r>
                      <a:r>
                        <a:rPr lang="en-GB" dirty="0">
                          <a:solidFill>
                            <a:schemeClr val="tx2"/>
                          </a:solidFill>
                        </a:rPr>
                        <a:t> June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2"/>
                          </a:solidFill>
                        </a:rPr>
                        <a:t>HQ Community Room, Penrith</a:t>
                      </a:r>
                    </a:p>
                    <a:p>
                      <a:endParaRPr lang="en-GB" dirty="0">
                        <a:solidFill>
                          <a:schemeClr val="tx2"/>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r>
                        <a:rPr lang="en-GB" dirty="0">
                          <a:solidFill>
                            <a:schemeClr val="tx2"/>
                          </a:solidFill>
                        </a:rPr>
                        <a:t>10:00</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424152223"/>
                  </a:ext>
                </a:extLst>
              </a:tr>
            </a:tbl>
          </a:graphicData>
        </a:graphic>
      </p:graphicFrame>
    </p:spTree>
    <p:extLst>
      <p:ext uri="{BB962C8B-B14F-4D97-AF65-F5344CB8AC3E}">
        <p14:creationId xmlns:p14="http://schemas.microsoft.com/office/powerpoint/2010/main" val="664880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FDE65-6FC6-EA82-B187-7EA14A679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73CAE-3E3E-B81F-D2E2-446DC21EA5BA}"/>
              </a:ext>
            </a:extLst>
          </p:cNvPr>
          <p:cNvSpPr>
            <a:spLocks noGrp="1"/>
          </p:cNvSpPr>
          <p:nvPr>
            <p:ph type="ctrTitle"/>
          </p:nvPr>
        </p:nvSpPr>
        <p:spPr>
          <a:xfrm>
            <a:off x="483800" y="299277"/>
            <a:ext cx="8109869" cy="552412"/>
          </a:xfrm>
        </p:spPr>
        <p:txBody>
          <a:bodyPr>
            <a:noAutofit/>
          </a:bodyPr>
          <a:lstStyle/>
          <a:p>
            <a:pPr algn="l"/>
            <a:r>
              <a:rPr lang="en-US" sz="2000" b="1" dirty="0">
                <a:solidFill>
                  <a:srgbClr val="BA1822"/>
                </a:solidFill>
                <a:latin typeface="Arial"/>
                <a:cs typeface="Arial Black" panose="020B0604020202020204" pitchFamily="34" charset="0"/>
              </a:rPr>
              <a:t>Employee Information Website </a:t>
            </a:r>
          </a:p>
        </p:txBody>
      </p:sp>
      <p:sp>
        <p:nvSpPr>
          <p:cNvPr id="3" name="Subtitle 2">
            <a:extLst>
              <a:ext uri="{FF2B5EF4-FFF2-40B4-BE49-F238E27FC236}">
                <a16:creationId xmlns:a16="http://schemas.microsoft.com/office/drawing/2014/main" id="{B7B0F2C0-ECE0-0931-AF16-9AD3406FEC69}"/>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dirty="0">
              <a:latin typeface="Arial" panose="020B0604020202020204" pitchFamily="34" charset="0"/>
              <a:cs typeface="Arial" panose="020B0604020202020204" pitchFamily="34" charset="0"/>
            </a:endParaRPr>
          </a:p>
          <a:p>
            <a:pPr algn="l"/>
            <a:endParaRPr lang="en-US" sz="175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62B0CB06-3B6F-1257-C118-30E4811E4724}"/>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D3D8149E-E946-ECA8-5A59-7D0262576354}"/>
              </a:ext>
            </a:extLst>
          </p:cNvPr>
          <p:cNvPicPr>
            <a:picLocks noGrp="1" noRot="1" noChangeAspect="1" noMove="1" noResize="1" noEditPoints="1" noAdjustHandles="1" noChangeArrowheads="1" noChangeShapeType="1" noCrop="1"/>
          </p:cNvPicPr>
          <p:nvPr/>
        </p:nvPicPr>
        <p:blipFill>
          <a:blip r:embed="rId4"/>
          <a:stretch>
            <a:fillRect/>
          </a:stretch>
        </p:blipFill>
        <p:spPr>
          <a:xfrm>
            <a:off x="0" y="4790405"/>
            <a:ext cx="9144000" cy="874825"/>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8FF2F6C2-FDAF-9DA4-930D-5CC635AF231B}"/>
              </a:ext>
            </a:extLst>
          </p:cNvPr>
          <p:cNvPicPr>
            <a:picLocks noChangeAspect="1"/>
          </p:cNvPicPr>
          <p:nvPr/>
        </p:nvPicPr>
        <p:blipFill>
          <a:blip r:embed="rId5"/>
          <a:srcRect l="61478" t="10619" r="8696" b="6470"/>
          <a:stretch>
            <a:fillRect/>
          </a:stretch>
        </p:blipFill>
        <p:spPr>
          <a:xfrm>
            <a:off x="241899" y="851689"/>
            <a:ext cx="5269508" cy="4119836"/>
          </a:xfrm>
          <a:prstGeom prst="rect">
            <a:avLst/>
          </a:prstGeom>
        </p:spPr>
      </p:pic>
      <p:sp>
        <p:nvSpPr>
          <p:cNvPr id="8" name="Oval 7">
            <a:extLst>
              <a:ext uri="{FF2B5EF4-FFF2-40B4-BE49-F238E27FC236}">
                <a16:creationId xmlns:a16="http://schemas.microsoft.com/office/drawing/2014/main" id="{02CF55A0-0EC5-3F8F-711E-2A6B34C7AD61}"/>
              </a:ext>
            </a:extLst>
          </p:cNvPr>
          <p:cNvSpPr/>
          <p:nvPr/>
        </p:nvSpPr>
        <p:spPr>
          <a:xfrm>
            <a:off x="2775005" y="4686288"/>
            <a:ext cx="381663" cy="177023"/>
          </a:xfrm>
          <a:prstGeom prst="ellipse">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0BB29C11-4A35-EB3A-B7B3-1BEE7F670C9F}"/>
              </a:ext>
            </a:extLst>
          </p:cNvPr>
          <p:cNvCxnSpPr/>
          <p:nvPr/>
        </p:nvCxnSpPr>
        <p:spPr>
          <a:xfrm flipV="1">
            <a:off x="3156668" y="1502797"/>
            <a:ext cx="2957885" cy="3183491"/>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7F82C83-0CEC-3CDF-785C-93AB5ECE333F}"/>
              </a:ext>
            </a:extLst>
          </p:cNvPr>
          <p:cNvSpPr txBox="1"/>
          <p:nvPr/>
        </p:nvSpPr>
        <p:spPr>
          <a:xfrm>
            <a:off x="5767518" y="827800"/>
            <a:ext cx="3212403" cy="646331"/>
          </a:xfrm>
          <a:prstGeom prst="rect">
            <a:avLst/>
          </a:prstGeom>
          <a:noFill/>
        </p:spPr>
        <p:txBody>
          <a:bodyPr wrap="square">
            <a:spAutoFit/>
          </a:bodyPr>
          <a:lstStyle/>
          <a:p>
            <a:r>
              <a:rPr lang="en-GB" dirty="0">
                <a:hlinkClick r:id="rId6">
                  <a:extLst>
                    <a:ext uri="{A12FA001-AC4F-418D-AE19-62706E023703}">
                      <ahyp:hlinkClr xmlns:ahyp="http://schemas.microsoft.com/office/drawing/2018/hyperlinkcolor" val="tx"/>
                    </a:ext>
                  </a:extLst>
                </a:hlinkClick>
              </a:rPr>
              <a:t>People and Talent | Cumbria Fire &amp; Rescue Service</a:t>
            </a:r>
            <a:endParaRPr lang="en-GB" dirty="0"/>
          </a:p>
        </p:txBody>
      </p:sp>
    </p:spTree>
    <p:extLst>
      <p:ext uri="{BB962C8B-B14F-4D97-AF65-F5344CB8AC3E}">
        <p14:creationId xmlns:p14="http://schemas.microsoft.com/office/powerpoint/2010/main" val="1985533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CBB5D-57FA-66B8-05F7-D875D04D8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E5844-25FB-0677-3B33-E98DC8B8F06B}"/>
              </a:ext>
            </a:extLst>
          </p:cNvPr>
          <p:cNvSpPr>
            <a:spLocks noGrp="1"/>
          </p:cNvSpPr>
          <p:nvPr>
            <p:ph type="ctrTitle"/>
          </p:nvPr>
        </p:nvSpPr>
        <p:spPr>
          <a:xfrm>
            <a:off x="483800" y="299277"/>
            <a:ext cx="8109869" cy="552412"/>
          </a:xfrm>
        </p:spPr>
        <p:txBody>
          <a:bodyPr>
            <a:noAutofit/>
          </a:bodyPr>
          <a:lstStyle/>
          <a:p>
            <a:pPr algn="l"/>
            <a:r>
              <a:rPr lang="en-US" sz="2000" b="1" dirty="0">
                <a:solidFill>
                  <a:srgbClr val="BA1822"/>
                </a:solidFill>
                <a:latin typeface="Arial"/>
                <a:cs typeface="Arial Black" panose="020B0604020202020204" pitchFamily="34" charset="0"/>
              </a:rPr>
              <a:t>Assimilation Process</a:t>
            </a:r>
          </a:p>
        </p:txBody>
      </p:sp>
      <p:pic>
        <p:nvPicPr>
          <p:cNvPr id="20" name="Picture 19">
            <a:extLst>
              <a:ext uri="{FF2B5EF4-FFF2-40B4-BE49-F238E27FC236}">
                <a16:creationId xmlns:a16="http://schemas.microsoft.com/office/drawing/2014/main" id="{4327B60C-BDC8-D700-5A16-478A619064EB}"/>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8F4968A1-B63E-9642-E2FB-EF447CCE90E5}"/>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9" name="Rectangle 8">
            <a:extLst>
              <a:ext uri="{FF2B5EF4-FFF2-40B4-BE49-F238E27FC236}">
                <a16:creationId xmlns:a16="http://schemas.microsoft.com/office/drawing/2014/main" id="{CCF32090-7689-496F-4267-313E86867025}"/>
              </a:ext>
            </a:extLst>
          </p:cNvPr>
          <p:cNvSpPr/>
          <p:nvPr/>
        </p:nvSpPr>
        <p:spPr>
          <a:xfrm>
            <a:off x="275822" y="2262113"/>
            <a:ext cx="2880319" cy="1332583"/>
          </a:xfrm>
          <a:prstGeom prst="rect">
            <a:avLst/>
          </a:prstGeom>
          <a:solidFill>
            <a:srgbClr val="BA182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t>Positions within the Current Structure</a:t>
            </a:r>
          </a:p>
        </p:txBody>
      </p:sp>
      <p:sp>
        <p:nvSpPr>
          <p:cNvPr id="11" name="Rectangle 10">
            <a:extLst>
              <a:ext uri="{FF2B5EF4-FFF2-40B4-BE49-F238E27FC236}">
                <a16:creationId xmlns:a16="http://schemas.microsoft.com/office/drawing/2014/main" id="{98C64099-5A79-BE44-95F3-E02E7C1A52B9}"/>
              </a:ext>
            </a:extLst>
          </p:cNvPr>
          <p:cNvSpPr/>
          <p:nvPr/>
        </p:nvSpPr>
        <p:spPr>
          <a:xfrm>
            <a:off x="5879274" y="2262113"/>
            <a:ext cx="2965499" cy="1332582"/>
          </a:xfrm>
          <a:prstGeom prst="rect">
            <a:avLst/>
          </a:prstGeom>
          <a:solidFill>
            <a:srgbClr val="BA182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t>Positions within the New Structure</a:t>
            </a:r>
          </a:p>
        </p:txBody>
      </p:sp>
      <p:sp>
        <p:nvSpPr>
          <p:cNvPr id="13" name="TextBox 9">
            <a:extLst>
              <a:ext uri="{FF2B5EF4-FFF2-40B4-BE49-F238E27FC236}">
                <a16:creationId xmlns:a16="http://schemas.microsoft.com/office/drawing/2014/main" id="{C455AB04-A08B-2767-84EE-AC821ED35EB4}"/>
              </a:ext>
            </a:extLst>
          </p:cNvPr>
          <p:cNvSpPr txBox="1">
            <a:spLocks noChangeArrowheads="1"/>
          </p:cNvSpPr>
          <p:nvPr/>
        </p:nvSpPr>
        <p:spPr bwMode="auto">
          <a:xfrm>
            <a:off x="636506" y="1298502"/>
            <a:ext cx="210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GB" altLang="en-US" sz="1800" b="1" dirty="0">
                <a:solidFill>
                  <a:schemeClr val="tx1"/>
                </a:solidFill>
              </a:rPr>
              <a:t>Current Structure</a:t>
            </a:r>
          </a:p>
        </p:txBody>
      </p:sp>
      <p:sp>
        <p:nvSpPr>
          <p:cNvPr id="14" name="TextBox 10">
            <a:extLst>
              <a:ext uri="{FF2B5EF4-FFF2-40B4-BE49-F238E27FC236}">
                <a16:creationId xmlns:a16="http://schemas.microsoft.com/office/drawing/2014/main" id="{CCB917AD-6C3F-5F4B-192D-4720D2BF3C82}"/>
              </a:ext>
            </a:extLst>
          </p:cNvPr>
          <p:cNvSpPr txBox="1">
            <a:spLocks noChangeArrowheads="1"/>
          </p:cNvSpPr>
          <p:nvPr/>
        </p:nvSpPr>
        <p:spPr bwMode="auto">
          <a:xfrm>
            <a:off x="6300705" y="128938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GB" altLang="en-US" sz="1800" b="1" dirty="0">
                <a:solidFill>
                  <a:schemeClr val="tx1"/>
                </a:solidFill>
              </a:rPr>
              <a:t>New Structure</a:t>
            </a:r>
          </a:p>
        </p:txBody>
      </p:sp>
      <p:cxnSp>
        <p:nvCxnSpPr>
          <p:cNvPr id="15" name="Straight Connector 14">
            <a:extLst>
              <a:ext uri="{FF2B5EF4-FFF2-40B4-BE49-F238E27FC236}">
                <a16:creationId xmlns:a16="http://schemas.microsoft.com/office/drawing/2014/main" id="{AC770816-CE0A-932A-CDB0-D3EA51B33D23}"/>
              </a:ext>
            </a:extLst>
          </p:cNvPr>
          <p:cNvCxnSpPr/>
          <p:nvPr/>
        </p:nvCxnSpPr>
        <p:spPr>
          <a:xfrm>
            <a:off x="3300331" y="1290564"/>
            <a:ext cx="0" cy="327501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F6F0568-8704-9CAA-B193-D0227A6937C0}"/>
              </a:ext>
            </a:extLst>
          </p:cNvPr>
          <p:cNvCxnSpPr/>
          <p:nvPr/>
        </p:nvCxnSpPr>
        <p:spPr>
          <a:xfrm>
            <a:off x="5676421" y="1290564"/>
            <a:ext cx="0" cy="327501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C84F44BA-A575-D094-F68B-4BC3A1CDF58B}"/>
              </a:ext>
            </a:extLst>
          </p:cNvPr>
          <p:cNvSpPr txBox="1">
            <a:spLocks noChangeArrowheads="1"/>
          </p:cNvSpPr>
          <p:nvPr/>
        </p:nvSpPr>
        <p:spPr bwMode="auto">
          <a:xfrm>
            <a:off x="3913106" y="1298502"/>
            <a:ext cx="1081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eaLnBrk="1" hangingPunct="1">
              <a:spcBef>
                <a:spcPct val="0"/>
              </a:spcBef>
              <a:buFontTx/>
              <a:buNone/>
            </a:pPr>
            <a:r>
              <a:rPr lang="en-GB" altLang="en-US" sz="1800" b="1" dirty="0">
                <a:solidFill>
                  <a:schemeClr val="tx1"/>
                </a:solidFill>
              </a:rPr>
              <a:t>Process</a:t>
            </a:r>
          </a:p>
        </p:txBody>
      </p:sp>
      <p:cxnSp>
        <p:nvCxnSpPr>
          <p:cNvPr id="18" name="Straight Arrow Connector 17">
            <a:extLst>
              <a:ext uri="{FF2B5EF4-FFF2-40B4-BE49-F238E27FC236}">
                <a16:creationId xmlns:a16="http://schemas.microsoft.com/office/drawing/2014/main" id="{F2A4819B-9A26-DF9E-5A89-6D9756BAE7F9}"/>
              </a:ext>
            </a:extLst>
          </p:cNvPr>
          <p:cNvCxnSpPr>
            <a:stCxn id="9" idx="3"/>
            <a:endCxn id="11" idx="1"/>
          </p:cNvCxnSpPr>
          <p:nvPr/>
        </p:nvCxnSpPr>
        <p:spPr>
          <a:xfrm flipV="1">
            <a:off x="3156141" y="2928404"/>
            <a:ext cx="2723133" cy="1"/>
          </a:xfrm>
          <a:prstGeom prst="straightConnector1">
            <a:avLst/>
          </a:prstGeom>
          <a:ln>
            <a:solidFill>
              <a:srgbClr val="39393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60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0C6CA-45CD-F397-6610-59FB6FAEE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C47B9A-F5EB-F2FF-09AE-D7DC09723529}"/>
              </a:ext>
            </a:extLst>
          </p:cNvPr>
          <p:cNvSpPr>
            <a:spLocks noGrp="1"/>
          </p:cNvSpPr>
          <p:nvPr>
            <p:ph type="ctrTitle"/>
          </p:nvPr>
        </p:nvSpPr>
        <p:spPr>
          <a:xfrm>
            <a:off x="483799" y="289690"/>
            <a:ext cx="8109869" cy="552412"/>
          </a:xfrm>
        </p:spPr>
        <p:txBody>
          <a:bodyPr>
            <a:noAutofit/>
          </a:bodyPr>
          <a:lstStyle/>
          <a:p>
            <a:pPr algn="l"/>
            <a:r>
              <a:rPr lang="en-US" sz="2000" b="1" dirty="0">
                <a:solidFill>
                  <a:srgbClr val="BA1822"/>
                </a:solidFill>
                <a:latin typeface="Arial"/>
                <a:cs typeface="Arial Black" panose="020B0604020202020204" pitchFamily="34" charset="0"/>
              </a:rPr>
              <a:t>Assimilation</a:t>
            </a:r>
          </a:p>
        </p:txBody>
      </p:sp>
      <p:sp>
        <p:nvSpPr>
          <p:cNvPr id="3" name="Subtitle 2">
            <a:extLst>
              <a:ext uri="{FF2B5EF4-FFF2-40B4-BE49-F238E27FC236}">
                <a16:creationId xmlns:a16="http://schemas.microsoft.com/office/drawing/2014/main" id="{776D0EB6-B12A-FFBF-CF04-AD5923CF9765}"/>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dirty="0">
              <a:latin typeface="Arial" panose="020B0604020202020204" pitchFamily="34" charset="0"/>
              <a:cs typeface="Arial" panose="020B0604020202020204" pitchFamily="34" charset="0"/>
            </a:endParaRPr>
          </a:p>
          <a:p>
            <a:pPr algn="l"/>
            <a:endParaRPr lang="en-US" sz="175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285DC259-8534-8566-9310-1ADA075AB69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115CEC90-79E0-D1B4-AE9A-86B7F5BE27BC}"/>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4" name="Content Placeholder 2">
            <a:extLst>
              <a:ext uri="{FF2B5EF4-FFF2-40B4-BE49-F238E27FC236}">
                <a16:creationId xmlns:a16="http://schemas.microsoft.com/office/drawing/2014/main" id="{58D80093-5749-DF9D-5C59-DD3A136F532E}"/>
              </a:ext>
            </a:extLst>
          </p:cNvPr>
          <p:cNvSpPr txBox="1">
            <a:spLocks/>
          </p:cNvSpPr>
          <p:nvPr/>
        </p:nvSpPr>
        <p:spPr bwMode="auto">
          <a:xfrm>
            <a:off x="184439" y="781466"/>
            <a:ext cx="9109076"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None/>
              <a:tabLst/>
              <a:defRPr/>
            </a:pPr>
            <a:endParaRPr kumimoji="0" lang="en-GB" altLang="en-US" sz="12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GB" altLang="en-US" sz="1200" b="0" i="0" u="none" strike="noStrike" kern="0" cap="none" spc="0" normalizeH="0" baseline="0" noProof="0" dirty="0">
                <a:ln>
                  <a:noFill/>
                </a:ln>
                <a:solidFill>
                  <a:srgbClr val="000000"/>
                </a:solidFill>
                <a:effectLst/>
                <a:uLnTx/>
                <a:uFillTx/>
                <a:latin typeface="Arial"/>
                <a:ea typeface="+mn-ea"/>
                <a:cs typeface="+mn-cs"/>
              </a:rPr>
              <a:t>Assimilation process will compare old and new roles to determine where assimilation appointments can be made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2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GB" altLang="en-US" sz="1200" b="1" i="0" u="none" strike="noStrike" kern="0" cap="none" spc="0" normalizeH="0" baseline="0" noProof="0" dirty="0">
                <a:ln>
                  <a:noFill/>
                </a:ln>
                <a:solidFill>
                  <a:srgbClr val="000000"/>
                </a:solidFill>
                <a:effectLst/>
                <a:uLnTx/>
                <a:uFillTx/>
                <a:latin typeface="Arial"/>
                <a:ea typeface="+mn-ea"/>
                <a:cs typeface="+mn-cs"/>
              </a:rPr>
              <a:t>Direct Assimilation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Arial"/>
                <a:ea typeface="+mn-ea"/>
                <a:cs typeface="+mn-cs"/>
              </a:rPr>
              <a:t>- the job grade/ scale/ range is the same </a:t>
            </a:r>
            <a:r>
              <a:rPr kumimoji="0" lang="en-GB" altLang="en-US" sz="1200" b="1" i="0" u="sng" strike="noStrike" kern="0" cap="none" spc="0" normalizeH="0" baseline="0" noProof="0" dirty="0">
                <a:ln>
                  <a:noFill/>
                </a:ln>
                <a:solidFill>
                  <a:srgbClr val="000000"/>
                </a:solidFill>
                <a:effectLst/>
                <a:uLnTx/>
                <a:uFillTx/>
                <a:latin typeface="Arial"/>
                <a:ea typeface="+mn-ea"/>
                <a:cs typeface="+mn-cs"/>
              </a:rPr>
              <a:t>and</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Arial"/>
                <a:ea typeface="+mn-ea"/>
                <a:cs typeface="+mn-cs"/>
              </a:rPr>
              <a:t>- must be a 75% or more match (substantially similar) overall against assimilation criteria</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2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GB" altLang="en-US" sz="1200" b="1" i="0" u="none" strike="noStrike" kern="0" cap="none" spc="0" normalizeH="0" baseline="0" noProof="0" dirty="0">
                <a:ln>
                  <a:noFill/>
                </a:ln>
                <a:solidFill>
                  <a:srgbClr val="000000"/>
                </a:solidFill>
                <a:effectLst/>
                <a:uLnTx/>
                <a:uFillTx/>
                <a:latin typeface="Arial"/>
                <a:ea typeface="+mn-ea"/>
                <a:cs typeface="+mn-cs"/>
              </a:rPr>
              <a:t>Assessed Assimilation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Arial"/>
                <a:ea typeface="+mn-ea"/>
                <a:cs typeface="+mn-cs"/>
              </a:rPr>
              <a:t>- the job grade is different</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Arial"/>
                <a:ea typeface="+mn-ea"/>
                <a:cs typeface="+mn-cs"/>
              </a:rPr>
              <a:t>- a further assessment process is required to ensure the job holder has the necessary skills, knowledge and competences to        fulfil the requirements of the post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Arial"/>
                <a:ea typeface="+mn-ea"/>
                <a:cs typeface="+mn-cs"/>
              </a:rPr>
              <a:t>- it is the responsibility of the employee to identify and objectively evidence that a new post is substantially similar (75%),  which must be verified by two managers (departmental manager and senior manager)</a:t>
            </a:r>
          </a:p>
          <a:p>
            <a:pPr marL="0" marR="0" lvl="0" indent="0" algn="l" defTabSz="914400" rtl="0" eaLnBrk="0" fontAlgn="base" latinLnBrk="0" hangingPunct="0">
              <a:lnSpc>
                <a:spcPct val="100000"/>
              </a:lnSpc>
              <a:spcBef>
                <a:spcPct val="20000"/>
              </a:spcBef>
              <a:spcAft>
                <a:spcPct val="0"/>
              </a:spcAft>
              <a:buClrTx/>
              <a:buSzTx/>
              <a:buNone/>
              <a:tabLst/>
              <a:defRPr/>
            </a:pPr>
            <a:endParaRPr lang="en-GB" altLang="en-US" sz="1200" kern="0" dirty="0">
              <a:solidFill>
                <a:srgbClr val="000000"/>
              </a:solidFill>
              <a:latin typeface="Arial"/>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GB" altLang="en-US" sz="1200" b="1" i="0" u="none" strike="noStrike" kern="0" cap="none" spc="0" normalizeH="0" baseline="0" noProof="0" dirty="0">
                <a:ln>
                  <a:noFill/>
                </a:ln>
                <a:solidFill>
                  <a:srgbClr val="000000"/>
                </a:solidFill>
                <a:effectLst/>
                <a:uLnTx/>
                <a:uFillTx/>
                <a:latin typeface="Arial"/>
                <a:ea typeface="+mn-ea"/>
                <a:cs typeface="+mn-cs"/>
              </a:rPr>
              <a:t>Competitive Selection</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200" b="0" i="0" u="none" strike="noStrike" kern="0" cap="none" spc="0" normalizeH="0" baseline="0" noProof="0" dirty="0">
                <a:ln>
                  <a:noFill/>
                </a:ln>
                <a:solidFill>
                  <a:srgbClr val="000000"/>
                </a:solidFill>
                <a:effectLst/>
                <a:uLnTx/>
                <a:uFillTx/>
                <a:latin typeface="Arial"/>
                <a:ea typeface="+mn-ea"/>
                <a:cs typeface="+mn-cs"/>
              </a:rPr>
              <a:t>- Following direct and assessed assimilation, </a:t>
            </a:r>
            <a:r>
              <a:rPr kumimoji="0" lang="en-GB" altLang="en-US" sz="1200" b="1" i="0" u="none" strike="noStrike" kern="0" cap="none" spc="0" normalizeH="0" baseline="0" noProof="0" dirty="0">
                <a:ln>
                  <a:noFill/>
                </a:ln>
                <a:solidFill>
                  <a:srgbClr val="000000"/>
                </a:solidFill>
                <a:effectLst/>
                <a:uLnTx/>
                <a:uFillTx/>
                <a:latin typeface="Arial"/>
                <a:ea typeface="+mn-ea"/>
                <a:cs typeface="+mn-cs"/>
              </a:rPr>
              <a:t>where it is identified that there are more people than posts, </a:t>
            </a:r>
            <a:r>
              <a:rPr kumimoji="0" lang="en-GB" altLang="en-US" sz="1200" b="0" i="0" u="none" strike="noStrike" kern="0" cap="none" spc="0" normalizeH="0" baseline="0" noProof="0" dirty="0">
                <a:ln>
                  <a:noFill/>
                </a:ln>
                <a:solidFill>
                  <a:srgbClr val="000000"/>
                </a:solidFill>
                <a:effectLst/>
                <a:uLnTx/>
                <a:uFillTx/>
                <a:latin typeface="Arial"/>
                <a:ea typeface="+mn-ea"/>
                <a:cs typeface="+mn-cs"/>
              </a:rPr>
              <a:t>a competitive  selection process will be necessary.</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2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80913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A3F8A-26A9-A114-B7AA-B001FB8D72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679A76-00E7-36C3-E118-B85E7E142885}"/>
              </a:ext>
            </a:extLst>
          </p:cNvPr>
          <p:cNvSpPr>
            <a:spLocks noGrp="1"/>
          </p:cNvSpPr>
          <p:nvPr>
            <p:ph type="ctrTitle"/>
          </p:nvPr>
        </p:nvSpPr>
        <p:spPr>
          <a:xfrm>
            <a:off x="483799" y="289690"/>
            <a:ext cx="8109869" cy="552412"/>
          </a:xfrm>
        </p:spPr>
        <p:txBody>
          <a:bodyPr>
            <a:noAutofit/>
          </a:bodyPr>
          <a:lstStyle/>
          <a:p>
            <a:pPr algn="l"/>
            <a:r>
              <a:rPr lang="en-US" sz="2000" b="1" dirty="0">
                <a:solidFill>
                  <a:srgbClr val="BA1822"/>
                </a:solidFill>
                <a:latin typeface="Arial"/>
                <a:cs typeface="Arial Black" panose="020B0604020202020204" pitchFamily="34" charset="0"/>
              </a:rPr>
              <a:t>Final Outcomes</a:t>
            </a:r>
          </a:p>
        </p:txBody>
      </p:sp>
      <p:sp>
        <p:nvSpPr>
          <p:cNvPr id="3" name="Subtitle 2">
            <a:extLst>
              <a:ext uri="{FF2B5EF4-FFF2-40B4-BE49-F238E27FC236}">
                <a16:creationId xmlns:a16="http://schemas.microsoft.com/office/drawing/2014/main" id="{763D0745-E1DE-E628-3BFB-ABBDC951E473}"/>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dirty="0">
              <a:latin typeface="Arial" panose="020B0604020202020204" pitchFamily="34" charset="0"/>
              <a:cs typeface="Arial" panose="020B0604020202020204" pitchFamily="34" charset="0"/>
            </a:endParaRPr>
          </a:p>
          <a:p>
            <a:pPr algn="l"/>
            <a:endParaRPr lang="en-US" sz="175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6B00B13A-555D-EF7E-B05D-355F8EEFEE79}"/>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23A23B6F-905C-EF3E-46B2-ABEC67E0B8A4}"/>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4" name="Content Placeholder 2">
            <a:extLst>
              <a:ext uri="{FF2B5EF4-FFF2-40B4-BE49-F238E27FC236}">
                <a16:creationId xmlns:a16="http://schemas.microsoft.com/office/drawing/2014/main" id="{CBC08B3B-288A-7563-7DE3-4699A554B1D6}"/>
              </a:ext>
            </a:extLst>
          </p:cNvPr>
          <p:cNvSpPr txBox="1">
            <a:spLocks/>
          </p:cNvSpPr>
          <p:nvPr/>
        </p:nvSpPr>
        <p:spPr bwMode="auto">
          <a:xfrm>
            <a:off x="323056" y="1149139"/>
            <a:ext cx="8497887"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a:ln>
                  <a:noFill/>
                </a:ln>
                <a:solidFill>
                  <a:srgbClr val="000000"/>
                </a:solidFill>
                <a:effectLst/>
                <a:uLnTx/>
                <a:uFillTx/>
                <a:latin typeface="Arial"/>
              </a:rPr>
              <a:t>Personalised outcome letters issued following </a:t>
            </a:r>
            <a:r>
              <a:rPr lang="en-GB" altLang="en-US" sz="1600" b="1" kern="0" dirty="0">
                <a:solidFill>
                  <a:srgbClr val="000000"/>
                </a:solidFill>
                <a:latin typeface="Arial"/>
              </a:rPr>
              <a:t>4</a:t>
            </a:r>
            <a:r>
              <a:rPr kumimoji="0" lang="en-GB" altLang="en-US" sz="1600" b="1" i="0" u="none" strike="noStrike" kern="0" cap="none" spc="0" normalizeH="0" baseline="30000" noProof="0" dirty="0" err="1">
                <a:ln>
                  <a:noFill/>
                </a:ln>
                <a:solidFill>
                  <a:srgbClr val="000000"/>
                </a:solidFill>
                <a:effectLst/>
                <a:uLnTx/>
                <a:uFillTx/>
                <a:latin typeface="Arial"/>
              </a:rPr>
              <a:t>th</a:t>
            </a:r>
            <a:r>
              <a:rPr kumimoji="0" lang="en-GB" altLang="en-US" sz="1600" b="1" i="0" u="none" strike="noStrike" kern="0" cap="none" spc="0" normalizeH="0" baseline="0" noProof="0" dirty="0">
                <a:ln>
                  <a:noFill/>
                </a:ln>
                <a:solidFill>
                  <a:srgbClr val="000000"/>
                </a:solidFill>
                <a:effectLst/>
                <a:uLnTx/>
                <a:uFillTx/>
                <a:latin typeface="Arial"/>
              </a:rPr>
              <a:t> June </a:t>
            </a:r>
            <a:r>
              <a:rPr kumimoji="0" lang="en-GB" altLang="en-US" sz="1600" i="0" u="none" strike="noStrike" kern="0" cap="none" spc="0" normalizeH="0" baseline="0" noProof="0" dirty="0">
                <a:ln>
                  <a:noFill/>
                </a:ln>
                <a:solidFill>
                  <a:srgbClr val="000000"/>
                </a:solidFill>
                <a:effectLst/>
                <a:uLnTx/>
                <a:uFillTx/>
                <a:latin typeface="Arial"/>
              </a:rPr>
              <a:t>meeting</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600" b="0" i="0" u="none" strike="noStrike" kern="0" cap="none" spc="0" normalizeH="0" baseline="0" noProof="0" dirty="0">
              <a:ln>
                <a:noFill/>
              </a:ln>
              <a:solidFill>
                <a:srgbClr val="000000"/>
              </a:solidFill>
              <a:effectLst/>
              <a:uLnTx/>
              <a:uFillTx/>
              <a:latin typeface="Arial"/>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a:ln>
                  <a:noFill/>
                </a:ln>
                <a:solidFill>
                  <a:srgbClr val="000000"/>
                </a:solidFill>
                <a:effectLst/>
                <a:uLnTx/>
                <a:uFillTx/>
                <a:latin typeface="Arial"/>
              </a:rPr>
              <a:t>Any vacancies which have not been filled through Assimilation will be advertised.</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600" b="0" i="0" u="none" strike="noStrike" kern="0" cap="none" spc="0" normalizeH="0" baseline="0" noProof="0" dirty="0">
              <a:ln>
                <a:noFill/>
              </a:ln>
              <a:solidFill>
                <a:srgbClr val="000000"/>
              </a:solidFill>
              <a:effectLst/>
              <a:uLnTx/>
              <a:uFillTx/>
              <a:latin typeface="Arial"/>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altLang="en-US" sz="1600" b="0" i="0" u="none" strike="noStrike" kern="0" cap="none" spc="0" normalizeH="0" baseline="0" noProof="0" dirty="0">
                <a:ln>
                  <a:noFill/>
                </a:ln>
                <a:solidFill>
                  <a:srgbClr val="000000"/>
                </a:solidFill>
                <a:effectLst/>
                <a:uLnTx/>
                <a:uFillTx/>
                <a:latin typeface="Arial"/>
              </a:rPr>
              <a:t>For employees who have not secured a post:</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0000"/>
                </a:solidFill>
                <a:effectLst/>
                <a:uLnTx/>
                <a:uFillTx/>
                <a:latin typeface="Arial"/>
              </a:rPr>
              <a:t>Alternative employment support</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GB" altLang="en-US" sz="1600" b="0" i="0" u="none" strike="noStrike" kern="0" cap="none" spc="0" normalizeH="0" baseline="0" noProof="0" dirty="0">
                <a:ln>
                  <a:noFill/>
                </a:ln>
                <a:solidFill>
                  <a:srgbClr val="000000"/>
                </a:solidFill>
                <a:effectLst/>
                <a:uLnTx/>
                <a:uFillTx/>
                <a:latin typeface="Arial"/>
              </a:rPr>
              <a:t>Meetings with the departmental manager and senior manager to discuss other options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altLang="en-US" sz="1600" b="0" i="0" u="none" strike="noStrike" kern="0" cap="none" spc="0" normalizeH="0" baseline="0" noProof="0" dirty="0">
              <a:ln>
                <a:noFill/>
              </a:ln>
              <a:solidFill>
                <a:srgbClr val="000000"/>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altLang="en-US" sz="16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4270563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167BAFD-64DE-814C-D430-AAEE0CFD7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6CCA1-82D4-8B5F-3C3E-E3211C792D56}"/>
              </a:ext>
            </a:extLst>
          </p:cNvPr>
          <p:cNvSpPr>
            <a:spLocks noGrp="1"/>
          </p:cNvSpPr>
          <p:nvPr>
            <p:ph type="ctrTitle"/>
          </p:nvPr>
        </p:nvSpPr>
        <p:spPr>
          <a:xfrm>
            <a:off x="483799" y="289690"/>
            <a:ext cx="8109869" cy="552412"/>
          </a:xfrm>
        </p:spPr>
        <p:txBody>
          <a:bodyPr>
            <a:noAutofit/>
          </a:bodyPr>
          <a:lstStyle/>
          <a:p>
            <a:pPr algn="l"/>
            <a:r>
              <a:rPr lang="en-US" sz="2000" b="1" dirty="0">
                <a:solidFill>
                  <a:srgbClr val="BA1822"/>
                </a:solidFill>
                <a:latin typeface="Arial"/>
                <a:cs typeface="Arial Black" panose="020B0604020202020204" pitchFamily="34" charset="0"/>
              </a:rPr>
              <a:t>Alternative Employment Support</a:t>
            </a:r>
          </a:p>
        </p:txBody>
      </p:sp>
      <p:sp>
        <p:nvSpPr>
          <p:cNvPr id="3" name="Subtitle 2">
            <a:extLst>
              <a:ext uri="{FF2B5EF4-FFF2-40B4-BE49-F238E27FC236}">
                <a16:creationId xmlns:a16="http://schemas.microsoft.com/office/drawing/2014/main" id="{2CE1A731-E946-3C2E-A8C9-7053E9416706}"/>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dirty="0">
              <a:latin typeface="Arial" panose="020B0604020202020204" pitchFamily="34" charset="0"/>
              <a:cs typeface="Arial" panose="020B0604020202020204" pitchFamily="34" charset="0"/>
            </a:endParaRPr>
          </a:p>
          <a:p>
            <a:pPr algn="l"/>
            <a:endParaRPr lang="en-US" sz="175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FC9C61D1-2AD9-9FD0-B158-D13B8FC43292}"/>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63F678F0-B4F5-BB42-2732-10EA476E8E1D}"/>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6" name="TextBox 5">
            <a:extLst>
              <a:ext uri="{FF2B5EF4-FFF2-40B4-BE49-F238E27FC236}">
                <a16:creationId xmlns:a16="http://schemas.microsoft.com/office/drawing/2014/main" id="{4D2AF650-821B-63AC-2F1D-04F4E5C8C842}"/>
              </a:ext>
            </a:extLst>
          </p:cNvPr>
          <p:cNvSpPr txBox="1"/>
          <p:nvPr/>
        </p:nvSpPr>
        <p:spPr>
          <a:xfrm>
            <a:off x="795130" y="1309279"/>
            <a:ext cx="4786686" cy="1477328"/>
          </a:xfrm>
          <a:prstGeom prst="rect">
            <a:avLst/>
          </a:prstGeom>
          <a:noFill/>
        </p:spPr>
        <p:txBody>
          <a:bodyPr wrap="square" rtlCol="0">
            <a:spAutoFit/>
          </a:bodyPr>
          <a:lstStyle/>
          <a:p>
            <a:pPr marL="285750" indent="-285750">
              <a:buFont typeface="Arial" panose="020B0604020202020204" pitchFamily="34" charset="0"/>
              <a:buChar char="•"/>
            </a:pPr>
            <a:r>
              <a:rPr lang="en-GB" dirty="0"/>
              <a:t>Meetings with departmental manager / senior manager / PO </a:t>
            </a:r>
          </a:p>
          <a:p>
            <a:pPr marL="285750" indent="-285750">
              <a:buFont typeface="Arial" panose="020B0604020202020204" pitchFamily="34" charset="0"/>
              <a:buChar char="•"/>
            </a:pPr>
            <a:r>
              <a:rPr lang="en-GB" dirty="0"/>
              <a:t>Alternative Employment Support </a:t>
            </a:r>
          </a:p>
          <a:p>
            <a:pPr marL="285750" indent="-285750">
              <a:buFont typeface="Arial" panose="020B0604020202020204" pitchFamily="34" charset="0"/>
              <a:buChar char="•"/>
            </a:pPr>
            <a:r>
              <a:rPr lang="en-GB" dirty="0"/>
              <a:t>Trial period? </a:t>
            </a:r>
          </a:p>
          <a:p>
            <a:pPr marL="285750" indent="-285750">
              <a:buFont typeface="Arial" panose="020B0604020202020204" pitchFamily="34" charset="0"/>
              <a:buChar char="•"/>
            </a:pPr>
            <a:r>
              <a:rPr lang="en-GB" dirty="0"/>
              <a:t>Job searching support</a:t>
            </a:r>
          </a:p>
        </p:txBody>
      </p:sp>
    </p:spTree>
    <p:extLst>
      <p:ext uri="{BB962C8B-B14F-4D97-AF65-F5344CB8AC3E}">
        <p14:creationId xmlns:p14="http://schemas.microsoft.com/office/powerpoint/2010/main" val="474987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092A2-D4BB-1DD6-30D4-83D6CC774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D3D03D-FF99-658B-9744-C6C03BCB9B47}"/>
              </a:ext>
            </a:extLst>
          </p:cNvPr>
          <p:cNvSpPr>
            <a:spLocks noGrp="1"/>
          </p:cNvSpPr>
          <p:nvPr>
            <p:ph type="ctrTitle"/>
          </p:nvPr>
        </p:nvSpPr>
        <p:spPr>
          <a:xfrm>
            <a:off x="483799" y="289690"/>
            <a:ext cx="8109869" cy="552412"/>
          </a:xfrm>
        </p:spPr>
        <p:txBody>
          <a:bodyPr>
            <a:noAutofit/>
          </a:bodyPr>
          <a:lstStyle/>
          <a:p>
            <a:pPr algn="l"/>
            <a:r>
              <a:rPr lang="en-US" sz="2000" b="1" dirty="0">
                <a:solidFill>
                  <a:srgbClr val="BA1822"/>
                </a:solidFill>
                <a:latin typeface="Arial"/>
                <a:cs typeface="Arial Black" panose="020B0604020202020204" pitchFamily="34" charset="0"/>
              </a:rPr>
              <a:t>Support and Advice</a:t>
            </a:r>
          </a:p>
        </p:txBody>
      </p:sp>
      <p:pic>
        <p:nvPicPr>
          <p:cNvPr id="20" name="Picture 19">
            <a:extLst>
              <a:ext uri="{FF2B5EF4-FFF2-40B4-BE49-F238E27FC236}">
                <a16:creationId xmlns:a16="http://schemas.microsoft.com/office/drawing/2014/main" id="{223BA83E-DF17-CDF5-68BB-652FB84804B2}"/>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83DC32FA-0C3A-69E8-99E6-DA6A1583923B}"/>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6" name="TextBox 5">
            <a:extLst>
              <a:ext uri="{FF2B5EF4-FFF2-40B4-BE49-F238E27FC236}">
                <a16:creationId xmlns:a16="http://schemas.microsoft.com/office/drawing/2014/main" id="{FCA86A79-1129-EC42-F589-C9989B9E413E}"/>
              </a:ext>
            </a:extLst>
          </p:cNvPr>
          <p:cNvSpPr txBox="1"/>
          <p:nvPr/>
        </p:nvSpPr>
        <p:spPr>
          <a:xfrm>
            <a:off x="787179" y="1667633"/>
            <a:ext cx="4786686" cy="1477328"/>
          </a:xfrm>
          <a:prstGeom prst="rect">
            <a:avLst/>
          </a:prstGeom>
          <a:noFill/>
        </p:spPr>
        <p:txBody>
          <a:bodyPr wrap="square" rtlCol="0">
            <a:spAutoFit/>
          </a:bodyPr>
          <a:lstStyle/>
          <a:p>
            <a:pPr marL="285750" indent="-285750">
              <a:buFont typeface="Arial" panose="020B0604020202020204" pitchFamily="34" charset="0"/>
              <a:buChar char="•"/>
            </a:pPr>
            <a:r>
              <a:rPr lang="en-GB" dirty="0"/>
              <a:t>Line Managers</a:t>
            </a:r>
          </a:p>
          <a:p>
            <a:pPr marL="285750" indent="-285750">
              <a:buFont typeface="Arial" panose="020B0604020202020204" pitchFamily="34" charset="0"/>
              <a:buChar char="•"/>
            </a:pPr>
            <a:r>
              <a:rPr lang="en-GB" dirty="0"/>
              <a:t>Trade Union Representatives </a:t>
            </a:r>
          </a:p>
          <a:p>
            <a:pPr marL="285750" indent="-285750">
              <a:buFont typeface="Arial" panose="020B0604020202020204" pitchFamily="34" charset="0"/>
              <a:buChar char="•"/>
            </a:pPr>
            <a:r>
              <a:rPr lang="en-GB" dirty="0"/>
              <a:t>HR Team </a:t>
            </a:r>
          </a:p>
          <a:p>
            <a:pPr marL="285750" indent="-285750">
              <a:buFont typeface="Arial" panose="020B0604020202020204" pitchFamily="34" charset="0"/>
              <a:buChar char="•"/>
            </a:pPr>
            <a:r>
              <a:rPr lang="en-GB" dirty="0"/>
              <a:t>Pensions Advice – LPPA </a:t>
            </a:r>
          </a:p>
          <a:p>
            <a:pPr marL="285750" indent="-285750">
              <a:buFont typeface="Arial" panose="020B0604020202020204" pitchFamily="34" charset="0"/>
              <a:buChar char="•"/>
            </a:pPr>
            <a:r>
              <a:rPr lang="en-GB" dirty="0"/>
              <a:t>CFRS website and SharePoint</a:t>
            </a:r>
          </a:p>
        </p:txBody>
      </p:sp>
      <p:pic>
        <p:nvPicPr>
          <p:cNvPr id="8" name="Picture 7">
            <a:extLst>
              <a:ext uri="{FF2B5EF4-FFF2-40B4-BE49-F238E27FC236}">
                <a16:creationId xmlns:a16="http://schemas.microsoft.com/office/drawing/2014/main" id="{28A33D8B-1993-2857-12CF-96C0994A8EA1}"/>
              </a:ext>
            </a:extLst>
          </p:cNvPr>
          <p:cNvPicPr>
            <a:picLocks noChangeAspect="1"/>
          </p:cNvPicPr>
          <p:nvPr/>
        </p:nvPicPr>
        <p:blipFill>
          <a:blip r:embed="rId4"/>
          <a:stretch>
            <a:fillRect/>
          </a:stretch>
        </p:blipFill>
        <p:spPr>
          <a:xfrm>
            <a:off x="5017272" y="1131792"/>
            <a:ext cx="3186781" cy="888577"/>
          </a:xfrm>
          <a:prstGeom prst="rect">
            <a:avLst/>
          </a:prstGeom>
        </p:spPr>
      </p:pic>
    </p:spTree>
    <p:extLst>
      <p:ext uri="{BB962C8B-B14F-4D97-AF65-F5344CB8AC3E}">
        <p14:creationId xmlns:p14="http://schemas.microsoft.com/office/powerpoint/2010/main" val="1808420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8FB8A-3752-FCCC-493B-CC528E956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CBB49-CCEA-709F-2E9F-0B32C159F691}"/>
              </a:ext>
            </a:extLst>
          </p:cNvPr>
          <p:cNvSpPr>
            <a:spLocks noGrp="1"/>
          </p:cNvSpPr>
          <p:nvPr>
            <p:ph type="ctrTitle"/>
          </p:nvPr>
        </p:nvSpPr>
        <p:spPr>
          <a:xfrm>
            <a:off x="483799" y="289690"/>
            <a:ext cx="8109869" cy="552412"/>
          </a:xfrm>
        </p:spPr>
        <p:txBody>
          <a:bodyPr>
            <a:noAutofit/>
          </a:bodyPr>
          <a:lstStyle/>
          <a:p>
            <a:pPr algn="l"/>
            <a:r>
              <a:rPr lang="en-US" sz="2000" b="1" dirty="0">
                <a:solidFill>
                  <a:srgbClr val="BA1822"/>
                </a:solidFill>
                <a:latin typeface="Arial"/>
                <a:cs typeface="Arial Black" panose="020B0604020202020204" pitchFamily="34" charset="0"/>
              </a:rPr>
              <a:t>Coping with change </a:t>
            </a:r>
          </a:p>
        </p:txBody>
      </p:sp>
      <p:pic>
        <p:nvPicPr>
          <p:cNvPr id="20" name="Picture 19">
            <a:extLst>
              <a:ext uri="{FF2B5EF4-FFF2-40B4-BE49-F238E27FC236}">
                <a16:creationId xmlns:a16="http://schemas.microsoft.com/office/drawing/2014/main" id="{243D1730-17D9-63AF-B3D5-554BC8E93DCF}"/>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C9F63864-5A1C-217C-1B20-273FA1EDFFBA}"/>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4" name="Text Box 5">
            <a:extLst>
              <a:ext uri="{FF2B5EF4-FFF2-40B4-BE49-F238E27FC236}">
                <a16:creationId xmlns:a16="http://schemas.microsoft.com/office/drawing/2014/main" id="{355DFBCF-5DB9-B4FC-986A-770229C8917A}"/>
              </a:ext>
            </a:extLst>
          </p:cNvPr>
          <p:cNvSpPr txBox="1">
            <a:spLocks noChangeArrowheads="1"/>
          </p:cNvSpPr>
          <p:nvPr/>
        </p:nvSpPr>
        <p:spPr bwMode="auto">
          <a:xfrm>
            <a:off x="544340" y="1131792"/>
            <a:ext cx="4985124"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2"/>
                </a:solidFill>
                <a:latin typeface="Arial" charset="0"/>
              </a:defRPr>
            </a:lvl1pPr>
            <a:lvl2pPr marL="742950" indent="-285750" eaLnBrk="0" hangingPunct="0">
              <a:spcBef>
                <a:spcPct val="20000"/>
              </a:spcBef>
              <a:buChar char="–"/>
              <a:defRPr sz="2800">
                <a:solidFill>
                  <a:schemeClr val="tx2"/>
                </a:solidFill>
                <a:latin typeface="Arial" charset="0"/>
              </a:defRPr>
            </a:lvl2pPr>
            <a:lvl3pPr marL="1143000" indent="-228600" eaLnBrk="0" hangingPunct="0">
              <a:spcBef>
                <a:spcPct val="20000"/>
              </a:spcBef>
              <a:buChar char="•"/>
              <a:defRPr sz="2400">
                <a:solidFill>
                  <a:schemeClr val="tx2"/>
                </a:solidFill>
                <a:latin typeface="Arial" charset="0"/>
              </a:defRPr>
            </a:lvl3pPr>
            <a:lvl4pPr marL="1600200" indent="-228600" eaLnBrk="0" hangingPunct="0">
              <a:spcBef>
                <a:spcPct val="20000"/>
              </a:spcBef>
              <a:buChar char="–"/>
              <a:defRPr sz="2000">
                <a:solidFill>
                  <a:schemeClr val="tx2"/>
                </a:solidFill>
                <a:latin typeface="Arial" charset="0"/>
              </a:defRPr>
            </a:lvl4pPr>
            <a:lvl5pPr marL="2057400" indent="-228600" eaLnBrk="0" hangingPunct="0">
              <a:spcBef>
                <a:spcPct val="20000"/>
              </a:spcBef>
              <a:buChar char="»"/>
              <a:defRPr sz="2000">
                <a:solidFill>
                  <a:schemeClr val="tx2"/>
                </a:solidFill>
                <a:latin typeface="Arial" charset="0"/>
              </a:defRPr>
            </a:lvl5pPr>
            <a:lvl6pPr marL="2514600" indent="-228600" eaLnBrk="0" fontAlgn="base" hangingPunct="0">
              <a:spcBef>
                <a:spcPct val="20000"/>
              </a:spcBef>
              <a:spcAft>
                <a:spcPct val="0"/>
              </a:spcAft>
              <a:buChar char="»"/>
              <a:defRPr sz="2000">
                <a:solidFill>
                  <a:schemeClr val="tx2"/>
                </a:solidFill>
                <a:latin typeface="Arial" charset="0"/>
              </a:defRPr>
            </a:lvl6pPr>
            <a:lvl7pPr marL="2971800" indent="-228600" eaLnBrk="0" fontAlgn="base" hangingPunct="0">
              <a:spcBef>
                <a:spcPct val="20000"/>
              </a:spcBef>
              <a:spcAft>
                <a:spcPct val="0"/>
              </a:spcAft>
              <a:buChar char="»"/>
              <a:defRPr sz="2000">
                <a:solidFill>
                  <a:schemeClr val="tx2"/>
                </a:solidFill>
                <a:latin typeface="Arial" charset="0"/>
              </a:defRPr>
            </a:lvl7pPr>
            <a:lvl8pPr marL="3429000" indent="-228600" eaLnBrk="0" fontAlgn="base" hangingPunct="0">
              <a:spcBef>
                <a:spcPct val="20000"/>
              </a:spcBef>
              <a:spcAft>
                <a:spcPct val="0"/>
              </a:spcAft>
              <a:buChar char="»"/>
              <a:defRPr sz="2000">
                <a:solidFill>
                  <a:schemeClr val="tx2"/>
                </a:solidFill>
                <a:latin typeface="Arial" charset="0"/>
              </a:defRPr>
            </a:lvl8pPr>
            <a:lvl9pPr marL="3886200" indent="-228600" eaLnBrk="0" fontAlgn="base" hangingPunct="0">
              <a:spcBef>
                <a:spcPct val="20000"/>
              </a:spcBef>
              <a:spcAft>
                <a:spcPct val="0"/>
              </a:spcAft>
              <a:buChar char="»"/>
              <a:defRPr sz="2000">
                <a:solidFill>
                  <a:schemeClr val="tx2"/>
                </a:solidFill>
                <a:latin typeface="Arial" charset="0"/>
              </a:defRPr>
            </a:lvl9pPr>
          </a:lstStyle>
          <a:p>
            <a:pPr defTabSz="914400" fontAlgn="base">
              <a:spcBef>
                <a:spcPct val="0"/>
              </a:spcBef>
              <a:spcAft>
                <a:spcPct val="0"/>
              </a:spcAft>
              <a:buFontTx/>
              <a:buNone/>
            </a:pPr>
            <a:r>
              <a:rPr lang="en-GB" altLang="en-US" sz="2000" dirty="0">
                <a:solidFill>
                  <a:srgbClr val="000000"/>
                </a:solidFill>
                <a:latin typeface="Arial"/>
              </a:rPr>
              <a:t>Occupational Health Service</a:t>
            </a:r>
          </a:p>
          <a:p>
            <a:pPr marL="342900" indent="-342900" defTabSz="914400" fontAlgn="base">
              <a:spcBef>
                <a:spcPct val="0"/>
              </a:spcBef>
              <a:spcAft>
                <a:spcPct val="0"/>
              </a:spcAft>
            </a:pPr>
            <a:r>
              <a:rPr lang="en-GB" altLang="en-US" sz="1600" dirty="0">
                <a:solidFill>
                  <a:srgbClr val="000000"/>
                </a:solidFill>
                <a:latin typeface="Arial"/>
              </a:rPr>
              <a:t>Management Referral </a:t>
            </a:r>
          </a:p>
          <a:p>
            <a:pPr marL="342900" indent="-342900" defTabSz="914400" fontAlgn="base">
              <a:spcBef>
                <a:spcPct val="0"/>
              </a:spcBef>
              <a:spcAft>
                <a:spcPct val="0"/>
              </a:spcAft>
            </a:pPr>
            <a:r>
              <a:rPr lang="en-GB" altLang="en-US" sz="1600" dirty="0">
                <a:solidFill>
                  <a:srgbClr val="000000"/>
                </a:solidFill>
                <a:latin typeface="Arial"/>
              </a:rPr>
              <a:t>Self Referral</a:t>
            </a:r>
          </a:p>
          <a:p>
            <a:pPr marL="342900" indent="-342900" defTabSz="914400" fontAlgn="base">
              <a:spcBef>
                <a:spcPct val="0"/>
              </a:spcBef>
              <a:spcAft>
                <a:spcPct val="0"/>
              </a:spcAft>
            </a:pPr>
            <a:endParaRPr lang="en-GB" altLang="en-US" sz="800" dirty="0">
              <a:solidFill>
                <a:srgbClr val="000000"/>
              </a:solidFill>
              <a:latin typeface="Arial"/>
            </a:endParaRPr>
          </a:p>
          <a:p>
            <a:pPr defTabSz="914400" fontAlgn="base">
              <a:spcBef>
                <a:spcPct val="0"/>
              </a:spcBef>
              <a:spcAft>
                <a:spcPct val="0"/>
              </a:spcAft>
              <a:buFontTx/>
              <a:buNone/>
            </a:pPr>
            <a:r>
              <a:rPr lang="en-GB" altLang="en-US" sz="2000" dirty="0">
                <a:solidFill>
                  <a:srgbClr val="000000"/>
                </a:solidFill>
                <a:latin typeface="Arial"/>
              </a:rPr>
              <a:t>Cumbria - NHS </a:t>
            </a:r>
          </a:p>
          <a:p>
            <a:pPr marL="285750" indent="-285750" defTabSz="914400" fontAlgn="base">
              <a:spcBef>
                <a:spcPct val="0"/>
              </a:spcBef>
              <a:spcAft>
                <a:spcPct val="0"/>
              </a:spcAft>
            </a:pPr>
            <a:r>
              <a:rPr lang="en-GB" altLang="en-US" sz="1600" dirty="0">
                <a:solidFill>
                  <a:srgbClr val="000000"/>
                </a:solidFill>
                <a:latin typeface="Arial"/>
              </a:rPr>
              <a:t>Mental Healthcare</a:t>
            </a:r>
          </a:p>
          <a:p>
            <a:pPr marL="285750" indent="-285750" defTabSz="914400" fontAlgn="base">
              <a:spcBef>
                <a:spcPct val="0"/>
              </a:spcBef>
              <a:spcAft>
                <a:spcPct val="0"/>
              </a:spcAft>
            </a:pPr>
            <a:r>
              <a:rPr lang="en-GB" altLang="en-US" sz="1600" dirty="0">
                <a:solidFill>
                  <a:srgbClr val="000000"/>
                </a:solidFill>
                <a:latin typeface="Arial"/>
              </a:rPr>
              <a:t>Links to Useful National Helplines and Websites</a:t>
            </a:r>
          </a:p>
          <a:p>
            <a:pPr marL="285750" indent="-285750" defTabSz="914400" fontAlgn="base">
              <a:spcBef>
                <a:spcPct val="0"/>
              </a:spcBef>
              <a:spcAft>
                <a:spcPct val="0"/>
              </a:spcAft>
            </a:pPr>
            <a:endParaRPr lang="en-GB" altLang="en-US" sz="800" dirty="0">
              <a:solidFill>
                <a:srgbClr val="000000"/>
              </a:solidFill>
              <a:latin typeface="Arial"/>
            </a:endParaRPr>
          </a:p>
          <a:p>
            <a:pPr defTabSz="914400" fontAlgn="base">
              <a:spcBef>
                <a:spcPct val="0"/>
              </a:spcBef>
              <a:spcAft>
                <a:spcPct val="0"/>
              </a:spcAft>
              <a:buFontTx/>
              <a:buNone/>
            </a:pPr>
            <a:r>
              <a:rPr lang="en-GB" altLang="en-US" sz="2000" dirty="0">
                <a:solidFill>
                  <a:srgbClr val="000000"/>
                </a:solidFill>
                <a:latin typeface="Arial"/>
              </a:rPr>
              <a:t>Managing Stress</a:t>
            </a:r>
          </a:p>
          <a:p>
            <a:pPr marL="285750" indent="-285750" defTabSz="914400" fontAlgn="base">
              <a:spcBef>
                <a:spcPct val="0"/>
              </a:spcBef>
              <a:spcAft>
                <a:spcPct val="0"/>
              </a:spcAft>
            </a:pPr>
            <a:r>
              <a:rPr lang="en-GB" altLang="en-US" sz="1600" dirty="0">
                <a:solidFill>
                  <a:srgbClr val="000000"/>
                </a:solidFill>
                <a:latin typeface="Arial"/>
              </a:rPr>
              <a:t>Useful information to help you identify and find appropriate support </a:t>
            </a:r>
            <a:endParaRPr lang="en-GB" altLang="en-US" sz="1100" dirty="0">
              <a:solidFill>
                <a:srgbClr val="000000"/>
              </a:solidFill>
              <a:latin typeface="Arial"/>
            </a:endParaRPr>
          </a:p>
        </p:txBody>
      </p:sp>
    </p:spTree>
    <p:extLst>
      <p:ext uri="{BB962C8B-B14F-4D97-AF65-F5344CB8AC3E}">
        <p14:creationId xmlns:p14="http://schemas.microsoft.com/office/powerpoint/2010/main" val="3985563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FEE5C-A414-1029-736C-881B5C913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4AFC1E-E6A0-7591-35AF-B3A8BF8E1ED9}"/>
              </a:ext>
            </a:extLst>
          </p:cNvPr>
          <p:cNvSpPr>
            <a:spLocks noGrp="1"/>
          </p:cNvSpPr>
          <p:nvPr>
            <p:ph type="ctrTitle"/>
          </p:nvPr>
        </p:nvSpPr>
        <p:spPr>
          <a:xfrm>
            <a:off x="483799" y="289690"/>
            <a:ext cx="8109869" cy="552412"/>
          </a:xfrm>
        </p:spPr>
        <p:txBody>
          <a:bodyPr>
            <a:noAutofit/>
          </a:bodyPr>
          <a:lstStyle/>
          <a:p>
            <a:pPr algn="l"/>
            <a:r>
              <a:rPr lang="en-US" sz="2000" b="1" dirty="0">
                <a:solidFill>
                  <a:srgbClr val="BA1822"/>
                </a:solidFill>
                <a:latin typeface="Arial"/>
                <a:cs typeface="Arial Black" panose="020B0604020202020204" pitchFamily="34" charset="0"/>
              </a:rPr>
              <a:t>Next Steps </a:t>
            </a:r>
          </a:p>
        </p:txBody>
      </p:sp>
      <p:pic>
        <p:nvPicPr>
          <p:cNvPr id="20" name="Picture 19">
            <a:extLst>
              <a:ext uri="{FF2B5EF4-FFF2-40B4-BE49-F238E27FC236}">
                <a16:creationId xmlns:a16="http://schemas.microsoft.com/office/drawing/2014/main" id="{DB3A14F5-E129-DE6C-E7B0-227BFE731DD5}"/>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B6C4D651-6F0F-C19D-9D01-385CFBE6F5CD}"/>
              </a:ext>
            </a:extLst>
          </p:cNvPr>
          <p:cNvPicPr>
            <a:picLocks noGrp="1" noRot="1" noChangeAspect="1" noMove="1" noResize="1" noEditPoints="1" noAdjustHandles="1" noChangeArrowheads="1" noChangeShapeType="1" noCrop="1"/>
          </p:cNvPicPr>
          <p:nvPr/>
        </p:nvPicPr>
        <p:blipFill>
          <a:blip r:embed="rId4"/>
          <a:stretch>
            <a:fillRect/>
          </a:stretch>
        </p:blipFill>
        <p:spPr>
          <a:xfrm>
            <a:off x="0" y="4790405"/>
            <a:ext cx="9144000" cy="874825"/>
          </a:xfrm>
          <a:prstGeom prst="rect">
            <a:avLst/>
          </a:prstGeom>
        </p:spPr>
      </p:pic>
      <p:sp>
        <p:nvSpPr>
          <p:cNvPr id="6" name="TextBox 5">
            <a:extLst>
              <a:ext uri="{FF2B5EF4-FFF2-40B4-BE49-F238E27FC236}">
                <a16:creationId xmlns:a16="http://schemas.microsoft.com/office/drawing/2014/main" id="{6E044381-F576-10E5-53E2-1E484C54A262}"/>
              </a:ext>
            </a:extLst>
          </p:cNvPr>
          <p:cNvSpPr txBox="1"/>
          <p:nvPr/>
        </p:nvSpPr>
        <p:spPr>
          <a:xfrm>
            <a:off x="483798" y="1131792"/>
            <a:ext cx="5988563" cy="2862322"/>
          </a:xfrm>
          <a:prstGeom prst="rect">
            <a:avLst/>
          </a:prstGeom>
          <a:noFill/>
        </p:spPr>
        <p:txBody>
          <a:bodyPr wrap="square">
            <a:spAutoFit/>
          </a:bodyPr>
          <a:lstStyle/>
          <a:p>
            <a:pPr marL="285750" indent="-285750">
              <a:buFont typeface="Arial" panose="020B0604020202020204" pitchFamily="34" charset="0"/>
              <a:buChar char="•"/>
              <a:defRPr/>
            </a:pPr>
            <a:r>
              <a:rPr lang="en-GB" altLang="en-US" sz="1800" dirty="0"/>
              <a:t>Over the next </a:t>
            </a:r>
            <a:r>
              <a:rPr lang="en-GB" altLang="en-US" dirty="0"/>
              <a:t>30</a:t>
            </a:r>
            <a:r>
              <a:rPr lang="en-GB" altLang="en-US" sz="1800" dirty="0"/>
              <a:t> days we will gather feedback.</a:t>
            </a:r>
          </a:p>
          <a:p>
            <a:pPr marL="285750" indent="-285750">
              <a:buFont typeface="Arial" panose="020B0604020202020204" pitchFamily="34" charset="0"/>
              <a:buChar char="•"/>
              <a:defRPr/>
            </a:pPr>
            <a:r>
              <a:rPr lang="en-GB" altLang="en-US" sz="1800" dirty="0"/>
              <a:t>The Statement of Change, Presentation, Structures, Post Specifications and FAQs are all available on the Employee Information Website.</a:t>
            </a:r>
          </a:p>
          <a:p>
            <a:pPr marL="285750" indent="-285750">
              <a:buFont typeface="Arial" panose="020B0604020202020204" pitchFamily="34" charset="0"/>
              <a:buChar char="•"/>
              <a:defRPr/>
            </a:pPr>
            <a:r>
              <a:rPr lang="en-GB" altLang="en-US" sz="1800" dirty="0"/>
              <a:t>We will regularly update the FAQs.</a:t>
            </a:r>
          </a:p>
          <a:p>
            <a:pPr marL="285750" indent="-285750">
              <a:buFont typeface="Arial" panose="020B0604020202020204" pitchFamily="34" charset="0"/>
              <a:buChar char="•"/>
              <a:defRPr/>
            </a:pPr>
            <a:r>
              <a:rPr lang="en-GB" altLang="en-US" sz="1800" dirty="0"/>
              <a:t>The engagement window is your opportunity to put forward your opinions and suggestions for the new service/team.</a:t>
            </a:r>
          </a:p>
          <a:p>
            <a:pPr marL="285750" indent="-285750">
              <a:buFont typeface="Arial" panose="020B0604020202020204" pitchFamily="34" charset="0"/>
              <a:buChar char="•"/>
              <a:defRPr/>
            </a:pPr>
            <a:r>
              <a:rPr lang="en-GB" altLang="en-US" sz="1800" dirty="0"/>
              <a:t>All feedback and alternative suggestions will be considered.</a:t>
            </a:r>
          </a:p>
        </p:txBody>
      </p:sp>
    </p:spTree>
    <p:extLst>
      <p:ext uri="{BB962C8B-B14F-4D97-AF65-F5344CB8AC3E}">
        <p14:creationId xmlns:p14="http://schemas.microsoft.com/office/powerpoint/2010/main" val="1163668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7C528-D45D-DEBD-E1E2-B8BB19900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0EB1A-0E0E-5B35-A2A5-84D3119FE718}"/>
              </a:ext>
            </a:extLst>
          </p:cNvPr>
          <p:cNvSpPr>
            <a:spLocks noGrp="1"/>
          </p:cNvSpPr>
          <p:nvPr>
            <p:ph type="ctrTitle"/>
          </p:nvPr>
        </p:nvSpPr>
        <p:spPr>
          <a:xfrm>
            <a:off x="515478" y="476300"/>
            <a:ext cx="8109869" cy="552412"/>
          </a:xfrm>
        </p:spPr>
        <p:txBody>
          <a:bodyPr>
            <a:noAutofit/>
          </a:bodyPr>
          <a:lstStyle/>
          <a:p>
            <a:r>
              <a:rPr lang="en-US" sz="2800" b="1" dirty="0">
                <a:solidFill>
                  <a:srgbClr val="BA1822"/>
                </a:solidFill>
                <a:latin typeface="Arial"/>
                <a:cs typeface="Arial Black" panose="020B0604020202020204" pitchFamily="34" charset="0"/>
              </a:rPr>
              <a:t>Agenda </a:t>
            </a:r>
          </a:p>
        </p:txBody>
      </p:sp>
      <p:sp>
        <p:nvSpPr>
          <p:cNvPr id="3" name="Subtitle 2">
            <a:extLst>
              <a:ext uri="{FF2B5EF4-FFF2-40B4-BE49-F238E27FC236}">
                <a16:creationId xmlns:a16="http://schemas.microsoft.com/office/drawing/2014/main" id="{3812CD72-8D3A-0E93-64EE-C1A6F8E229E6}"/>
              </a:ext>
            </a:extLst>
          </p:cNvPr>
          <p:cNvSpPr>
            <a:spLocks noGrp="1"/>
          </p:cNvSpPr>
          <p:nvPr>
            <p:ph type="subTitle" idx="1"/>
          </p:nvPr>
        </p:nvSpPr>
        <p:spPr>
          <a:xfrm>
            <a:off x="483891" y="1309279"/>
            <a:ext cx="8109868" cy="3377009"/>
          </a:xfrm>
        </p:spPr>
        <p:txBody>
          <a:bodyPr vert="horz" lIns="91440" tIns="45720" rIns="91440" bIns="45720" rtlCol="0" anchor="t">
            <a:normAutofit/>
          </a:bodyPr>
          <a:lstStyle/>
          <a:p>
            <a:pPr algn="l"/>
            <a:endParaRPr lang="en-US" sz="1750" dirty="0">
              <a:latin typeface="Arial"/>
              <a:ea typeface="Calibri"/>
              <a:cs typeface="Arial"/>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0922F738-2C98-CFF6-110D-7AD879AB6277}"/>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7B75FD97-6639-7842-8045-C6B0358E7BC1}"/>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7" name="Rectangle 3">
            <a:extLst>
              <a:ext uri="{FF2B5EF4-FFF2-40B4-BE49-F238E27FC236}">
                <a16:creationId xmlns:a16="http://schemas.microsoft.com/office/drawing/2014/main" id="{30815F17-5D80-D086-3614-50FF2A9197CF}"/>
              </a:ext>
            </a:extLst>
          </p:cNvPr>
          <p:cNvSpPr txBox="1">
            <a:spLocks noChangeArrowheads="1"/>
          </p:cNvSpPr>
          <p:nvPr/>
        </p:nvSpPr>
        <p:spPr bwMode="auto">
          <a:xfrm>
            <a:off x="684213" y="1053504"/>
            <a:ext cx="7772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dirty="0">
                <a:ln>
                  <a:noFill/>
                </a:ln>
                <a:solidFill>
                  <a:srgbClr val="000000"/>
                </a:solidFill>
                <a:effectLst/>
                <a:uLnTx/>
                <a:uFillTx/>
                <a:latin typeface="Arial"/>
                <a:ea typeface="+mn-ea"/>
                <a:cs typeface="+mn-cs"/>
              </a:rPr>
              <a:t>Service position and restructure objectives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dirty="0">
                <a:ln>
                  <a:noFill/>
                </a:ln>
                <a:solidFill>
                  <a:srgbClr val="000000"/>
                </a:solidFill>
                <a:effectLst/>
                <a:uLnTx/>
                <a:uFillTx/>
                <a:latin typeface="Arial"/>
                <a:ea typeface="+mn-ea"/>
                <a:cs typeface="+mn-cs"/>
              </a:rPr>
              <a:t>Current Structure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dirty="0">
                <a:ln>
                  <a:noFill/>
                </a:ln>
                <a:solidFill>
                  <a:srgbClr val="000000"/>
                </a:solidFill>
                <a:effectLst/>
                <a:uLnTx/>
                <a:uFillTx/>
                <a:latin typeface="Arial"/>
                <a:ea typeface="+mn-ea"/>
                <a:cs typeface="+mn-cs"/>
              </a:rPr>
              <a:t>Service Delivery Proposal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dirty="0">
                <a:ln>
                  <a:noFill/>
                </a:ln>
                <a:solidFill>
                  <a:srgbClr val="000000"/>
                </a:solidFill>
                <a:effectLst/>
                <a:uLnTx/>
                <a:uFillTx/>
                <a:latin typeface="Arial"/>
                <a:ea typeface="+mn-ea"/>
                <a:cs typeface="+mn-cs"/>
              </a:rPr>
              <a:t>Proposed Structure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dirty="0">
                <a:ln>
                  <a:noFill/>
                </a:ln>
                <a:solidFill>
                  <a:srgbClr val="000000"/>
                </a:solidFill>
                <a:effectLst/>
                <a:uLnTx/>
                <a:uFillTx/>
                <a:latin typeface="Arial"/>
                <a:ea typeface="+mn-ea"/>
                <a:cs typeface="+mn-cs"/>
              </a:rPr>
              <a:t>Key Changes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dirty="0">
                <a:ln>
                  <a:noFill/>
                </a:ln>
                <a:solidFill>
                  <a:srgbClr val="000000"/>
                </a:solidFill>
                <a:effectLst/>
                <a:uLnTx/>
                <a:uFillTx/>
                <a:latin typeface="Arial"/>
                <a:ea typeface="+mn-ea"/>
                <a:cs typeface="+mn-cs"/>
              </a:rPr>
              <a:t>Timeline and Stages of the Process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dirty="0">
                <a:ln>
                  <a:noFill/>
                </a:ln>
                <a:solidFill>
                  <a:srgbClr val="000000"/>
                </a:solidFill>
                <a:effectLst/>
                <a:uLnTx/>
                <a:uFillTx/>
                <a:latin typeface="Arial"/>
                <a:ea typeface="+mn-ea"/>
                <a:cs typeface="+mn-cs"/>
              </a:rPr>
              <a:t>Employee Support and Advice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dirty="0">
                <a:ln>
                  <a:noFill/>
                </a:ln>
                <a:solidFill>
                  <a:srgbClr val="000000"/>
                </a:solidFill>
                <a:effectLst/>
                <a:uLnTx/>
                <a:uFillTx/>
                <a:latin typeface="Arial"/>
                <a:ea typeface="+mn-ea"/>
                <a:cs typeface="+mn-cs"/>
              </a:rPr>
              <a:t>Next Steps &amp; Key Dates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altLang="en-US" sz="24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altLang="en-US" sz="32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altLang="en-US" sz="32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52204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930A2-C5A4-0BD2-CEC7-F5785E1D8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9FF3D6-525C-B576-0C72-A52290D1005C}"/>
              </a:ext>
            </a:extLst>
          </p:cNvPr>
          <p:cNvSpPr>
            <a:spLocks noGrp="1"/>
          </p:cNvSpPr>
          <p:nvPr>
            <p:ph type="ctrTitle"/>
          </p:nvPr>
        </p:nvSpPr>
        <p:spPr>
          <a:xfrm>
            <a:off x="2130950" y="1987826"/>
            <a:ext cx="4882100" cy="492981"/>
          </a:xfrm>
        </p:spPr>
        <p:txBody>
          <a:bodyPr>
            <a:noAutofit/>
          </a:bodyPr>
          <a:lstStyle/>
          <a:p>
            <a:pPr algn="l"/>
            <a:r>
              <a:rPr lang="en-US" sz="2800" b="1" dirty="0">
                <a:solidFill>
                  <a:srgbClr val="BA1822"/>
                </a:solidFill>
                <a:latin typeface="Arial"/>
                <a:cs typeface="Arial Black" panose="020B0604020202020204" pitchFamily="34" charset="0"/>
              </a:rPr>
              <a:t>Discussion and Questions?</a:t>
            </a:r>
          </a:p>
        </p:txBody>
      </p:sp>
      <p:pic>
        <p:nvPicPr>
          <p:cNvPr id="20" name="Picture 19">
            <a:extLst>
              <a:ext uri="{FF2B5EF4-FFF2-40B4-BE49-F238E27FC236}">
                <a16:creationId xmlns:a16="http://schemas.microsoft.com/office/drawing/2014/main" id="{6551EB51-42C1-4CEB-A0B8-51E5C62C4EC1}"/>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8ED5C1C5-3386-2B1C-0DF4-8328D37F45C6}"/>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Tree>
    <p:extLst>
      <p:ext uri="{BB962C8B-B14F-4D97-AF65-F5344CB8AC3E}">
        <p14:creationId xmlns:p14="http://schemas.microsoft.com/office/powerpoint/2010/main" val="150390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98C29-EAD1-FF6C-1FBA-D6E004FE1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60CB1-54E3-4171-62D2-13F493FD6BC8}"/>
              </a:ext>
            </a:extLst>
          </p:cNvPr>
          <p:cNvSpPr>
            <a:spLocks noGrp="1"/>
          </p:cNvSpPr>
          <p:nvPr>
            <p:ph type="ctrTitle"/>
          </p:nvPr>
        </p:nvSpPr>
        <p:spPr>
          <a:xfrm>
            <a:off x="483798" y="635944"/>
            <a:ext cx="8109869" cy="552412"/>
          </a:xfrm>
        </p:spPr>
        <p:txBody>
          <a:bodyPr>
            <a:noAutofit/>
          </a:bodyPr>
          <a:lstStyle/>
          <a:p>
            <a:pPr algn="l"/>
            <a:r>
              <a:rPr lang="en-US" sz="2000" b="1" dirty="0">
                <a:solidFill>
                  <a:srgbClr val="BA1822"/>
                </a:solidFill>
                <a:latin typeface="Arial"/>
                <a:cs typeface="Arial Black" panose="020B0604020202020204" pitchFamily="34" charset="0"/>
              </a:rPr>
              <a:t>Service Position and Restructure Objectives </a:t>
            </a:r>
          </a:p>
        </p:txBody>
      </p:sp>
      <p:sp>
        <p:nvSpPr>
          <p:cNvPr id="3" name="Subtitle 2">
            <a:extLst>
              <a:ext uri="{FF2B5EF4-FFF2-40B4-BE49-F238E27FC236}">
                <a16:creationId xmlns:a16="http://schemas.microsoft.com/office/drawing/2014/main" id="{F25EB209-F3E3-70F7-5499-0F57327BA7C0}"/>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dirty="0">
              <a:latin typeface="Arial" panose="020B0604020202020204" pitchFamily="34" charset="0"/>
              <a:cs typeface="Arial" panose="020B0604020202020204" pitchFamily="34" charset="0"/>
            </a:endParaRPr>
          </a:p>
          <a:p>
            <a:pPr algn="l"/>
            <a:endParaRPr lang="en-US" sz="175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3C93E3DE-14E5-0EDC-4B2F-F0D9E9FB8401}"/>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242A1D0F-85C6-109E-A2F5-BDE50133426F}"/>
              </a:ext>
            </a:extLst>
          </p:cNvPr>
          <p:cNvPicPr>
            <a:picLocks noGrp="1" noRot="1" noChangeAspect="1" noMove="1" noResize="1" noEditPoints="1" noAdjustHandles="1" noChangeArrowheads="1" noChangeShapeType="1" noCrop="1"/>
          </p:cNvPicPr>
          <p:nvPr/>
        </p:nvPicPr>
        <p:blipFill>
          <a:blip r:embed="rId4"/>
          <a:stretch>
            <a:fillRect/>
          </a:stretch>
        </p:blipFill>
        <p:spPr>
          <a:xfrm>
            <a:off x="0" y="4790405"/>
            <a:ext cx="9144000" cy="874825"/>
          </a:xfrm>
          <a:prstGeom prst="rect">
            <a:avLst/>
          </a:prstGeom>
        </p:spPr>
      </p:pic>
      <p:sp>
        <p:nvSpPr>
          <p:cNvPr id="6" name="TextBox 5">
            <a:extLst>
              <a:ext uri="{FF2B5EF4-FFF2-40B4-BE49-F238E27FC236}">
                <a16:creationId xmlns:a16="http://schemas.microsoft.com/office/drawing/2014/main" id="{D3068505-A380-C43B-CE9C-E259BBCFC866}"/>
              </a:ext>
            </a:extLst>
          </p:cNvPr>
          <p:cNvSpPr txBox="1"/>
          <p:nvPr/>
        </p:nvSpPr>
        <p:spPr>
          <a:xfrm>
            <a:off x="644056" y="1550504"/>
            <a:ext cx="6337189" cy="3139321"/>
          </a:xfrm>
          <a:prstGeom prst="rect">
            <a:avLst/>
          </a:prstGeom>
          <a:noFill/>
        </p:spPr>
        <p:txBody>
          <a:bodyPr wrap="square" rtlCol="0">
            <a:spAutoFit/>
          </a:bodyPr>
          <a:lstStyle/>
          <a:p>
            <a:r>
              <a:rPr lang="en-GB" dirty="0"/>
              <a:t>The aims of the </a:t>
            </a:r>
            <a:r>
              <a:rPr lang="en-GB"/>
              <a:t>restructure are to:</a:t>
            </a:r>
            <a:endParaRPr lang="en-GB" dirty="0"/>
          </a:p>
          <a:p>
            <a:endParaRPr lang="en-GB" dirty="0"/>
          </a:p>
          <a:p>
            <a:pPr marL="285750" indent="-285750">
              <a:buFont typeface="Arial" panose="020B0604020202020204" pitchFamily="34" charset="0"/>
              <a:buChar char="•"/>
            </a:pPr>
            <a:r>
              <a:rPr lang="en-GB" dirty="0"/>
              <a:t>Improve departmental capacity and resilience</a:t>
            </a:r>
          </a:p>
          <a:p>
            <a:pPr marL="285750" indent="-285750">
              <a:buFont typeface="Arial" panose="020B0604020202020204" pitchFamily="34" charset="0"/>
              <a:buChar char="•"/>
            </a:pPr>
            <a:r>
              <a:rPr lang="en-GB" dirty="0"/>
              <a:t>Increase professional fire safety knowledge and qualifications across the Service</a:t>
            </a:r>
          </a:p>
          <a:p>
            <a:pPr marL="285750" indent="-285750">
              <a:buFont typeface="Arial" panose="020B0604020202020204" pitchFamily="34" charset="0"/>
              <a:buChar char="•"/>
            </a:pPr>
            <a:r>
              <a:rPr lang="en-GB" dirty="0"/>
              <a:t>Align with national standards and CRMP objectives</a:t>
            </a:r>
          </a:p>
          <a:p>
            <a:pPr marL="285750" indent="-285750">
              <a:buFont typeface="Arial" panose="020B0604020202020204" pitchFamily="34" charset="0"/>
              <a:buChar char="•"/>
            </a:pPr>
            <a:r>
              <a:rPr lang="en-GB" dirty="0"/>
              <a:t>Embed Fire Investigation (FI) within Protection to strengthen governance and assurance</a:t>
            </a:r>
          </a:p>
          <a:p>
            <a:pPr marL="285750" indent="-285750">
              <a:buFont typeface="Arial" panose="020B0604020202020204" pitchFamily="34" charset="0"/>
              <a:buChar char="•"/>
            </a:pPr>
            <a:r>
              <a:rPr lang="en-GB" dirty="0"/>
              <a:t>Improve evidence led ability to target risk </a:t>
            </a:r>
          </a:p>
          <a:p>
            <a:endParaRPr lang="en-GB" dirty="0"/>
          </a:p>
          <a:p>
            <a:endParaRPr lang="en-GB" dirty="0"/>
          </a:p>
        </p:txBody>
      </p:sp>
    </p:spTree>
    <p:extLst>
      <p:ext uri="{BB962C8B-B14F-4D97-AF65-F5344CB8AC3E}">
        <p14:creationId xmlns:p14="http://schemas.microsoft.com/office/powerpoint/2010/main" val="25649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C77D0DF-1B43-BA1F-9208-64F08231E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2D3742-243E-1EE8-26F8-821CB74021A1}"/>
              </a:ext>
            </a:extLst>
          </p:cNvPr>
          <p:cNvSpPr>
            <a:spLocks noGrp="1"/>
          </p:cNvSpPr>
          <p:nvPr>
            <p:ph type="ctrTitle"/>
          </p:nvPr>
        </p:nvSpPr>
        <p:spPr>
          <a:xfrm>
            <a:off x="483798" y="635944"/>
            <a:ext cx="8109869" cy="552412"/>
          </a:xfrm>
        </p:spPr>
        <p:txBody>
          <a:bodyPr>
            <a:noAutofit/>
          </a:bodyPr>
          <a:lstStyle/>
          <a:p>
            <a:pPr algn="l"/>
            <a:r>
              <a:rPr lang="en-US" sz="2000" b="1" dirty="0">
                <a:solidFill>
                  <a:srgbClr val="BA1822"/>
                </a:solidFill>
                <a:latin typeface="Arial"/>
                <a:cs typeface="Arial Black" panose="020B0604020202020204" pitchFamily="34" charset="0"/>
              </a:rPr>
              <a:t>Review Scope </a:t>
            </a:r>
          </a:p>
        </p:txBody>
      </p:sp>
      <p:sp>
        <p:nvSpPr>
          <p:cNvPr id="3" name="Subtitle 2">
            <a:extLst>
              <a:ext uri="{FF2B5EF4-FFF2-40B4-BE49-F238E27FC236}">
                <a16:creationId xmlns:a16="http://schemas.microsoft.com/office/drawing/2014/main" id="{21554253-EE1C-FC06-5E1D-C731E58D4155}"/>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dirty="0">
              <a:latin typeface="Arial" panose="020B0604020202020204" pitchFamily="34" charset="0"/>
              <a:cs typeface="Arial" panose="020B0604020202020204" pitchFamily="34" charset="0"/>
            </a:endParaRPr>
          </a:p>
          <a:p>
            <a:pPr algn="l"/>
            <a:endParaRPr lang="en-US" sz="175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5F78A86F-A6A0-A24B-73C2-96E90127FACE}"/>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AE26ACD9-7450-2E6B-C42F-7F5C6653F058}"/>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graphicFrame>
        <p:nvGraphicFramePr>
          <p:cNvPr id="4" name="Table 3">
            <a:extLst>
              <a:ext uri="{FF2B5EF4-FFF2-40B4-BE49-F238E27FC236}">
                <a16:creationId xmlns:a16="http://schemas.microsoft.com/office/drawing/2014/main" id="{EF467458-D173-EA13-1B90-4572DB3E4826}"/>
              </a:ext>
            </a:extLst>
          </p:cNvPr>
          <p:cNvGraphicFramePr>
            <a:graphicFrameLocks noGrp="1"/>
          </p:cNvGraphicFramePr>
          <p:nvPr>
            <p:extLst>
              <p:ext uri="{D42A27DB-BD31-4B8C-83A1-F6EECF244321}">
                <p14:modId xmlns:p14="http://schemas.microsoft.com/office/powerpoint/2010/main" val="788530138"/>
              </p:ext>
            </p:extLst>
          </p:nvPr>
        </p:nvGraphicFramePr>
        <p:xfrm>
          <a:off x="395286" y="1397000"/>
          <a:ext cx="8137152" cy="2494280"/>
        </p:xfrm>
        <a:graphic>
          <a:graphicData uri="http://schemas.openxmlformats.org/drawingml/2006/table">
            <a:tbl>
              <a:tblPr firstRow="1" bandRow="1">
                <a:tableStyleId>{073A0DAA-6AF3-43AB-8588-CEC1D06C72B9}</a:tableStyleId>
              </a:tblPr>
              <a:tblGrid>
                <a:gridCol w="3528642">
                  <a:extLst>
                    <a:ext uri="{9D8B030D-6E8A-4147-A177-3AD203B41FA5}">
                      <a16:colId xmlns:a16="http://schemas.microsoft.com/office/drawing/2014/main" val="4051149032"/>
                    </a:ext>
                  </a:extLst>
                </a:gridCol>
                <a:gridCol w="1536170">
                  <a:extLst>
                    <a:ext uri="{9D8B030D-6E8A-4147-A177-3AD203B41FA5}">
                      <a16:colId xmlns:a16="http://schemas.microsoft.com/office/drawing/2014/main" val="3753080913"/>
                    </a:ext>
                  </a:extLst>
                </a:gridCol>
                <a:gridCol w="1536170">
                  <a:extLst>
                    <a:ext uri="{9D8B030D-6E8A-4147-A177-3AD203B41FA5}">
                      <a16:colId xmlns:a16="http://schemas.microsoft.com/office/drawing/2014/main" val="2213108841"/>
                    </a:ext>
                  </a:extLst>
                </a:gridCol>
                <a:gridCol w="1536170">
                  <a:extLst>
                    <a:ext uri="{9D8B030D-6E8A-4147-A177-3AD203B41FA5}">
                      <a16:colId xmlns:a16="http://schemas.microsoft.com/office/drawing/2014/main" val="406154058"/>
                    </a:ext>
                  </a:extLst>
                </a:gridCol>
              </a:tblGrid>
              <a:tr h="370840">
                <a:tc>
                  <a:txBody>
                    <a:bodyPr/>
                    <a:lstStyle/>
                    <a:p>
                      <a:r>
                        <a:rPr lang="en-GB" dirty="0"/>
                        <a:t>Post Title</a:t>
                      </a:r>
                    </a:p>
                  </a:txBody>
                  <a:tcPr>
                    <a:solidFill>
                      <a:srgbClr val="007CB0"/>
                    </a:solidFill>
                  </a:tcPr>
                </a:tc>
                <a:tc>
                  <a:txBody>
                    <a:bodyPr/>
                    <a:lstStyle/>
                    <a:p>
                      <a:pPr algn="ctr"/>
                      <a:r>
                        <a:rPr lang="en-GB" dirty="0"/>
                        <a:t>Post Grade</a:t>
                      </a:r>
                    </a:p>
                  </a:txBody>
                  <a:tcPr>
                    <a:solidFill>
                      <a:srgbClr val="007CB0"/>
                    </a:solidFill>
                  </a:tcPr>
                </a:tc>
                <a:tc>
                  <a:txBody>
                    <a:bodyPr/>
                    <a:lstStyle/>
                    <a:p>
                      <a:pPr algn="ctr"/>
                      <a:r>
                        <a:rPr lang="en-GB" dirty="0"/>
                        <a:t>Number of Posts</a:t>
                      </a:r>
                    </a:p>
                  </a:txBody>
                  <a:tcPr>
                    <a:solidFill>
                      <a:srgbClr val="007CB0"/>
                    </a:solidFill>
                  </a:tcPr>
                </a:tc>
                <a:tc>
                  <a:txBody>
                    <a:bodyPr/>
                    <a:lstStyle/>
                    <a:p>
                      <a:pPr algn="ctr"/>
                      <a:r>
                        <a:rPr lang="en-GB" dirty="0"/>
                        <a:t>FTE</a:t>
                      </a:r>
                    </a:p>
                  </a:txBody>
                  <a:tcPr>
                    <a:solidFill>
                      <a:srgbClr val="007CB0"/>
                    </a:solidFill>
                  </a:tcPr>
                </a:tc>
                <a:extLst>
                  <a:ext uri="{0D108BD9-81ED-4DB2-BD59-A6C34878D82A}">
                    <a16:rowId xmlns:a16="http://schemas.microsoft.com/office/drawing/2014/main" val="3461522495"/>
                  </a:ext>
                </a:extLst>
              </a:tr>
              <a:tr h="370840">
                <a:tc>
                  <a:txBody>
                    <a:bodyPr/>
                    <a:lstStyle/>
                    <a:p>
                      <a:endParaRPr lang="en-GB" dirty="0">
                        <a:solidFill>
                          <a:schemeClr val="tx2"/>
                        </a:solidFill>
                      </a:endParaRPr>
                    </a:p>
                  </a:txBody>
                  <a:tcP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extLst>
                  <a:ext uri="{0D108BD9-81ED-4DB2-BD59-A6C34878D82A}">
                    <a16:rowId xmlns:a16="http://schemas.microsoft.com/office/drawing/2014/main" val="2490891855"/>
                  </a:ext>
                </a:extLst>
              </a:tr>
              <a:tr h="370840">
                <a:tc>
                  <a:txBody>
                    <a:bodyPr/>
                    <a:lstStyle/>
                    <a:p>
                      <a:endParaRPr lang="en-GB" dirty="0">
                        <a:solidFill>
                          <a:schemeClr val="tx2"/>
                        </a:solidFill>
                      </a:endParaRPr>
                    </a:p>
                  </a:txBody>
                  <a:tcP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extLst>
                  <a:ext uri="{0D108BD9-81ED-4DB2-BD59-A6C34878D82A}">
                    <a16:rowId xmlns:a16="http://schemas.microsoft.com/office/drawing/2014/main" val="2429163157"/>
                  </a:ext>
                </a:extLst>
              </a:tr>
              <a:tr h="370840">
                <a:tc>
                  <a:txBody>
                    <a:bodyPr/>
                    <a:lstStyle/>
                    <a:p>
                      <a:endParaRPr lang="en-GB" dirty="0">
                        <a:solidFill>
                          <a:schemeClr val="tx2"/>
                        </a:solidFill>
                      </a:endParaRPr>
                    </a:p>
                  </a:txBody>
                  <a:tcP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extLst>
                  <a:ext uri="{0D108BD9-81ED-4DB2-BD59-A6C34878D82A}">
                    <a16:rowId xmlns:a16="http://schemas.microsoft.com/office/drawing/2014/main" val="13039577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2"/>
                        </a:solidFill>
                      </a:endParaRPr>
                    </a:p>
                  </a:txBody>
                  <a:tcP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extLst>
                  <a:ext uri="{0D108BD9-81ED-4DB2-BD59-A6C34878D82A}">
                    <a16:rowId xmlns:a16="http://schemas.microsoft.com/office/drawing/2014/main" val="631469159"/>
                  </a:ext>
                </a:extLst>
              </a:tr>
              <a:tr h="370840">
                <a:tc>
                  <a:txBody>
                    <a:bodyPr/>
                    <a:lstStyle/>
                    <a:p>
                      <a:r>
                        <a:rPr lang="en-GB" sz="1800" b="1" kern="1200" dirty="0">
                          <a:solidFill>
                            <a:schemeClr val="lt1"/>
                          </a:solidFill>
                          <a:latin typeface="+mn-lt"/>
                          <a:ea typeface="+mn-ea"/>
                          <a:cs typeface="+mn-cs"/>
                        </a:rPr>
                        <a:t>Total (excluding</a:t>
                      </a:r>
                      <a:r>
                        <a:rPr lang="en-GB" sz="1800" b="1" kern="1200" baseline="0" dirty="0">
                          <a:solidFill>
                            <a:schemeClr val="lt1"/>
                          </a:solidFill>
                          <a:latin typeface="+mn-lt"/>
                          <a:ea typeface="+mn-ea"/>
                          <a:cs typeface="+mn-cs"/>
                        </a:rPr>
                        <a:t> on-costs)</a:t>
                      </a:r>
                    </a:p>
                    <a:p>
                      <a:r>
                        <a:rPr lang="en-GB" sz="1800" b="0" i="1" kern="1200" baseline="0" dirty="0">
                          <a:solidFill>
                            <a:schemeClr val="lt1"/>
                          </a:solidFill>
                          <a:latin typeface="+mn-lt"/>
                          <a:ea typeface="+mn-ea"/>
                          <a:cs typeface="+mn-cs"/>
                        </a:rPr>
                        <a:t>Total (with on-costs)</a:t>
                      </a:r>
                      <a:endParaRPr lang="en-GB" sz="1800" b="0" i="1" kern="1200" dirty="0">
                        <a:solidFill>
                          <a:schemeClr val="lt1"/>
                        </a:solidFill>
                        <a:latin typeface="+mn-lt"/>
                        <a:ea typeface="+mn-ea"/>
                        <a:cs typeface="+mn-cs"/>
                      </a:endParaRPr>
                    </a:p>
                  </a:txBody>
                  <a:tcPr>
                    <a:solidFill>
                      <a:srgbClr val="007CB0"/>
                    </a:solidFill>
                  </a:tcPr>
                </a:tc>
                <a:tc>
                  <a:txBody>
                    <a:bodyPr/>
                    <a:lstStyle/>
                    <a:p>
                      <a:pPr algn="ctr"/>
                      <a:endParaRPr lang="en-GB" sz="1800" b="0" i="1" kern="1200" dirty="0">
                        <a:solidFill>
                          <a:schemeClr val="lt1"/>
                        </a:solidFill>
                        <a:latin typeface="+mn-lt"/>
                        <a:ea typeface="+mn-ea"/>
                        <a:cs typeface="+mn-cs"/>
                      </a:endParaRPr>
                    </a:p>
                  </a:txBody>
                  <a:tcPr anchor="ctr">
                    <a:solidFill>
                      <a:srgbClr val="007CB0"/>
                    </a:solidFill>
                  </a:tcPr>
                </a:tc>
                <a:tc>
                  <a:txBody>
                    <a:bodyPr/>
                    <a:lstStyle/>
                    <a:p>
                      <a:pPr algn="ctr"/>
                      <a:endParaRPr lang="en-GB" sz="1800" b="1" kern="1200" dirty="0">
                        <a:solidFill>
                          <a:schemeClr val="lt1"/>
                        </a:solidFill>
                        <a:latin typeface="+mn-lt"/>
                        <a:ea typeface="+mn-ea"/>
                        <a:cs typeface="+mn-cs"/>
                      </a:endParaRPr>
                    </a:p>
                  </a:txBody>
                  <a:tcPr anchor="ctr">
                    <a:solidFill>
                      <a:srgbClr val="007CB0"/>
                    </a:solidFill>
                  </a:tcPr>
                </a:tc>
                <a:tc>
                  <a:txBody>
                    <a:bodyPr/>
                    <a:lstStyle/>
                    <a:p>
                      <a:pPr algn="ctr"/>
                      <a:endParaRPr lang="en-GB" sz="1800" b="1" kern="1200" dirty="0">
                        <a:solidFill>
                          <a:schemeClr val="lt1"/>
                        </a:solidFill>
                        <a:latin typeface="+mn-lt"/>
                        <a:ea typeface="+mn-ea"/>
                        <a:cs typeface="+mn-cs"/>
                      </a:endParaRPr>
                    </a:p>
                  </a:txBody>
                  <a:tcPr anchor="ctr">
                    <a:solidFill>
                      <a:srgbClr val="007CB0"/>
                    </a:solidFill>
                  </a:tcPr>
                </a:tc>
                <a:extLst>
                  <a:ext uri="{0D108BD9-81ED-4DB2-BD59-A6C34878D82A}">
                    <a16:rowId xmlns:a16="http://schemas.microsoft.com/office/drawing/2014/main" val="3845897803"/>
                  </a:ext>
                </a:extLst>
              </a:tr>
            </a:tbl>
          </a:graphicData>
        </a:graphic>
      </p:graphicFrame>
      <p:graphicFrame>
        <p:nvGraphicFramePr>
          <p:cNvPr id="7" name="Table 6">
            <a:extLst>
              <a:ext uri="{FF2B5EF4-FFF2-40B4-BE49-F238E27FC236}">
                <a16:creationId xmlns:a16="http://schemas.microsoft.com/office/drawing/2014/main" id="{6F05A4C7-EE26-6E76-7F2B-2DA191EE377D}"/>
              </a:ext>
            </a:extLst>
          </p:cNvPr>
          <p:cNvGraphicFramePr>
            <a:graphicFrameLocks noGrp="1"/>
          </p:cNvGraphicFramePr>
          <p:nvPr>
            <p:extLst>
              <p:ext uri="{D42A27DB-BD31-4B8C-83A1-F6EECF244321}">
                <p14:modId xmlns:p14="http://schemas.microsoft.com/office/powerpoint/2010/main" val="1569384472"/>
              </p:ext>
            </p:extLst>
          </p:nvPr>
        </p:nvGraphicFramePr>
        <p:xfrm>
          <a:off x="395286" y="1397000"/>
          <a:ext cx="8137152" cy="2494280"/>
        </p:xfrm>
        <a:graphic>
          <a:graphicData uri="http://schemas.openxmlformats.org/drawingml/2006/table">
            <a:tbl>
              <a:tblPr firstRow="1" bandRow="1">
                <a:tableStyleId>{073A0DAA-6AF3-43AB-8588-CEC1D06C72B9}</a:tableStyleId>
              </a:tblPr>
              <a:tblGrid>
                <a:gridCol w="3528642">
                  <a:extLst>
                    <a:ext uri="{9D8B030D-6E8A-4147-A177-3AD203B41FA5}">
                      <a16:colId xmlns:a16="http://schemas.microsoft.com/office/drawing/2014/main" val="4051149032"/>
                    </a:ext>
                  </a:extLst>
                </a:gridCol>
                <a:gridCol w="1536170">
                  <a:extLst>
                    <a:ext uri="{9D8B030D-6E8A-4147-A177-3AD203B41FA5}">
                      <a16:colId xmlns:a16="http://schemas.microsoft.com/office/drawing/2014/main" val="3753080913"/>
                    </a:ext>
                  </a:extLst>
                </a:gridCol>
                <a:gridCol w="1536170">
                  <a:extLst>
                    <a:ext uri="{9D8B030D-6E8A-4147-A177-3AD203B41FA5}">
                      <a16:colId xmlns:a16="http://schemas.microsoft.com/office/drawing/2014/main" val="2213108841"/>
                    </a:ext>
                  </a:extLst>
                </a:gridCol>
                <a:gridCol w="1536170">
                  <a:extLst>
                    <a:ext uri="{9D8B030D-6E8A-4147-A177-3AD203B41FA5}">
                      <a16:colId xmlns:a16="http://schemas.microsoft.com/office/drawing/2014/main" val="406154058"/>
                    </a:ext>
                  </a:extLst>
                </a:gridCol>
              </a:tblGrid>
              <a:tr h="370840">
                <a:tc>
                  <a:txBody>
                    <a:bodyPr/>
                    <a:lstStyle/>
                    <a:p>
                      <a:r>
                        <a:rPr lang="en-GB" dirty="0"/>
                        <a:t>Post Title</a:t>
                      </a:r>
                    </a:p>
                  </a:txBody>
                  <a:tcPr>
                    <a:solidFill>
                      <a:srgbClr val="A92530"/>
                    </a:solidFill>
                  </a:tcPr>
                </a:tc>
                <a:tc>
                  <a:txBody>
                    <a:bodyPr/>
                    <a:lstStyle/>
                    <a:p>
                      <a:pPr algn="ctr"/>
                      <a:r>
                        <a:rPr lang="en-GB" dirty="0"/>
                        <a:t>Post Grade</a:t>
                      </a:r>
                    </a:p>
                  </a:txBody>
                  <a:tcPr>
                    <a:solidFill>
                      <a:srgbClr val="A92530"/>
                    </a:solidFill>
                  </a:tcPr>
                </a:tc>
                <a:tc>
                  <a:txBody>
                    <a:bodyPr/>
                    <a:lstStyle/>
                    <a:p>
                      <a:pPr algn="ctr"/>
                      <a:r>
                        <a:rPr lang="en-GB" dirty="0"/>
                        <a:t>Number of Posts</a:t>
                      </a:r>
                    </a:p>
                  </a:txBody>
                  <a:tcPr>
                    <a:solidFill>
                      <a:srgbClr val="A92530"/>
                    </a:solidFill>
                  </a:tcPr>
                </a:tc>
                <a:tc>
                  <a:txBody>
                    <a:bodyPr/>
                    <a:lstStyle/>
                    <a:p>
                      <a:pPr algn="ctr"/>
                      <a:r>
                        <a:rPr lang="en-GB" dirty="0"/>
                        <a:t>FTE</a:t>
                      </a:r>
                    </a:p>
                  </a:txBody>
                  <a:tcPr>
                    <a:solidFill>
                      <a:srgbClr val="A92530"/>
                    </a:solidFill>
                  </a:tcPr>
                </a:tc>
                <a:extLst>
                  <a:ext uri="{0D108BD9-81ED-4DB2-BD59-A6C34878D82A}">
                    <a16:rowId xmlns:a16="http://schemas.microsoft.com/office/drawing/2014/main" val="3461522495"/>
                  </a:ext>
                </a:extLst>
              </a:tr>
              <a:tr h="370840">
                <a:tc>
                  <a:txBody>
                    <a:bodyPr/>
                    <a:lstStyle/>
                    <a:p>
                      <a:endParaRPr lang="en-GB" dirty="0">
                        <a:solidFill>
                          <a:schemeClr val="tx2"/>
                        </a:solidFill>
                      </a:endParaRPr>
                    </a:p>
                  </a:txBody>
                  <a:tcP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extLst>
                  <a:ext uri="{0D108BD9-81ED-4DB2-BD59-A6C34878D82A}">
                    <a16:rowId xmlns:a16="http://schemas.microsoft.com/office/drawing/2014/main" val="2490891855"/>
                  </a:ext>
                </a:extLst>
              </a:tr>
              <a:tr h="370840">
                <a:tc>
                  <a:txBody>
                    <a:bodyPr/>
                    <a:lstStyle/>
                    <a:p>
                      <a:endParaRPr lang="en-GB" dirty="0">
                        <a:solidFill>
                          <a:schemeClr val="tx2"/>
                        </a:solidFill>
                      </a:endParaRPr>
                    </a:p>
                  </a:txBody>
                  <a:tcP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extLst>
                  <a:ext uri="{0D108BD9-81ED-4DB2-BD59-A6C34878D82A}">
                    <a16:rowId xmlns:a16="http://schemas.microsoft.com/office/drawing/2014/main" val="2429163157"/>
                  </a:ext>
                </a:extLst>
              </a:tr>
              <a:tr h="370840">
                <a:tc>
                  <a:txBody>
                    <a:bodyPr/>
                    <a:lstStyle/>
                    <a:p>
                      <a:endParaRPr lang="en-GB" dirty="0">
                        <a:solidFill>
                          <a:schemeClr val="tx2"/>
                        </a:solidFill>
                      </a:endParaRPr>
                    </a:p>
                  </a:txBody>
                  <a:tcP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extLst>
                  <a:ext uri="{0D108BD9-81ED-4DB2-BD59-A6C34878D82A}">
                    <a16:rowId xmlns:a16="http://schemas.microsoft.com/office/drawing/2014/main" val="13039577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2"/>
                        </a:solidFill>
                      </a:endParaRPr>
                    </a:p>
                  </a:txBody>
                  <a:tcP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tc>
                  <a:txBody>
                    <a:bodyPr/>
                    <a:lstStyle/>
                    <a:p>
                      <a:pPr algn="ctr"/>
                      <a:endParaRPr lang="en-GB" dirty="0">
                        <a:solidFill>
                          <a:schemeClr val="tx2"/>
                        </a:solidFill>
                      </a:endParaRPr>
                    </a:p>
                  </a:txBody>
                  <a:tcPr anchor="ctr"/>
                </a:tc>
                <a:extLst>
                  <a:ext uri="{0D108BD9-81ED-4DB2-BD59-A6C34878D82A}">
                    <a16:rowId xmlns:a16="http://schemas.microsoft.com/office/drawing/2014/main" val="631469159"/>
                  </a:ext>
                </a:extLst>
              </a:tr>
              <a:tr h="370840">
                <a:tc>
                  <a:txBody>
                    <a:bodyPr/>
                    <a:lstStyle/>
                    <a:p>
                      <a:r>
                        <a:rPr lang="en-GB" sz="1800" b="1" kern="1200" dirty="0">
                          <a:solidFill>
                            <a:schemeClr val="lt1"/>
                          </a:solidFill>
                          <a:latin typeface="+mn-lt"/>
                          <a:ea typeface="+mn-ea"/>
                          <a:cs typeface="+mn-cs"/>
                        </a:rPr>
                        <a:t>Total (excluding</a:t>
                      </a:r>
                      <a:r>
                        <a:rPr lang="en-GB" sz="1800" b="1" kern="1200" baseline="0" dirty="0">
                          <a:solidFill>
                            <a:schemeClr val="lt1"/>
                          </a:solidFill>
                          <a:latin typeface="+mn-lt"/>
                          <a:ea typeface="+mn-ea"/>
                          <a:cs typeface="+mn-cs"/>
                        </a:rPr>
                        <a:t> on-costs)</a:t>
                      </a:r>
                    </a:p>
                    <a:p>
                      <a:r>
                        <a:rPr lang="en-GB" sz="1800" b="0" i="1" kern="1200" baseline="0" dirty="0">
                          <a:solidFill>
                            <a:schemeClr val="lt1"/>
                          </a:solidFill>
                          <a:latin typeface="+mn-lt"/>
                          <a:ea typeface="+mn-ea"/>
                          <a:cs typeface="+mn-cs"/>
                        </a:rPr>
                        <a:t>Total (with on-costs)</a:t>
                      </a:r>
                      <a:endParaRPr lang="en-GB" sz="1800" b="0" i="1" kern="1200" dirty="0">
                        <a:solidFill>
                          <a:schemeClr val="lt1"/>
                        </a:solidFill>
                        <a:latin typeface="+mn-lt"/>
                        <a:ea typeface="+mn-ea"/>
                        <a:cs typeface="+mn-cs"/>
                      </a:endParaRPr>
                    </a:p>
                  </a:txBody>
                  <a:tcPr>
                    <a:solidFill>
                      <a:srgbClr val="A92530"/>
                    </a:solidFill>
                  </a:tcPr>
                </a:tc>
                <a:tc>
                  <a:txBody>
                    <a:bodyPr/>
                    <a:lstStyle/>
                    <a:p>
                      <a:pPr algn="ctr"/>
                      <a:endParaRPr lang="en-GB" sz="1800" b="0" i="1" kern="1200" dirty="0">
                        <a:solidFill>
                          <a:schemeClr val="lt1"/>
                        </a:solidFill>
                        <a:latin typeface="+mn-lt"/>
                        <a:ea typeface="+mn-ea"/>
                        <a:cs typeface="+mn-cs"/>
                      </a:endParaRPr>
                    </a:p>
                  </a:txBody>
                  <a:tcPr anchor="ctr">
                    <a:solidFill>
                      <a:srgbClr val="A92530"/>
                    </a:solidFill>
                  </a:tcPr>
                </a:tc>
                <a:tc>
                  <a:txBody>
                    <a:bodyPr/>
                    <a:lstStyle/>
                    <a:p>
                      <a:pPr algn="ctr"/>
                      <a:endParaRPr lang="en-GB" sz="1800" b="1" kern="1200" dirty="0">
                        <a:solidFill>
                          <a:schemeClr val="lt1"/>
                        </a:solidFill>
                        <a:latin typeface="+mn-lt"/>
                        <a:ea typeface="+mn-ea"/>
                        <a:cs typeface="+mn-cs"/>
                      </a:endParaRPr>
                    </a:p>
                  </a:txBody>
                  <a:tcPr anchor="ctr">
                    <a:solidFill>
                      <a:srgbClr val="A92530"/>
                    </a:solidFill>
                  </a:tcPr>
                </a:tc>
                <a:tc>
                  <a:txBody>
                    <a:bodyPr/>
                    <a:lstStyle/>
                    <a:p>
                      <a:pPr algn="ctr"/>
                      <a:endParaRPr lang="en-GB" sz="1800" b="1" kern="1200" dirty="0">
                        <a:solidFill>
                          <a:schemeClr val="lt1"/>
                        </a:solidFill>
                        <a:latin typeface="+mn-lt"/>
                        <a:ea typeface="+mn-ea"/>
                        <a:cs typeface="+mn-cs"/>
                      </a:endParaRPr>
                    </a:p>
                  </a:txBody>
                  <a:tcPr anchor="ctr">
                    <a:solidFill>
                      <a:srgbClr val="A92530"/>
                    </a:solidFill>
                  </a:tcPr>
                </a:tc>
                <a:extLst>
                  <a:ext uri="{0D108BD9-81ED-4DB2-BD59-A6C34878D82A}">
                    <a16:rowId xmlns:a16="http://schemas.microsoft.com/office/drawing/2014/main" val="3845897803"/>
                  </a:ext>
                </a:extLst>
              </a:tr>
            </a:tbl>
          </a:graphicData>
        </a:graphic>
      </p:graphicFrame>
    </p:spTree>
    <p:extLst>
      <p:ext uri="{BB962C8B-B14F-4D97-AF65-F5344CB8AC3E}">
        <p14:creationId xmlns:p14="http://schemas.microsoft.com/office/powerpoint/2010/main" val="17683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75865-6A9B-0231-B36F-D1BF3BEBB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78C4AB-9214-33FA-2F16-21ACC46EB6E2}"/>
              </a:ext>
            </a:extLst>
          </p:cNvPr>
          <p:cNvSpPr>
            <a:spLocks noGrp="1"/>
          </p:cNvSpPr>
          <p:nvPr>
            <p:ph type="ctrTitle"/>
          </p:nvPr>
        </p:nvSpPr>
        <p:spPr>
          <a:xfrm>
            <a:off x="483798" y="635944"/>
            <a:ext cx="8109869" cy="552412"/>
          </a:xfrm>
        </p:spPr>
        <p:txBody>
          <a:bodyPr>
            <a:noAutofit/>
          </a:bodyPr>
          <a:lstStyle/>
          <a:p>
            <a:pPr algn="l"/>
            <a:r>
              <a:rPr lang="en-US" sz="2000" b="1" dirty="0">
                <a:solidFill>
                  <a:srgbClr val="BA1822"/>
                </a:solidFill>
                <a:latin typeface="Arial"/>
                <a:cs typeface="Arial Black" panose="020B0604020202020204" pitchFamily="34" charset="0"/>
              </a:rPr>
              <a:t>Current Structure </a:t>
            </a:r>
          </a:p>
        </p:txBody>
      </p:sp>
      <p:sp>
        <p:nvSpPr>
          <p:cNvPr id="3" name="Subtitle 2">
            <a:extLst>
              <a:ext uri="{FF2B5EF4-FFF2-40B4-BE49-F238E27FC236}">
                <a16:creationId xmlns:a16="http://schemas.microsoft.com/office/drawing/2014/main" id="{3FF0C00F-971F-8345-1C13-A17A682D4EEA}"/>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dirty="0">
              <a:latin typeface="Arial" panose="020B0604020202020204" pitchFamily="34" charset="0"/>
              <a:cs typeface="Arial" panose="020B0604020202020204" pitchFamily="34" charset="0"/>
            </a:endParaRPr>
          </a:p>
          <a:p>
            <a:pPr algn="l"/>
            <a:endParaRPr lang="en-US" sz="175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8E86C115-7BFD-1398-1E3C-E78CF0C8F832}"/>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646B8140-08F4-AEBD-CE9B-6749B1D385F4}"/>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pic>
        <p:nvPicPr>
          <p:cNvPr id="6" name="Picture 5">
            <a:extLst>
              <a:ext uri="{FF2B5EF4-FFF2-40B4-BE49-F238E27FC236}">
                <a16:creationId xmlns:a16="http://schemas.microsoft.com/office/drawing/2014/main" id="{2E895FAA-B6A9-78A6-DB95-4143163D3AFA}"/>
              </a:ext>
            </a:extLst>
          </p:cNvPr>
          <p:cNvPicPr>
            <a:picLocks noChangeAspect="1"/>
          </p:cNvPicPr>
          <p:nvPr/>
        </p:nvPicPr>
        <p:blipFill>
          <a:blip r:embed="rId4"/>
          <a:stretch>
            <a:fillRect/>
          </a:stretch>
        </p:blipFill>
        <p:spPr>
          <a:xfrm>
            <a:off x="1339684" y="1309278"/>
            <a:ext cx="5266855" cy="3647479"/>
          </a:xfrm>
          <a:prstGeom prst="rect">
            <a:avLst/>
          </a:prstGeom>
        </p:spPr>
      </p:pic>
    </p:spTree>
    <p:extLst>
      <p:ext uri="{BB962C8B-B14F-4D97-AF65-F5344CB8AC3E}">
        <p14:creationId xmlns:p14="http://schemas.microsoft.com/office/powerpoint/2010/main" val="125697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B0285-76CC-3C4B-0056-17336AD0B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183A4-C2D6-4EBC-C9C9-DFB82CE7E353}"/>
              </a:ext>
            </a:extLst>
          </p:cNvPr>
          <p:cNvSpPr>
            <a:spLocks noGrp="1"/>
          </p:cNvSpPr>
          <p:nvPr>
            <p:ph type="ctrTitle"/>
          </p:nvPr>
        </p:nvSpPr>
        <p:spPr>
          <a:xfrm>
            <a:off x="483798" y="635944"/>
            <a:ext cx="8109869" cy="552412"/>
          </a:xfrm>
        </p:spPr>
        <p:txBody>
          <a:bodyPr>
            <a:noAutofit/>
          </a:bodyPr>
          <a:lstStyle/>
          <a:p>
            <a:pPr algn="l"/>
            <a:r>
              <a:rPr lang="en-US" sz="2000" b="1" dirty="0">
                <a:solidFill>
                  <a:srgbClr val="BA1822"/>
                </a:solidFill>
                <a:latin typeface="Arial"/>
                <a:cs typeface="Arial Black" panose="020B0604020202020204" pitchFamily="34" charset="0"/>
              </a:rPr>
              <a:t>Proposed Structure</a:t>
            </a:r>
          </a:p>
        </p:txBody>
      </p:sp>
      <p:sp>
        <p:nvSpPr>
          <p:cNvPr id="3" name="Subtitle 2">
            <a:extLst>
              <a:ext uri="{FF2B5EF4-FFF2-40B4-BE49-F238E27FC236}">
                <a16:creationId xmlns:a16="http://schemas.microsoft.com/office/drawing/2014/main" id="{9F30EB3C-60DC-552A-6168-1A0D6B4D8419}"/>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dirty="0">
              <a:latin typeface="Arial" panose="020B0604020202020204" pitchFamily="34" charset="0"/>
              <a:cs typeface="Arial" panose="020B0604020202020204" pitchFamily="34" charset="0"/>
            </a:endParaRPr>
          </a:p>
          <a:p>
            <a:pPr algn="l"/>
            <a:endParaRPr lang="en-US" sz="175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DEE8171D-F824-6D1B-0BE5-FAB72BD2ADCB}"/>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3BC144C3-DDD0-63A5-87FA-25462071D16C}"/>
              </a:ext>
            </a:extLst>
          </p:cNvPr>
          <p:cNvPicPr>
            <a:picLocks noGrp="1" noRot="1" noChangeAspect="1" noMove="1" noResize="1" noEditPoints="1" noAdjustHandles="1" noChangeArrowheads="1" noChangeShapeType="1" noCrop="1"/>
          </p:cNvPicPr>
          <p:nvPr/>
        </p:nvPicPr>
        <p:blipFill>
          <a:blip r:embed="rId4"/>
          <a:stretch>
            <a:fillRect/>
          </a:stretch>
        </p:blipFill>
        <p:spPr>
          <a:xfrm>
            <a:off x="0" y="4790405"/>
            <a:ext cx="9144000" cy="874825"/>
          </a:xfrm>
          <a:prstGeom prst="rect">
            <a:avLst/>
          </a:prstGeom>
        </p:spPr>
      </p:pic>
      <p:pic>
        <p:nvPicPr>
          <p:cNvPr id="6" name="Picture 5">
            <a:extLst>
              <a:ext uri="{FF2B5EF4-FFF2-40B4-BE49-F238E27FC236}">
                <a16:creationId xmlns:a16="http://schemas.microsoft.com/office/drawing/2014/main" id="{0C86D4B2-6047-FAF2-2085-5C7750FB1CC9}"/>
              </a:ext>
            </a:extLst>
          </p:cNvPr>
          <p:cNvPicPr>
            <a:picLocks noChangeAspect="1"/>
          </p:cNvPicPr>
          <p:nvPr/>
        </p:nvPicPr>
        <p:blipFill>
          <a:blip r:embed="rId5"/>
          <a:stretch>
            <a:fillRect/>
          </a:stretch>
        </p:blipFill>
        <p:spPr>
          <a:xfrm>
            <a:off x="1273006" y="1188356"/>
            <a:ext cx="5554514" cy="3752905"/>
          </a:xfrm>
          <a:prstGeom prst="rect">
            <a:avLst/>
          </a:prstGeom>
        </p:spPr>
      </p:pic>
    </p:spTree>
    <p:extLst>
      <p:ext uri="{BB962C8B-B14F-4D97-AF65-F5344CB8AC3E}">
        <p14:creationId xmlns:p14="http://schemas.microsoft.com/office/powerpoint/2010/main" val="87545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C92B266-4521-644F-0CEE-0A348B8837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1D3DB-F99C-A4D0-471D-5F39EB3B6A17}"/>
              </a:ext>
            </a:extLst>
          </p:cNvPr>
          <p:cNvSpPr>
            <a:spLocks noGrp="1"/>
          </p:cNvSpPr>
          <p:nvPr>
            <p:ph type="ctrTitle"/>
          </p:nvPr>
        </p:nvSpPr>
        <p:spPr>
          <a:xfrm>
            <a:off x="483798" y="635944"/>
            <a:ext cx="8109869" cy="552412"/>
          </a:xfrm>
        </p:spPr>
        <p:txBody>
          <a:bodyPr>
            <a:noAutofit/>
          </a:bodyPr>
          <a:lstStyle/>
          <a:p>
            <a:pPr algn="l"/>
            <a:r>
              <a:rPr lang="en-US" sz="2000" b="1" dirty="0">
                <a:solidFill>
                  <a:srgbClr val="BA1822"/>
                </a:solidFill>
                <a:latin typeface="Arial"/>
                <a:cs typeface="Arial Black" panose="020B0604020202020204" pitchFamily="34" charset="0"/>
              </a:rPr>
              <a:t>Departmental Delivery Staffing Proposal </a:t>
            </a:r>
          </a:p>
        </p:txBody>
      </p:sp>
      <p:pic>
        <p:nvPicPr>
          <p:cNvPr id="20" name="Picture 19">
            <a:extLst>
              <a:ext uri="{FF2B5EF4-FFF2-40B4-BE49-F238E27FC236}">
                <a16:creationId xmlns:a16="http://schemas.microsoft.com/office/drawing/2014/main" id="{779B0F1D-7C44-6D58-A45D-B8485747BB66}"/>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490ECF63-3C40-0D07-83C6-04063310CEBB}"/>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graphicFrame>
        <p:nvGraphicFramePr>
          <p:cNvPr id="7" name="Table 6">
            <a:extLst>
              <a:ext uri="{FF2B5EF4-FFF2-40B4-BE49-F238E27FC236}">
                <a16:creationId xmlns:a16="http://schemas.microsoft.com/office/drawing/2014/main" id="{F8B29B6E-ADDD-E7D3-433A-639FAF6A6DBD}"/>
              </a:ext>
            </a:extLst>
          </p:cNvPr>
          <p:cNvGraphicFramePr>
            <a:graphicFrameLocks noGrp="1"/>
          </p:cNvGraphicFramePr>
          <p:nvPr>
            <p:extLst>
              <p:ext uri="{D42A27DB-BD31-4B8C-83A1-F6EECF244321}">
                <p14:modId xmlns:p14="http://schemas.microsoft.com/office/powerpoint/2010/main" val="250976263"/>
              </p:ext>
            </p:extLst>
          </p:nvPr>
        </p:nvGraphicFramePr>
        <p:xfrm>
          <a:off x="395286" y="1249536"/>
          <a:ext cx="8137152" cy="2727960"/>
        </p:xfrm>
        <a:graphic>
          <a:graphicData uri="http://schemas.openxmlformats.org/drawingml/2006/table">
            <a:tbl>
              <a:tblPr firstRow="1" bandRow="1"/>
              <a:tblGrid>
                <a:gridCol w="3528642">
                  <a:extLst>
                    <a:ext uri="{9D8B030D-6E8A-4147-A177-3AD203B41FA5}">
                      <a16:colId xmlns:a16="http://schemas.microsoft.com/office/drawing/2014/main" val="4051149032"/>
                    </a:ext>
                  </a:extLst>
                </a:gridCol>
                <a:gridCol w="1536170">
                  <a:extLst>
                    <a:ext uri="{9D8B030D-6E8A-4147-A177-3AD203B41FA5}">
                      <a16:colId xmlns:a16="http://schemas.microsoft.com/office/drawing/2014/main" val="3753080913"/>
                    </a:ext>
                  </a:extLst>
                </a:gridCol>
                <a:gridCol w="1536170">
                  <a:extLst>
                    <a:ext uri="{9D8B030D-6E8A-4147-A177-3AD203B41FA5}">
                      <a16:colId xmlns:a16="http://schemas.microsoft.com/office/drawing/2014/main" val="2213108841"/>
                    </a:ext>
                  </a:extLst>
                </a:gridCol>
                <a:gridCol w="1536170">
                  <a:extLst>
                    <a:ext uri="{9D8B030D-6E8A-4147-A177-3AD203B41FA5}">
                      <a16:colId xmlns:a16="http://schemas.microsoft.com/office/drawing/2014/main" val="406154058"/>
                    </a:ext>
                  </a:extLst>
                </a:gridCol>
              </a:tblGrid>
              <a:tr h="370840">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r>
                        <a:rPr lang="en-GB" dirty="0"/>
                        <a:t>Post Title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GB" dirty="0"/>
                        <a:t>Post Grade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GB" dirty="0"/>
                        <a:t>Number of Posts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b="1" kern="1200">
                          <a:solidFill>
                            <a:schemeClr val="lt1"/>
                          </a:solidFill>
                          <a:latin typeface="Arial"/>
                        </a:defRPr>
                      </a:lvl1pPr>
                      <a:lvl2pPr marL="342900" algn="l" defTabSz="685800" rtl="0" eaLnBrk="1" latinLnBrk="0" hangingPunct="1">
                        <a:defRPr sz="1350" b="1" kern="1200">
                          <a:solidFill>
                            <a:schemeClr val="lt1"/>
                          </a:solidFill>
                          <a:latin typeface="Arial"/>
                        </a:defRPr>
                      </a:lvl2pPr>
                      <a:lvl3pPr marL="685800" algn="l" defTabSz="685800" rtl="0" eaLnBrk="1" latinLnBrk="0" hangingPunct="1">
                        <a:defRPr sz="1350" b="1" kern="1200">
                          <a:solidFill>
                            <a:schemeClr val="lt1"/>
                          </a:solidFill>
                          <a:latin typeface="Arial"/>
                        </a:defRPr>
                      </a:lvl3pPr>
                      <a:lvl4pPr marL="1028700" algn="l" defTabSz="685800" rtl="0" eaLnBrk="1" latinLnBrk="0" hangingPunct="1">
                        <a:defRPr sz="1350" b="1" kern="1200">
                          <a:solidFill>
                            <a:schemeClr val="lt1"/>
                          </a:solidFill>
                          <a:latin typeface="Arial"/>
                        </a:defRPr>
                      </a:lvl4pPr>
                      <a:lvl5pPr marL="1371600" algn="l" defTabSz="685800" rtl="0" eaLnBrk="1" latinLnBrk="0" hangingPunct="1">
                        <a:defRPr sz="1350" b="1" kern="1200">
                          <a:solidFill>
                            <a:schemeClr val="lt1"/>
                          </a:solidFill>
                          <a:latin typeface="Arial"/>
                        </a:defRPr>
                      </a:lvl5pPr>
                      <a:lvl6pPr marL="1714500" algn="l" defTabSz="685800" rtl="0" eaLnBrk="1" latinLnBrk="0" hangingPunct="1">
                        <a:defRPr sz="1350" b="1" kern="1200">
                          <a:solidFill>
                            <a:schemeClr val="lt1"/>
                          </a:solidFill>
                          <a:latin typeface="Arial"/>
                        </a:defRPr>
                      </a:lvl6pPr>
                      <a:lvl7pPr marL="2057400" algn="l" defTabSz="685800" rtl="0" eaLnBrk="1" latinLnBrk="0" hangingPunct="1">
                        <a:defRPr sz="1350" b="1" kern="1200">
                          <a:solidFill>
                            <a:schemeClr val="lt1"/>
                          </a:solidFill>
                          <a:latin typeface="Arial"/>
                        </a:defRPr>
                      </a:lvl7pPr>
                      <a:lvl8pPr marL="2400300" algn="l" defTabSz="685800" rtl="0" eaLnBrk="1" latinLnBrk="0" hangingPunct="1">
                        <a:defRPr sz="1350" b="1" kern="1200">
                          <a:solidFill>
                            <a:schemeClr val="lt1"/>
                          </a:solidFill>
                          <a:latin typeface="Arial"/>
                        </a:defRPr>
                      </a:lvl8pPr>
                      <a:lvl9pPr marL="2743200" algn="l" defTabSz="685800" rtl="0" eaLnBrk="1" latinLnBrk="0" hangingPunct="1">
                        <a:defRPr sz="1350" b="1" kern="1200">
                          <a:solidFill>
                            <a:schemeClr val="lt1"/>
                          </a:solidFill>
                          <a:latin typeface="Arial"/>
                        </a:defRPr>
                      </a:lvl9pPr>
                    </a:lstStyle>
                    <a:p>
                      <a:pPr algn="ctr"/>
                      <a:r>
                        <a:rPr lang="en-GB" dirty="0"/>
                        <a:t>FTE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A92530"/>
                    </a:solidFill>
                  </a:tcPr>
                </a:tc>
                <a:extLst>
                  <a:ext uri="{0D108BD9-81ED-4DB2-BD59-A6C34878D82A}">
                    <a16:rowId xmlns:a16="http://schemas.microsoft.com/office/drawing/2014/main" val="3461522495"/>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endParaRPr lang="en-GB" dirty="0">
                        <a:solidFill>
                          <a:schemeClr val="tx2"/>
                        </a:solidFill>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90891855"/>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endParaRPr lang="en-GB" dirty="0">
                        <a:solidFill>
                          <a:schemeClr val="tx2"/>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29163157"/>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endParaRPr lang="en-GB" dirty="0">
                        <a:solidFill>
                          <a:schemeClr val="tx2"/>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71422541"/>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endParaRPr lang="en-GB" dirty="0">
                        <a:solidFill>
                          <a:schemeClr val="tx2"/>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03957721"/>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2"/>
                        </a:solidFill>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dirty="0">
                        <a:solidFill>
                          <a:schemeClr val="tx2"/>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89131148"/>
                  </a:ext>
                </a:extLst>
              </a:tr>
              <a:tr h="370840">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endParaRPr lang="en-GB" sz="1800" b="0" i="1" kern="1200" dirty="0">
                        <a:solidFill>
                          <a:schemeClr val="lt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sz="1800" b="0" i="1" kern="1200" dirty="0">
                        <a:solidFill>
                          <a:schemeClr val="lt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sz="1800" b="1" kern="1200" dirty="0">
                        <a:solidFill>
                          <a:schemeClr val="lt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2530"/>
                    </a:solidFill>
                  </a:tcPr>
                </a:tc>
                <a:tc>
                  <a:txBody>
                    <a:bodyPr/>
                    <a:lstStyle>
                      <a:lvl1pPr marL="0" algn="l" defTabSz="685800" rtl="0" eaLnBrk="1" latinLnBrk="0" hangingPunct="1">
                        <a:defRPr sz="1350" kern="1200">
                          <a:solidFill>
                            <a:schemeClr val="dk1"/>
                          </a:solidFill>
                          <a:latin typeface="Arial"/>
                        </a:defRPr>
                      </a:lvl1pPr>
                      <a:lvl2pPr marL="342900" algn="l" defTabSz="685800" rtl="0" eaLnBrk="1" latinLnBrk="0" hangingPunct="1">
                        <a:defRPr sz="1350" kern="1200">
                          <a:solidFill>
                            <a:schemeClr val="dk1"/>
                          </a:solidFill>
                          <a:latin typeface="Arial"/>
                        </a:defRPr>
                      </a:lvl2pPr>
                      <a:lvl3pPr marL="685800" algn="l" defTabSz="685800" rtl="0" eaLnBrk="1" latinLnBrk="0" hangingPunct="1">
                        <a:defRPr sz="1350" kern="1200">
                          <a:solidFill>
                            <a:schemeClr val="dk1"/>
                          </a:solidFill>
                          <a:latin typeface="Arial"/>
                        </a:defRPr>
                      </a:lvl3pPr>
                      <a:lvl4pPr marL="1028700" algn="l" defTabSz="685800" rtl="0" eaLnBrk="1" latinLnBrk="0" hangingPunct="1">
                        <a:defRPr sz="1350" kern="1200">
                          <a:solidFill>
                            <a:schemeClr val="dk1"/>
                          </a:solidFill>
                          <a:latin typeface="Arial"/>
                        </a:defRPr>
                      </a:lvl4pPr>
                      <a:lvl5pPr marL="1371600" algn="l" defTabSz="685800" rtl="0" eaLnBrk="1" latinLnBrk="0" hangingPunct="1">
                        <a:defRPr sz="1350" kern="1200">
                          <a:solidFill>
                            <a:schemeClr val="dk1"/>
                          </a:solidFill>
                          <a:latin typeface="Arial"/>
                        </a:defRPr>
                      </a:lvl5pPr>
                      <a:lvl6pPr marL="1714500" algn="l" defTabSz="685800" rtl="0" eaLnBrk="1" latinLnBrk="0" hangingPunct="1">
                        <a:defRPr sz="1350" kern="1200">
                          <a:solidFill>
                            <a:schemeClr val="dk1"/>
                          </a:solidFill>
                          <a:latin typeface="Arial"/>
                        </a:defRPr>
                      </a:lvl6pPr>
                      <a:lvl7pPr marL="2057400" algn="l" defTabSz="685800" rtl="0" eaLnBrk="1" latinLnBrk="0" hangingPunct="1">
                        <a:defRPr sz="1350" kern="1200">
                          <a:solidFill>
                            <a:schemeClr val="dk1"/>
                          </a:solidFill>
                          <a:latin typeface="Arial"/>
                        </a:defRPr>
                      </a:lvl7pPr>
                      <a:lvl8pPr marL="2400300" algn="l" defTabSz="685800" rtl="0" eaLnBrk="1" latinLnBrk="0" hangingPunct="1">
                        <a:defRPr sz="1350" kern="1200">
                          <a:solidFill>
                            <a:schemeClr val="dk1"/>
                          </a:solidFill>
                          <a:latin typeface="Arial"/>
                        </a:defRPr>
                      </a:lvl8pPr>
                      <a:lvl9pPr marL="2743200" algn="l" defTabSz="685800" rtl="0" eaLnBrk="1" latinLnBrk="0" hangingPunct="1">
                        <a:defRPr sz="1350" kern="1200">
                          <a:solidFill>
                            <a:schemeClr val="dk1"/>
                          </a:solidFill>
                          <a:latin typeface="Arial"/>
                        </a:defRPr>
                      </a:lvl9pPr>
                    </a:lstStyle>
                    <a:p>
                      <a:pPr algn="ctr"/>
                      <a:endParaRPr lang="en-GB" sz="1800" b="1" kern="1200" dirty="0">
                        <a:solidFill>
                          <a:schemeClr val="lt1"/>
                        </a:solidFill>
                        <a:latin typeface="+mn-lt"/>
                        <a:ea typeface="+mn-ea"/>
                        <a:cs typeface="+mn-cs"/>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2530"/>
                    </a:solidFill>
                  </a:tcPr>
                </a:tc>
                <a:extLst>
                  <a:ext uri="{0D108BD9-81ED-4DB2-BD59-A6C34878D82A}">
                    <a16:rowId xmlns:a16="http://schemas.microsoft.com/office/drawing/2014/main" val="3845897803"/>
                  </a:ext>
                </a:extLst>
              </a:tr>
            </a:tbl>
          </a:graphicData>
        </a:graphic>
      </p:graphicFrame>
    </p:spTree>
    <p:extLst>
      <p:ext uri="{BB962C8B-B14F-4D97-AF65-F5344CB8AC3E}">
        <p14:creationId xmlns:p14="http://schemas.microsoft.com/office/powerpoint/2010/main" val="2606633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28735-23D6-B75A-991A-B56F9655A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BB9B1-48EB-747F-3602-E46C503F37A5}"/>
              </a:ext>
            </a:extLst>
          </p:cNvPr>
          <p:cNvSpPr>
            <a:spLocks noGrp="1"/>
          </p:cNvSpPr>
          <p:nvPr>
            <p:ph type="ctrTitle"/>
          </p:nvPr>
        </p:nvSpPr>
        <p:spPr>
          <a:xfrm>
            <a:off x="483798" y="635944"/>
            <a:ext cx="8109869" cy="552412"/>
          </a:xfrm>
        </p:spPr>
        <p:txBody>
          <a:bodyPr>
            <a:noAutofit/>
          </a:bodyPr>
          <a:lstStyle/>
          <a:p>
            <a:pPr algn="l"/>
            <a:r>
              <a:rPr lang="en-US" sz="2000" b="1" dirty="0">
                <a:solidFill>
                  <a:srgbClr val="BA1822"/>
                </a:solidFill>
                <a:latin typeface="Arial"/>
                <a:cs typeface="Arial Black" panose="020B0604020202020204" pitchFamily="34" charset="0"/>
              </a:rPr>
              <a:t>Proposed FI Structure</a:t>
            </a:r>
          </a:p>
        </p:txBody>
      </p:sp>
      <p:sp>
        <p:nvSpPr>
          <p:cNvPr id="3" name="Subtitle 2">
            <a:extLst>
              <a:ext uri="{FF2B5EF4-FFF2-40B4-BE49-F238E27FC236}">
                <a16:creationId xmlns:a16="http://schemas.microsoft.com/office/drawing/2014/main" id="{D48121E1-E214-CCD7-B921-1016319EB201}"/>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dirty="0">
              <a:latin typeface="Arial" panose="020B0604020202020204" pitchFamily="34" charset="0"/>
              <a:cs typeface="Arial" panose="020B0604020202020204" pitchFamily="34" charset="0"/>
            </a:endParaRPr>
          </a:p>
          <a:p>
            <a:pPr algn="l"/>
            <a:endParaRPr lang="en-US" sz="175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441DCA21-B640-BDA5-D0B5-5787DDD37A5A}"/>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16BE1173-4153-A2FC-31E6-B6FFE2D8F80F}"/>
              </a:ext>
            </a:extLst>
          </p:cNvPr>
          <p:cNvPicPr>
            <a:picLocks noGrp="1" noRot="1" noChangeAspect="1" noMove="1" noResize="1" noEditPoints="1" noAdjustHandles="1" noChangeArrowheads="1" noChangeShapeType="1" noCrop="1"/>
          </p:cNvPicPr>
          <p:nvPr/>
        </p:nvPicPr>
        <p:blipFill>
          <a:blip r:embed="rId4"/>
          <a:stretch>
            <a:fillRect/>
          </a:stretch>
        </p:blipFill>
        <p:spPr>
          <a:xfrm>
            <a:off x="0" y="4790405"/>
            <a:ext cx="9144000" cy="874825"/>
          </a:xfrm>
          <a:prstGeom prst="rect">
            <a:avLst/>
          </a:prstGeom>
        </p:spPr>
      </p:pic>
      <p:pic>
        <p:nvPicPr>
          <p:cNvPr id="6" name="Picture 5">
            <a:extLst>
              <a:ext uri="{FF2B5EF4-FFF2-40B4-BE49-F238E27FC236}">
                <a16:creationId xmlns:a16="http://schemas.microsoft.com/office/drawing/2014/main" id="{ABD98E76-F5DC-8F0F-0B77-F0BE27DA8806}"/>
              </a:ext>
            </a:extLst>
          </p:cNvPr>
          <p:cNvPicPr>
            <a:picLocks noChangeAspect="1"/>
          </p:cNvPicPr>
          <p:nvPr/>
        </p:nvPicPr>
        <p:blipFill>
          <a:blip r:embed="rId5"/>
          <a:stretch>
            <a:fillRect/>
          </a:stretch>
        </p:blipFill>
        <p:spPr>
          <a:xfrm>
            <a:off x="1493170" y="1188356"/>
            <a:ext cx="4841212" cy="3755226"/>
          </a:xfrm>
          <a:prstGeom prst="rect">
            <a:avLst/>
          </a:prstGeom>
        </p:spPr>
      </p:pic>
    </p:spTree>
    <p:extLst>
      <p:ext uri="{BB962C8B-B14F-4D97-AF65-F5344CB8AC3E}">
        <p14:creationId xmlns:p14="http://schemas.microsoft.com/office/powerpoint/2010/main" val="2591241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48739-DACA-0172-5CC4-B816F68EC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5536F-BC66-D7F8-8193-B314029C5DD4}"/>
              </a:ext>
            </a:extLst>
          </p:cNvPr>
          <p:cNvSpPr>
            <a:spLocks noGrp="1"/>
          </p:cNvSpPr>
          <p:nvPr>
            <p:ph type="ctrTitle"/>
          </p:nvPr>
        </p:nvSpPr>
        <p:spPr>
          <a:xfrm>
            <a:off x="483798" y="635944"/>
            <a:ext cx="8109869" cy="552412"/>
          </a:xfrm>
        </p:spPr>
        <p:txBody>
          <a:bodyPr>
            <a:noAutofit/>
          </a:bodyPr>
          <a:lstStyle/>
          <a:p>
            <a:pPr algn="l"/>
            <a:r>
              <a:rPr lang="en-US" sz="2000" b="1" dirty="0">
                <a:solidFill>
                  <a:srgbClr val="BA1822"/>
                </a:solidFill>
                <a:latin typeface="Arial"/>
                <a:cs typeface="Arial Black" panose="020B0604020202020204" pitchFamily="34" charset="0"/>
              </a:rPr>
              <a:t>Key Changes </a:t>
            </a:r>
          </a:p>
        </p:txBody>
      </p:sp>
      <p:sp>
        <p:nvSpPr>
          <p:cNvPr id="3" name="Subtitle 2">
            <a:extLst>
              <a:ext uri="{FF2B5EF4-FFF2-40B4-BE49-F238E27FC236}">
                <a16:creationId xmlns:a16="http://schemas.microsoft.com/office/drawing/2014/main" id="{99266981-D95E-A012-2F78-E0085713926F}"/>
              </a:ext>
            </a:extLst>
          </p:cNvPr>
          <p:cNvSpPr>
            <a:spLocks noGrp="1"/>
          </p:cNvSpPr>
          <p:nvPr>
            <p:ph type="subTitle" idx="1"/>
          </p:nvPr>
        </p:nvSpPr>
        <p:spPr>
          <a:xfrm>
            <a:off x="483800" y="1309279"/>
            <a:ext cx="8109868" cy="3377009"/>
          </a:xfrm>
        </p:spPr>
        <p:txBody>
          <a:bodyPr vert="horz" lIns="91440" tIns="45720" rIns="91440" bIns="45720" rtlCol="0" anchor="t">
            <a:normAutofit/>
          </a:bodyPr>
          <a:lstStyle/>
          <a:p>
            <a:pPr algn="l"/>
            <a:endParaRPr lang="en-US" sz="1750" dirty="0">
              <a:latin typeface="Arial" panose="020B0604020202020204" pitchFamily="34" charset="0"/>
              <a:cs typeface="Arial" panose="020B0604020202020204" pitchFamily="34" charset="0"/>
            </a:endParaRPr>
          </a:p>
          <a:p>
            <a:pPr algn="l"/>
            <a:endParaRPr lang="en-US" sz="175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3361BA13-0F19-79F8-9584-B18E8765D380}"/>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9144000" cy="374925"/>
          </a:xfrm>
          <a:prstGeom prst="rect">
            <a:avLst/>
          </a:prstGeom>
        </p:spPr>
      </p:pic>
      <p:pic>
        <p:nvPicPr>
          <p:cNvPr id="5" name="Picture 4">
            <a:extLst>
              <a:ext uri="{FF2B5EF4-FFF2-40B4-BE49-F238E27FC236}">
                <a16:creationId xmlns:a16="http://schemas.microsoft.com/office/drawing/2014/main" id="{F842E59B-ED2C-F775-DED9-112A0AE7DB35}"/>
              </a:ext>
            </a:extLst>
          </p:cNvPr>
          <p:cNvPicPr>
            <a:picLocks noGrp="1" noRot="1" noChangeAspect="1" noMove="1" noResize="1" noEditPoints="1" noAdjustHandles="1" noChangeArrowheads="1" noChangeShapeType="1" noCrop="1"/>
          </p:cNvPicPr>
          <p:nvPr/>
        </p:nvPicPr>
        <p:blipFill>
          <a:blip r:embed="rId3"/>
          <a:stretch>
            <a:fillRect/>
          </a:stretch>
        </p:blipFill>
        <p:spPr>
          <a:xfrm>
            <a:off x="0" y="4790405"/>
            <a:ext cx="9144000" cy="874825"/>
          </a:xfrm>
          <a:prstGeom prst="rect">
            <a:avLst/>
          </a:prstGeom>
        </p:spPr>
      </p:pic>
      <p:sp>
        <p:nvSpPr>
          <p:cNvPr id="6" name="Content Placeholder 2">
            <a:extLst>
              <a:ext uri="{FF2B5EF4-FFF2-40B4-BE49-F238E27FC236}">
                <a16:creationId xmlns:a16="http://schemas.microsoft.com/office/drawing/2014/main" id="{00D293D9-BE2C-6303-0D01-4325A4553CF1}"/>
              </a:ext>
            </a:extLst>
          </p:cNvPr>
          <p:cNvSpPr txBox="1">
            <a:spLocks/>
          </p:cNvSpPr>
          <p:nvPr/>
        </p:nvSpPr>
        <p:spPr bwMode="auto">
          <a:xfrm>
            <a:off x="483798" y="1138218"/>
            <a:ext cx="7772400" cy="365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If agreed following consultation, this would result in: </a:t>
            </a:r>
            <a:r>
              <a:rPr kumimoji="0" lang="en-GB" sz="2400" b="0" i="0" u="none" strike="noStrike" kern="0" cap="none" spc="0" normalizeH="0" baseline="0" noProof="0" dirty="0">
                <a:ln>
                  <a:noFill/>
                </a:ln>
                <a:solidFill>
                  <a:srgbClr val="000000"/>
                </a:solidFill>
                <a:effectLst/>
                <a:uLnTx/>
                <a:uFillTx/>
                <a:latin typeface="Arial"/>
                <a:ea typeface="+mn-ea"/>
                <a:cs typeface="+mn-cs"/>
              </a:rPr>
              <a:t>	</a:t>
            </a:r>
            <a:endParaRPr kumimoji="0" lang="en-GB" sz="16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None/>
              <a:tabLst/>
              <a:defRPr/>
            </a:pPr>
            <a:r>
              <a:rPr kumimoji="0" lang="en-US" altLang="en-US" sz="1600" b="0" i="0" u="none" strike="noStrike" kern="0" cap="none" spc="0" normalizeH="0" baseline="0" noProof="0" dirty="0">
                <a:ln>
                  <a:noFill/>
                </a:ln>
                <a:solidFill>
                  <a:srgbClr val="000000"/>
                </a:solidFill>
                <a:effectLst/>
                <a:uLnTx/>
                <a:uFillTx/>
                <a:latin typeface="Arial"/>
                <a:ea typeface="+mn-ea"/>
                <a:cs typeface="+mn-cs"/>
              </a:rPr>
              <a:t>Creation of: </a:t>
            </a:r>
          </a:p>
          <a:p>
            <a:pPr defTabSz="914400">
              <a:defRPr/>
            </a:pPr>
            <a:r>
              <a:rPr kumimoji="0" lang="en-US" altLang="en-US" sz="1600" b="0" i="0" u="none" strike="noStrike" kern="0" cap="none" spc="0" normalizeH="0" baseline="0" noProof="0" dirty="0">
                <a:ln>
                  <a:noFill/>
                </a:ln>
                <a:solidFill>
                  <a:srgbClr val="000000"/>
                </a:solidFill>
                <a:effectLst/>
                <a:uLnTx/>
                <a:uFillTx/>
                <a:latin typeface="Arial"/>
                <a:ea typeface="+mn-ea"/>
                <a:cs typeface="+mn-cs"/>
              </a:rPr>
              <a:t>3 more Inspector posts</a:t>
            </a:r>
          </a:p>
          <a:p>
            <a:pPr defTabSz="914400">
              <a:defRPr/>
            </a:pPr>
            <a:r>
              <a:rPr lang="en-US" altLang="en-US" sz="1600" kern="0" dirty="0">
                <a:solidFill>
                  <a:srgbClr val="000000"/>
                </a:solidFill>
                <a:latin typeface="Arial"/>
              </a:rPr>
              <a:t>2 Protection Team Coordinator posts</a:t>
            </a:r>
          </a:p>
          <a:p>
            <a:pPr defTabSz="914400">
              <a:defRPr/>
            </a:pPr>
            <a:r>
              <a:rPr lang="en-US" altLang="en-US" sz="1600" kern="0" dirty="0">
                <a:solidFill>
                  <a:srgbClr val="000000"/>
                </a:solidFill>
                <a:latin typeface="Arial"/>
              </a:rPr>
              <a:t>Base location responsibilities</a:t>
            </a:r>
          </a:p>
          <a:p>
            <a:pPr marL="0" indent="0" defTabSz="914400">
              <a:buNone/>
              <a:defRPr/>
            </a:pPr>
            <a:endParaRPr kumimoji="0" lang="en-US" altLang="en-US" sz="1600" b="0" i="0" u="none" strike="noStrike" kern="0" cap="none" spc="0" normalizeH="0" baseline="0" noProof="0" dirty="0">
              <a:ln>
                <a:noFill/>
              </a:ln>
              <a:solidFill>
                <a:srgbClr val="000000"/>
              </a:solidFill>
              <a:effectLst/>
              <a:uLnTx/>
              <a:uFillTx/>
              <a:latin typeface="Arial"/>
              <a:ea typeface="+mn-ea"/>
              <a:cs typeface="+mn-cs"/>
            </a:endParaRPr>
          </a:p>
          <a:p>
            <a:pPr marL="0" indent="0" defTabSz="914400">
              <a:buNone/>
              <a:defRPr/>
            </a:pPr>
            <a:r>
              <a:rPr lang="en-US" altLang="en-US" sz="1600" kern="0" dirty="0">
                <a:solidFill>
                  <a:srgbClr val="000000"/>
                </a:solidFill>
                <a:latin typeface="Arial"/>
              </a:rPr>
              <a:t>Removal of: </a:t>
            </a:r>
          </a:p>
          <a:p>
            <a:pPr defTabSz="914400">
              <a:defRPr/>
            </a:pPr>
            <a:r>
              <a:rPr lang="en-US" altLang="en-US" sz="1600" kern="0" dirty="0">
                <a:solidFill>
                  <a:srgbClr val="000000"/>
                </a:solidFill>
                <a:latin typeface="Arial"/>
              </a:rPr>
              <a:t>2 WM posts (1 WM redeployed)</a:t>
            </a:r>
          </a:p>
          <a:p>
            <a:pPr defTabSz="914400">
              <a:defRPr/>
            </a:pPr>
            <a:r>
              <a:rPr lang="en-US" altLang="en-US" sz="1600" kern="0" dirty="0">
                <a:solidFill>
                  <a:srgbClr val="000000"/>
                </a:solidFill>
                <a:latin typeface="Arial"/>
              </a:rPr>
              <a:t>2 Advisor posts</a:t>
            </a:r>
          </a:p>
          <a:p>
            <a:pPr defTabSz="914400">
              <a:defRPr/>
            </a:pPr>
            <a:r>
              <a:rPr kumimoji="0" lang="en-US" altLang="en-US" sz="1600" b="0" i="0" u="none" strike="noStrike" kern="0" cap="none" spc="0" normalizeH="0" baseline="0" noProof="0" dirty="0">
                <a:ln>
                  <a:noFill/>
                </a:ln>
                <a:solidFill>
                  <a:srgbClr val="000000"/>
                </a:solidFill>
                <a:effectLst/>
                <a:uLnTx/>
                <a:uFillTx/>
                <a:latin typeface="Arial"/>
                <a:ea typeface="+mn-ea"/>
                <a:cs typeface="+mn-cs"/>
              </a:rPr>
              <a:t>1 temporary CM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600" b="0" i="0" u="none" strike="noStrike" kern="0" cap="none" spc="0" normalizeH="0" baseline="0" noProof="0" dirty="0">
              <a:ln>
                <a:noFill/>
              </a:ln>
              <a:solidFill>
                <a:srgbClr val="000000"/>
              </a:solidFill>
              <a:effectLst/>
              <a:uLnTx/>
              <a:uFillTx/>
              <a:latin typeface="Arial"/>
              <a:ea typeface="+mn-ea"/>
              <a:cs typeface="+mn-cs"/>
            </a:endParaRPr>
          </a:p>
          <a:p>
            <a:pPr marL="0" indent="0" defTabSz="914400">
              <a:buNone/>
              <a:defRPr/>
            </a:pPr>
            <a:r>
              <a:rPr lang="en-US" altLang="en-US" sz="1600" kern="0" dirty="0">
                <a:solidFill>
                  <a:srgbClr val="000000"/>
                </a:solidFill>
                <a:latin typeface="Arial"/>
              </a:rPr>
              <a:t>Change in role responsibilities for 2 WM posts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16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932986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a3e32b-2f61-4ed2-8005-4759f7176664">
      <Terms xmlns="http://schemas.microsoft.com/office/infopath/2007/PartnerControls"/>
    </lcf76f155ced4ddcb4097134ff3c332f>
    <TaxCatchAll xmlns="c2b36edf-d6b4-4d40-9417-44b51de556ab" xsi:nil="true"/>
    <Thumbnail xmlns="a1a3e32b-2f61-4ed2-8005-4759f717666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55B783887D8644B1BB2AF88A1F729D" ma:contentTypeVersion="20" ma:contentTypeDescription="Create a new document." ma:contentTypeScope="" ma:versionID="89d6abd3d1e440216890635ac336e81f">
  <xsd:schema xmlns:xsd="http://www.w3.org/2001/XMLSchema" xmlns:xs="http://www.w3.org/2001/XMLSchema" xmlns:p="http://schemas.microsoft.com/office/2006/metadata/properties" xmlns:ns2="a1a3e32b-2f61-4ed2-8005-4759f7176664" xmlns:ns3="d825955d-c47e-4fd7-8874-018c5c37d6f9" xmlns:ns4="c2b36edf-d6b4-4d40-9417-44b51de556ab" targetNamespace="http://schemas.microsoft.com/office/2006/metadata/properties" ma:root="true" ma:fieldsID="68e57d80688117d779da4ed417ed5ed7" ns2:_="" ns3:_="" ns4:_="">
    <xsd:import namespace="a1a3e32b-2f61-4ed2-8005-4759f7176664"/>
    <xsd:import namespace="d825955d-c47e-4fd7-8874-018c5c37d6f9"/>
    <xsd:import namespace="c2b36edf-d6b4-4d40-9417-44b51de556ab"/>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Thumbnai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a3e32b-2f61-4ed2-8005-4759f71766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7f7c277-ca9a-4d57-b418-f15995160e0c" ma:termSetId="09814cd3-568e-fe90-9814-8d621ff8fb84" ma:anchorId="fba54fb3-c3e1-fe81-a776-ca4b69148c4d" ma:open="true" ma:isKeyword="false">
      <xsd:complexType>
        <xsd:sequence>
          <xsd:element ref="pc:Terms" minOccurs="0" maxOccurs="1"/>
        </xsd:sequence>
      </xsd:complexType>
    </xsd:element>
    <xsd:element name="Thumbnail" ma:index="24" nillable="true" ma:displayName="Thumbnail" ma:format="Thumbnail" ma:internalName="Thumbnail">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25955d-c47e-4fd7-8874-018c5c37d6f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b36edf-d6b4-4d40-9417-44b51de556a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3d60518-9806-4d65-ae06-d9af668bfa75}" ma:internalName="TaxCatchAll" ma:showField="CatchAllData" ma:web="d825955d-c47e-4fd7-8874-018c5c37d6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8075B6-39A7-4FEC-88C2-CE81385C3959}">
  <ds:schemaRefs>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c2b36edf-d6b4-4d40-9417-44b51de556ab"/>
    <ds:schemaRef ds:uri="http://purl.org/dc/terms/"/>
    <ds:schemaRef ds:uri="http://purl.org/dc/elements/1.1/"/>
    <ds:schemaRef ds:uri="d825955d-c47e-4fd7-8874-018c5c37d6f9"/>
    <ds:schemaRef ds:uri="a1a3e32b-2f61-4ed2-8005-4759f7176664"/>
    <ds:schemaRef ds:uri="http://schemas.microsoft.com/office/2006/metadata/properties"/>
  </ds:schemaRefs>
</ds:datastoreItem>
</file>

<file path=customXml/itemProps2.xml><?xml version="1.0" encoding="utf-8"?>
<ds:datastoreItem xmlns:ds="http://schemas.openxmlformats.org/officeDocument/2006/customXml" ds:itemID="{9E11A6D7-C4A7-49AD-85F4-DEBC3E78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a3e32b-2f61-4ed2-8005-4759f7176664"/>
    <ds:schemaRef ds:uri="d825955d-c47e-4fd7-8874-018c5c37d6f9"/>
    <ds:schemaRef ds:uri="c2b36edf-d6b4-4d40-9417-44b51de556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8F914B-ABC3-4342-9714-80B5C3290C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345</TotalTime>
  <Words>1564</Words>
  <Application>Microsoft Office PowerPoint</Application>
  <PresentationFormat>On-screen Show (16:10)</PresentationFormat>
  <Paragraphs>235</Paragraphs>
  <Slides>20</Slides>
  <Notes>6</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Agenda </vt:lpstr>
      <vt:lpstr>Service Position and Restructure Objectives </vt:lpstr>
      <vt:lpstr>Review Scope </vt:lpstr>
      <vt:lpstr>Current Structure </vt:lpstr>
      <vt:lpstr>Proposed Structure</vt:lpstr>
      <vt:lpstr>Departmental Delivery Staffing Proposal </vt:lpstr>
      <vt:lpstr>Proposed FI Structure</vt:lpstr>
      <vt:lpstr>Key Changes </vt:lpstr>
      <vt:lpstr>Timeline and Stages of the Process </vt:lpstr>
      <vt:lpstr>What engagement means for you? </vt:lpstr>
      <vt:lpstr>Employee Information Website </vt:lpstr>
      <vt:lpstr>Assimilation Process</vt:lpstr>
      <vt:lpstr>Assimilation</vt:lpstr>
      <vt:lpstr>Final Outcomes</vt:lpstr>
      <vt:lpstr>Alternative Employment Support</vt:lpstr>
      <vt:lpstr>Support and Advice</vt:lpstr>
      <vt:lpstr>Coping with change </vt:lpstr>
      <vt:lpstr>Next Steps </vt:lpstr>
      <vt:lpstr>Discussion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dc:title>
  <dc:creator>Arlene Graham</dc:creator>
  <cp:lastModifiedBy>Schamp, Jennie</cp:lastModifiedBy>
  <cp:revision>795</cp:revision>
  <dcterms:created xsi:type="dcterms:W3CDTF">2023-01-24T14:47:23Z</dcterms:created>
  <dcterms:modified xsi:type="dcterms:W3CDTF">2026-04-27T11:54:12Z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0x010100CF55B783887D8644B1BB2AF88A1F729D</vt:lpwstr>
  </property>
  <property fmtid="{D5CDD505-2E9C-101B-9397-08002B2CF9AE}" pid="3" name="MediaServiceImageTags">
    <vt:lpwstr/>
  </property>
  <property fmtid="{D5CDD505-2E9C-101B-9397-08002B2CF9AE}" pid="4" name="MSIP_Label_a1efa356-9eb4-4552-936b-71c46585f57a_Enabled">
    <vt:lpwstr>true</vt:lpwstr>
  </property>
  <property fmtid="{D5CDD505-2E9C-101B-9397-08002B2CF9AE}" pid="5" name="MSIP_Label_a1efa356-9eb4-4552-936b-71c46585f57a_SetDate">
    <vt:lpwstr>2026-04-22T14:39:33Z</vt:lpwstr>
  </property>
  <property fmtid="{D5CDD505-2E9C-101B-9397-08002B2CF9AE}" pid="6" name="MSIP_Label_a1efa356-9eb4-4552-936b-71c46585f57a_Method">
    <vt:lpwstr>Standard</vt:lpwstr>
  </property>
  <property fmtid="{D5CDD505-2E9C-101B-9397-08002B2CF9AE}" pid="7" name="MSIP_Label_a1efa356-9eb4-4552-936b-71c46585f57a_Name">
    <vt:lpwstr>defa4170-0d19-0005-0004-bc88714345d2</vt:lpwstr>
  </property>
  <property fmtid="{D5CDD505-2E9C-101B-9397-08002B2CF9AE}" pid="8" name="MSIP_Label_a1efa356-9eb4-4552-936b-71c46585f57a_SiteId">
    <vt:lpwstr>ac4b077e-a758-4bc5-9465-35c192007704</vt:lpwstr>
  </property>
  <property fmtid="{D5CDD505-2E9C-101B-9397-08002B2CF9AE}" pid="9" name="MSIP_Label_a1efa356-9eb4-4552-936b-71c46585f57a_ActionId">
    <vt:lpwstr>399dea3b-8265-4503-ada2-95526adbf2ce</vt:lpwstr>
  </property>
  <property fmtid="{D5CDD505-2E9C-101B-9397-08002B2CF9AE}" pid="10" name="MSIP_Label_a1efa356-9eb4-4552-936b-71c46585f57a_ContentBits">
    <vt:lpwstr>0</vt:lpwstr>
  </property>
  <property fmtid="{D5CDD505-2E9C-101B-9397-08002B2CF9AE}" pid="11" name="MSIP_Label_a1efa356-9eb4-4552-936b-71c46585f57a_Tag">
    <vt:lpwstr>10, 3, 0, 1</vt:lpwstr>
  </property>
</Properties>
</file>