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4" r:id="rId4"/>
  </p:sldMasterIdLst>
  <p:notesMasterIdLst>
    <p:notesMasterId r:id="rId16"/>
  </p:notesMasterIdLst>
  <p:sldIdLst>
    <p:sldId id="257" r:id="rId5"/>
    <p:sldId id="258" r:id="rId6"/>
    <p:sldId id="269" r:id="rId7"/>
    <p:sldId id="273" r:id="rId8"/>
    <p:sldId id="265" r:id="rId9"/>
    <p:sldId id="266" r:id="rId10"/>
    <p:sldId id="270" r:id="rId11"/>
    <p:sldId id="271" r:id="rId12"/>
    <p:sldId id="272" r:id="rId13"/>
    <p:sldId id="274" r:id="rId14"/>
    <p:sldId id="268" r:id="rId15"/>
  </p:sldIdLst>
  <p:sldSz cx="9144000" cy="5715000" type="screen16x1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93938"/>
    <a:srgbClr val="BA1822"/>
    <a:srgbClr val="A9253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82663" autoAdjust="0"/>
  </p:normalViewPr>
  <p:slideViewPr>
    <p:cSldViewPr snapToGrid="0">
      <p:cViewPr varScale="1">
        <p:scale>
          <a:sx n="85" d="100"/>
          <a:sy n="85" d="100"/>
        </p:scale>
        <p:origin x="1152"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11C3229-D2F3-584D-9577-C6784DCCA8F3}" type="datetimeFigureOut">
              <a:rPr lang="en-US" smtClean="0"/>
              <a:t>3/26/2026</a:t>
            </a:fld>
            <a:endParaRPr lang="en-US"/>
          </a:p>
        </p:txBody>
      </p:sp>
      <p:sp>
        <p:nvSpPr>
          <p:cNvPr id="4" name="Slide Image Placeholder 3"/>
          <p:cNvSpPr>
            <a:spLocks noGrp="1" noRot="1" noChangeAspect="1"/>
          </p:cNvSpPr>
          <p:nvPr>
            <p:ph type="sldImg" idx="2"/>
          </p:nvPr>
        </p:nvSpPr>
        <p:spPr>
          <a:xfrm>
            <a:off x="960438" y="1143000"/>
            <a:ext cx="49371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29E1332-232E-244C-A8C9-71513EE60D1A}" type="slidenum">
              <a:rPr lang="en-US" smtClean="0"/>
              <a:t>‹#›</a:t>
            </a:fld>
            <a:endParaRPr lang="en-US"/>
          </a:p>
        </p:txBody>
      </p:sp>
    </p:spTree>
    <p:extLst>
      <p:ext uri="{BB962C8B-B14F-4D97-AF65-F5344CB8AC3E}">
        <p14:creationId xmlns:p14="http://schemas.microsoft.com/office/powerpoint/2010/main" val="689989114"/>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900" kern="1200" dirty="0">
                <a:solidFill>
                  <a:schemeClr val="tx1"/>
                </a:solidFill>
                <a:effectLst/>
                <a:latin typeface="+mn-lt"/>
                <a:ea typeface="+mn-ea"/>
                <a:cs typeface="+mn-cs"/>
              </a:rPr>
              <a:t>In 2021 a trial was undertaken where on-call employee’s annual leave entitlement was prorated. In general, the trial had mixed outcomes. Due to the timing of the trial, towards the end of the Covid-19 pandemic and life not being fully back to normal the service were limited in obtaining accurate and realistic results in support of the proposed change</a:t>
            </a:r>
            <a:endParaRPr lang="en-GB" dirty="0"/>
          </a:p>
        </p:txBody>
      </p:sp>
      <p:sp>
        <p:nvSpPr>
          <p:cNvPr id="4" name="Slide Number Placeholder 3"/>
          <p:cNvSpPr>
            <a:spLocks noGrp="1"/>
          </p:cNvSpPr>
          <p:nvPr>
            <p:ph type="sldNum" sz="quarter" idx="5"/>
          </p:nvPr>
        </p:nvSpPr>
        <p:spPr/>
        <p:txBody>
          <a:bodyPr/>
          <a:lstStyle/>
          <a:p>
            <a:fld id="{629E1332-232E-244C-A8C9-71513EE60D1A}" type="slidenum">
              <a:rPr lang="en-US" smtClean="0"/>
              <a:t>2</a:t>
            </a:fld>
            <a:endParaRPr lang="en-US"/>
          </a:p>
        </p:txBody>
      </p:sp>
    </p:spTree>
    <p:extLst>
      <p:ext uri="{BB962C8B-B14F-4D97-AF65-F5344CB8AC3E}">
        <p14:creationId xmlns:p14="http://schemas.microsoft.com/office/powerpoint/2010/main" val="3547659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Any variations with contracted hours will be calculated in the same way as the table displays</a:t>
            </a:r>
          </a:p>
        </p:txBody>
      </p:sp>
      <p:sp>
        <p:nvSpPr>
          <p:cNvPr id="4" name="Slide Number Placeholder 3"/>
          <p:cNvSpPr>
            <a:spLocks noGrp="1"/>
          </p:cNvSpPr>
          <p:nvPr>
            <p:ph type="sldNum" sz="quarter" idx="5"/>
          </p:nvPr>
        </p:nvSpPr>
        <p:spPr/>
        <p:txBody>
          <a:bodyPr/>
          <a:lstStyle/>
          <a:p>
            <a:fld id="{629E1332-232E-244C-A8C9-71513EE60D1A}" type="slidenum">
              <a:rPr lang="en-US" smtClean="0"/>
              <a:t>5</a:t>
            </a:fld>
            <a:endParaRPr lang="en-US"/>
          </a:p>
        </p:txBody>
      </p:sp>
    </p:spTree>
    <p:extLst>
      <p:ext uri="{BB962C8B-B14F-4D97-AF65-F5344CB8AC3E}">
        <p14:creationId xmlns:p14="http://schemas.microsoft.com/office/powerpoint/2010/main" val="19906120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Example using gartan live after presentation</a:t>
            </a:r>
          </a:p>
        </p:txBody>
      </p:sp>
      <p:sp>
        <p:nvSpPr>
          <p:cNvPr id="4" name="Slide Number Placeholder 3"/>
          <p:cNvSpPr>
            <a:spLocks noGrp="1"/>
          </p:cNvSpPr>
          <p:nvPr>
            <p:ph type="sldNum" sz="quarter" idx="5"/>
          </p:nvPr>
        </p:nvSpPr>
        <p:spPr/>
        <p:txBody>
          <a:bodyPr/>
          <a:lstStyle/>
          <a:p>
            <a:fld id="{629E1332-232E-244C-A8C9-71513EE60D1A}" type="slidenum">
              <a:rPr lang="en-US" smtClean="0"/>
              <a:t>6</a:t>
            </a:fld>
            <a:endParaRPr lang="en-US"/>
          </a:p>
        </p:txBody>
      </p:sp>
    </p:spTree>
    <p:extLst>
      <p:ext uri="{BB962C8B-B14F-4D97-AF65-F5344CB8AC3E}">
        <p14:creationId xmlns:p14="http://schemas.microsoft.com/office/powerpoint/2010/main" val="27610480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812F0F-F21C-6A69-D722-9C41EE594AC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FF730B-4F8A-770A-E90F-5589AC2DCD6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2E3A368-99F0-5F26-756C-4C90B3FFA21A}"/>
              </a:ext>
            </a:extLst>
          </p:cNvPr>
          <p:cNvSpPr>
            <a:spLocks noGrp="1"/>
          </p:cNvSpPr>
          <p:nvPr>
            <p:ph type="body" idx="1"/>
          </p:nvPr>
        </p:nvSpPr>
        <p:spPr/>
        <p:txBody>
          <a:bodyPr/>
          <a:lstStyle/>
          <a:p>
            <a:r>
              <a:rPr lang="en-GB" dirty="0"/>
              <a:t>Meetings will be represented by the LCU manager, Station Wm or agreed representative, TUs, HR</a:t>
            </a:r>
          </a:p>
        </p:txBody>
      </p:sp>
      <p:sp>
        <p:nvSpPr>
          <p:cNvPr id="4" name="Slide Number Placeholder 3">
            <a:extLst>
              <a:ext uri="{FF2B5EF4-FFF2-40B4-BE49-F238E27FC236}">
                <a16:creationId xmlns:a16="http://schemas.microsoft.com/office/drawing/2014/main" id="{2A03F16D-094F-1D6C-7F0A-64B5CF10F816}"/>
              </a:ext>
            </a:extLst>
          </p:cNvPr>
          <p:cNvSpPr>
            <a:spLocks noGrp="1"/>
          </p:cNvSpPr>
          <p:nvPr>
            <p:ph type="sldNum" sz="quarter" idx="5"/>
          </p:nvPr>
        </p:nvSpPr>
        <p:spPr/>
        <p:txBody>
          <a:bodyPr/>
          <a:lstStyle/>
          <a:p>
            <a:fld id="{629E1332-232E-244C-A8C9-71513EE60D1A}" type="slidenum">
              <a:rPr lang="en-US" smtClean="0"/>
              <a:t>7</a:t>
            </a:fld>
            <a:endParaRPr lang="en-US"/>
          </a:p>
        </p:txBody>
      </p:sp>
    </p:spTree>
    <p:extLst>
      <p:ext uri="{BB962C8B-B14F-4D97-AF65-F5344CB8AC3E}">
        <p14:creationId xmlns:p14="http://schemas.microsoft.com/office/powerpoint/2010/main" val="42509663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084C8D-7954-974B-94A6-D8318EEE8A9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DF636DB-6DBD-2093-16C9-9694464A77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42A10F3-20DA-BF67-B5EC-9590F3260FC0}"/>
              </a:ext>
            </a:extLst>
          </p:cNvPr>
          <p:cNvSpPr>
            <a:spLocks noGrp="1"/>
          </p:cNvSpPr>
          <p:nvPr>
            <p:ph type="body" idx="1"/>
          </p:nvPr>
        </p:nvSpPr>
        <p:spPr/>
        <p:txBody>
          <a:bodyPr/>
          <a:lstStyle/>
          <a:p>
            <a:r>
              <a:rPr lang="en-GB" dirty="0"/>
              <a:t>Meetings will be represented by the LCU manager, Station Wm or agreed representative, TUs, HR</a:t>
            </a:r>
          </a:p>
        </p:txBody>
      </p:sp>
      <p:sp>
        <p:nvSpPr>
          <p:cNvPr id="4" name="Slide Number Placeholder 3">
            <a:extLst>
              <a:ext uri="{FF2B5EF4-FFF2-40B4-BE49-F238E27FC236}">
                <a16:creationId xmlns:a16="http://schemas.microsoft.com/office/drawing/2014/main" id="{54987D98-6CC9-6AFF-1949-E9CB0BD48D20}"/>
              </a:ext>
            </a:extLst>
          </p:cNvPr>
          <p:cNvSpPr>
            <a:spLocks noGrp="1"/>
          </p:cNvSpPr>
          <p:nvPr>
            <p:ph type="sldNum" sz="quarter" idx="5"/>
          </p:nvPr>
        </p:nvSpPr>
        <p:spPr/>
        <p:txBody>
          <a:bodyPr/>
          <a:lstStyle/>
          <a:p>
            <a:fld id="{629E1332-232E-244C-A8C9-71513EE60D1A}" type="slidenum">
              <a:rPr lang="en-US" smtClean="0"/>
              <a:t>8</a:t>
            </a:fld>
            <a:endParaRPr lang="en-US"/>
          </a:p>
        </p:txBody>
      </p:sp>
    </p:spTree>
    <p:extLst>
      <p:ext uri="{BB962C8B-B14F-4D97-AF65-F5344CB8AC3E}">
        <p14:creationId xmlns:p14="http://schemas.microsoft.com/office/powerpoint/2010/main" val="5823030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D5B6DE-8207-A922-4268-48230313370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8D0471A-4894-8F69-CBA7-2FA3C36167A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660D8C7-F32F-C601-F264-37E02FB22308}"/>
              </a:ext>
            </a:extLst>
          </p:cNvPr>
          <p:cNvSpPr>
            <a:spLocks noGrp="1"/>
          </p:cNvSpPr>
          <p:nvPr>
            <p:ph type="body" idx="1"/>
          </p:nvPr>
        </p:nvSpPr>
        <p:spPr/>
        <p:txBody>
          <a:bodyPr/>
          <a:lstStyle/>
          <a:p>
            <a:r>
              <a:rPr lang="en-GB" dirty="0"/>
              <a:t>Meetings will be represented by the LCU manager, Station Wm or agreed representative, TUs, HR</a:t>
            </a:r>
          </a:p>
        </p:txBody>
      </p:sp>
      <p:sp>
        <p:nvSpPr>
          <p:cNvPr id="4" name="Slide Number Placeholder 3">
            <a:extLst>
              <a:ext uri="{FF2B5EF4-FFF2-40B4-BE49-F238E27FC236}">
                <a16:creationId xmlns:a16="http://schemas.microsoft.com/office/drawing/2014/main" id="{C2329CE0-9FFB-DC27-F840-16D563735F7C}"/>
              </a:ext>
            </a:extLst>
          </p:cNvPr>
          <p:cNvSpPr>
            <a:spLocks noGrp="1"/>
          </p:cNvSpPr>
          <p:nvPr>
            <p:ph type="sldNum" sz="quarter" idx="5"/>
          </p:nvPr>
        </p:nvSpPr>
        <p:spPr/>
        <p:txBody>
          <a:bodyPr/>
          <a:lstStyle/>
          <a:p>
            <a:fld id="{629E1332-232E-244C-A8C9-71513EE60D1A}" type="slidenum">
              <a:rPr lang="en-US" smtClean="0"/>
              <a:t>9</a:t>
            </a:fld>
            <a:endParaRPr lang="en-US"/>
          </a:p>
        </p:txBody>
      </p:sp>
    </p:spTree>
    <p:extLst>
      <p:ext uri="{BB962C8B-B14F-4D97-AF65-F5344CB8AC3E}">
        <p14:creationId xmlns:p14="http://schemas.microsoft.com/office/powerpoint/2010/main" val="41704354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752729-5DE9-C79B-E3B9-5F060A253C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1DA7E3-4B06-C43B-774D-8F879D531E3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0405EF2-40E7-9489-67D2-9AED55766CD7}"/>
              </a:ext>
            </a:extLst>
          </p:cNvPr>
          <p:cNvSpPr>
            <a:spLocks noGrp="1"/>
          </p:cNvSpPr>
          <p:nvPr>
            <p:ph type="body" idx="1"/>
          </p:nvPr>
        </p:nvSpPr>
        <p:spPr/>
        <p:txBody>
          <a:bodyPr/>
          <a:lstStyle/>
          <a:p>
            <a:r>
              <a:rPr lang="en-GB" dirty="0"/>
              <a:t>Meetings will be represented by the LCU manager, Station Wm or agreed representative, TUs, HR</a:t>
            </a:r>
          </a:p>
        </p:txBody>
      </p:sp>
      <p:sp>
        <p:nvSpPr>
          <p:cNvPr id="4" name="Slide Number Placeholder 3">
            <a:extLst>
              <a:ext uri="{FF2B5EF4-FFF2-40B4-BE49-F238E27FC236}">
                <a16:creationId xmlns:a16="http://schemas.microsoft.com/office/drawing/2014/main" id="{3E91C59F-F053-3C39-BE67-055CB0E8B977}"/>
              </a:ext>
            </a:extLst>
          </p:cNvPr>
          <p:cNvSpPr>
            <a:spLocks noGrp="1"/>
          </p:cNvSpPr>
          <p:nvPr>
            <p:ph type="sldNum" sz="quarter" idx="5"/>
          </p:nvPr>
        </p:nvSpPr>
        <p:spPr/>
        <p:txBody>
          <a:bodyPr/>
          <a:lstStyle/>
          <a:p>
            <a:fld id="{629E1332-232E-244C-A8C9-71513EE60D1A}" type="slidenum">
              <a:rPr lang="en-US" smtClean="0"/>
              <a:t>10</a:t>
            </a:fld>
            <a:endParaRPr lang="en-US"/>
          </a:p>
        </p:txBody>
      </p:sp>
    </p:spTree>
    <p:extLst>
      <p:ext uri="{BB962C8B-B14F-4D97-AF65-F5344CB8AC3E}">
        <p14:creationId xmlns:p14="http://schemas.microsoft.com/office/powerpoint/2010/main" val="26277330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935302"/>
            <a:ext cx="6858000" cy="1989667"/>
          </a:xfrm>
        </p:spPr>
        <p:txBody>
          <a:bodyPr anchor="b"/>
          <a:lstStyle>
            <a:lvl1pPr algn="ctr">
              <a:defRPr sz="4500"/>
            </a:lvl1pPr>
          </a:lstStyle>
          <a:p>
            <a:r>
              <a:rPr lang="en-GB"/>
              <a:t>Click to edit Master title style</a:t>
            </a:r>
            <a:endParaRPr lang="en-US" dirty="0"/>
          </a:p>
        </p:txBody>
      </p:sp>
      <p:sp>
        <p:nvSpPr>
          <p:cNvPr id="3" name="Subtitle 2"/>
          <p:cNvSpPr>
            <a:spLocks noGrp="1"/>
          </p:cNvSpPr>
          <p:nvPr>
            <p:ph type="subTitle" idx="1"/>
          </p:nvPr>
        </p:nvSpPr>
        <p:spPr>
          <a:xfrm>
            <a:off x="1143000" y="3001698"/>
            <a:ext cx="6858000" cy="137980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35ED65F3-2481-464E-83AF-AA610998199B}" type="datetime1">
              <a:rPr lang="en-GB" smtClean="0"/>
              <a:t>26/03/2026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EB99004-BC25-554D-B4BC-0F5CFA34D7D6}" type="slidenum">
              <a:rPr lang="en-US" smtClean="0"/>
              <a:t>‹#›</a:t>
            </a:fld>
            <a:endParaRPr lang="en-US"/>
          </a:p>
        </p:txBody>
      </p:sp>
    </p:spTree>
    <p:extLst>
      <p:ext uri="{BB962C8B-B14F-4D97-AF65-F5344CB8AC3E}">
        <p14:creationId xmlns:p14="http://schemas.microsoft.com/office/powerpoint/2010/main" val="35314379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762B554F-7F2F-48B4-A5FF-AC4A1BF38296}" type="datetime1">
              <a:rPr lang="en-GB" smtClean="0"/>
              <a:t>26/03/2026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EB99004-BC25-554D-B4BC-0F5CFA34D7D6}" type="slidenum">
              <a:rPr lang="en-US" smtClean="0"/>
              <a:t>‹#›</a:t>
            </a:fld>
            <a:endParaRPr lang="en-US"/>
          </a:p>
        </p:txBody>
      </p:sp>
    </p:spTree>
    <p:extLst>
      <p:ext uri="{BB962C8B-B14F-4D97-AF65-F5344CB8AC3E}">
        <p14:creationId xmlns:p14="http://schemas.microsoft.com/office/powerpoint/2010/main" val="14520635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04271"/>
            <a:ext cx="1971675" cy="4843198"/>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628650" y="304271"/>
            <a:ext cx="5800725" cy="484319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D9D165DD-E4F3-4100-9778-840E8B5E32F9}" type="datetime1">
              <a:rPr lang="en-GB" smtClean="0"/>
              <a:t>26/03/2026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EB99004-BC25-554D-B4BC-0F5CFA34D7D6}" type="slidenum">
              <a:rPr lang="en-US" smtClean="0"/>
              <a:t>‹#›</a:t>
            </a:fld>
            <a:endParaRPr lang="en-US"/>
          </a:p>
        </p:txBody>
      </p:sp>
    </p:spTree>
    <p:extLst>
      <p:ext uri="{BB962C8B-B14F-4D97-AF65-F5344CB8AC3E}">
        <p14:creationId xmlns:p14="http://schemas.microsoft.com/office/powerpoint/2010/main" val="2743429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75339101-D75B-4802-B2AC-5B2E72B250B7}" type="datetime1">
              <a:rPr lang="en-GB" smtClean="0"/>
              <a:t>26/03/2026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EB99004-BC25-554D-B4BC-0F5CFA34D7D6}" type="slidenum">
              <a:rPr lang="en-US" smtClean="0"/>
              <a:t>‹#›</a:t>
            </a:fld>
            <a:endParaRPr lang="en-US"/>
          </a:p>
        </p:txBody>
      </p:sp>
    </p:spTree>
    <p:extLst>
      <p:ext uri="{BB962C8B-B14F-4D97-AF65-F5344CB8AC3E}">
        <p14:creationId xmlns:p14="http://schemas.microsoft.com/office/powerpoint/2010/main" val="39509737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424782"/>
            <a:ext cx="7886700" cy="2377281"/>
          </a:xfrm>
        </p:spPr>
        <p:txBody>
          <a:bodyPr anchor="b"/>
          <a:lstStyle>
            <a:lvl1pPr>
              <a:defRPr sz="4500"/>
            </a:lvl1pPr>
          </a:lstStyle>
          <a:p>
            <a:r>
              <a:rPr lang="en-GB"/>
              <a:t>Click to edit Master title style</a:t>
            </a:r>
            <a:endParaRPr lang="en-US" dirty="0"/>
          </a:p>
        </p:txBody>
      </p:sp>
      <p:sp>
        <p:nvSpPr>
          <p:cNvPr id="3" name="Text Placeholder 2"/>
          <p:cNvSpPr>
            <a:spLocks noGrp="1"/>
          </p:cNvSpPr>
          <p:nvPr>
            <p:ph type="body" idx="1"/>
          </p:nvPr>
        </p:nvSpPr>
        <p:spPr>
          <a:xfrm>
            <a:off x="623888" y="3824553"/>
            <a:ext cx="7886700" cy="1250156"/>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FBE819C8-AA91-4695-B7DD-6C6312A26132}" type="datetime1">
              <a:rPr lang="en-GB" smtClean="0"/>
              <a:t>26/03/2026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EB99004-BC25-554D-B4BC-0F5CFA34D7D6}" type="slidenum">
              <a:rPr lang="en-US" smtClean="0"/>
              <a:t>‹#›</a:t>
            </a:fld>
            <a:endParaRPr lang="en-US"/>
          </a:p>
        </p:txBody>
      </p:sp>
    </p:spTree>
    <p:extLst>
      <p:ext uri="{BB962C8B-B14F-4D97-AF65-F5344CB8AC3E}">
        <p14:creationId xmlns:p14="http://schemas.microsoft.com/office/powerpoint/2010/main" val="23594572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628650" y="1521354"/>
            <a:ext cx="3886200" cy="362611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4629150" y="1521354"/>
            <a:ext cx="3886200" cy="362611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C2BEEF30-54BA-4FF1-B23F-9D7D2580CDD7}" type="datetime1">
              <a:rPr lang="en-GB" smtClean="0"/>
              <a:t>26/03/2026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EB99004-BC25-554D-B4BC-0F5CFA34D7D6}" type="slidenum">
              <a:rPr lang="en-US" smtClean="0"/>
              <a:t>‹#›</a:t>
            </a:fld>
            <a:endParaRPr lang="en-US"/>
          </a:p>
        </p:txBody>
      </p:sp>
    </p:spTree>
    <p:extLst>
      <p:ext uri="{BB962C8B-B14F-4D97-AF65-F5344CB8AC3E}">
        <p14:creationId xmlns:p14="http://schemas.microsoft.com/office/powerpoint/2010/main" val="9901031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04271"/>
            <a:ext cx="7886700" cy="1104636"/>
          </a:xfrm>
        </p:spPr>
        <p:txBody>
          <a:bodyPr/>
          <a:lstStyle/>
          <a:p>
            <a:r>
              <a:rPr lang="en-GB"/>
              <a:t>Click to edit Master title style</a:t>
            </a:r>
            <a:endParaRPr lang="en-US" dirty="0"/>
          </a:p>
        </p:txBody>
      </p:sp>
      <p:sp>
        <p:nvSpPr>
          <p:cNvPr id="3" name="Text Placeholder 2"/>
          <p:cNvSpPr>
            <a:spLocks noGrp="1"/>
          </p:cNvSpPr>
          <p:nvPr>
            <p:ph type="body" idx="1"/>
          </p:nvPr>
        </p:nvSpPr>
        <p:spPr>
          <a:xfrm>
            <a:off x="629842" y="1400969"/>
            <a:ext cx="3868340" cy="686593"/>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4" name="Content Placeholder 3"/>
          <p:cNvSpPr>
            <a:spLocks noGrp="1"/>
          </p:cNvSpPr>
          <p:nvPr>
            <p:ph sz="half" idx="2"/>
          </p:nvPr>
        </p:nvSpPr>
        <p:spPr>
          <a:xfrm>
            <a:off x="629842" y="2087563"/>
            <a:ext cx="3868340" cy="307049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4629150" y="1400969"/>
            <a:ext cx="3887391" cy="686593"/>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6" name="Content Placeholder 5"/>
          <p:cNvSpPr>
            <a:spLocks noGrp="1"/>
          </p:cNvSpPr>
          <p:nvPr>
            <p:ph sz="quarter" idx="4"/>
          </p:nvPr>
        </p:nvSpPr>
        <p:spPr>
          <a:xfrm>
            <a:off x="4629150" y="2087563"/>
            <a:ext cx="3887391" cy="307049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25DC20CE-5A24-4B37-B340-0D7C5E7F1DD9}" type="datetime1">
              <a:rPr lang="en-GB" smtClean="0"/>
              <a:t>26/03/2026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EB99004-BC25-554D-B4BC-0F5CFA34D7D6}" type="slidenum">
              <a:rPr lang="en-US" smtClean="0"/>
              <a:t>‹#›</a:t>
            </a:fld>
            <a:endParaRPr lang="en-US"/>
          </a:p>
        </p:txBody>
      </p:sp>
    </p:spTree>
    <p:extLst>
      <p:ext uri="{BB962C8B-B14F-4D97-AF65-F5344CB8AC3E}">
        <p14:creationId xmlns:p14="http://schemas.microsoft.com/office/powerpoint/2010/main" val="16849560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E9D62FE6-ED17-4A1C-8AAA-2ECB5199B386}" type="datetime1">
              <a:rPr lang="en-GB" smtClean="0"/>
              <a:t>26/03/2026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EB99004-BC25-554D-B4BC-0F5CFA34D7D6}" type="slidenum">
              <a:rPr lang="en-US" smtClean="0"/>
              <a:t>‹#›</a:t>
            </a:fld>
            <a:endParaRPr lang="en-US"/>
          </a:p>
        </p:txBody>
      </p:sp>
    </p:spTree>
    <p:extLst>
      <p:ext uri="{BB962C8B-B14F-4D97-AF65-F5344CB8AC3E}">
        <p14:creationId xmlns:p14="http://schemas.microsoft.com/office/powerpoint/2010/main" val="32762156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3EDCBE8-961F-4936-B57C-0510FE91438E}" type="datetime1">
              <a:rPr lang="en-GB" smtClean="0"/>
              <a:t>26/03/2026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EB99004-BC25-554D-B4BC-0F5CFA34D7D6}" type="slidenum">
              <a:rPr lang="en-US" smtClean="0"/>
              <a:t>‹#›</a:t>
            </a:fld>
            <a:endParaRPr lang="en-US"/>
          </a:p>
        </p:txBody>
      </p:sp>
    </p:spTree>
    <p:extLst>
      <p:ext uri="{BB962C8B-B14F-4D97-AF65-F5344CB8AC3E}">
        <p14:creationId xmlns:p14="http://schemas.microsoft.com/office/powerpoint/2010/main" val="31083544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81000"/>
            <a:ext cx="2949178" cy="1333500"/>
          </a:xfrm>
        </p:spPr>
        <p:txBody>
          <a:bodyPr anchor="b"/>
          <a:lstStyle>
            <a:lvl1pPr>
              <a:defRPr sz="2400"/>
            </a:lvl1pPr>
          </a:lstStyle>
          <a:p>
            <a:r>
              <a:rPr lang="en-GB"/>
              <a:t>Click to edit Master title style</a:t>
            </a:r>
            <a:endParaRPr lang="en-US" dirty="0"/>
          </a:p>
        </p:txBody>
      </p:sp>
      <p:sp>
        <p:nvSpPr>
          <p:cNvPr id="3" name="Content Placeholder 2"/>
          <p:cNvSpPr>
            <a:spLocks noGrp="1"/>
          </p:cNvSpPr>
          <p:nvPr>
            <p:ph idx="1"/>
          </p:nvPr>
        </p:nvSpPr>
        <p:spPr>
          <a:xfrm>
            <a:off x="3887391" y="822855"/>
            <a:ext cx="4629150" cy="4061354"/>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629841" y="1714500"/>
            <a:ext cx="2949178" cy="3176323"/>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GB"/>
              <a:t>Click to edit Master text styles</a:t>
            </a:r>
          </a:p>
        </p:txBody>
      </p:sp>
      <p:sp>
        <p:nvSpPr>
          <p:cNvPr id="5" name="Date Placeholder 4"/>
          <p:cNvSpPr>
            <a:spLocks noGrp="1"/>
          </p:cNvSpPr>
          <p:nvPr>
            <p:ph type="dt" sz="half" idx="10"/>
          </p:nvPr>
        </p:nvSpPr>
        <p:spPr/>
        <p:txBody>
          <a:bodyPr/>
          <a:lstStyle/>
          <a:p>
            <a:fld id="{77105A16-B382-48C6-8AE7-B8B6A86F93AB}" type="datetime1">
              <a:rPr lang="en-GB" smtClean="0"/>
              <a:t>26/03/2026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EB99004-BC25-554D-B4BC-0F5CFA34D7D6}" type="slidenum">
              <a:rPr lang="en-US" smtClean="0"/>
              <a:t>‹#›</a:t>
            </a:fld>
            <a:endParaRPr lang="en-US"/>
          </a:p>
        </p:txBody>
      </p:sp>
    </p:spTree>
    <p:extLst>
      <p:ext uri="{BB962C8B-B14F-4D97-AF65-F5344CB8AC3E}">
        <p14:creationId xmlns:p14="http://schemas.microsoft.com/office/powerpoint/2010/main" val="29706010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81000"/>
            <a:ext cx="2949178" cy="1333500"/>
          </a:xfrm>
        </p:spPr>
        <p:txBody>
          <a:bodyPr anchor="b"/>
          <a:lstStyle>
            <a:lvl1pPr>
              <a:defRPr sz="2400"/>
            </a:lvl1pPr>
          </a:lstStyle>
          <a:p>
            <a:r>
              <a:rPr lang="en-GB"/>
              <a:t>Click to edit Master title style</a:t>
            </a:r>
            <a:endParaRPr lang="en-US" dirty="0"/>
          </a:p>
        </p:txBody>
      </p:sp>
      <p:sp>
        <p:nvSpPr>
          <p:cNvPr id="3" name="Picture Placeholder 2"/>
          <p:cNvSpPr>
            <a:spLocks noGrp="1" noChangeAspect="1"/>
          </p:cNvSpPr>
          <p:nvPr>
            <p:ph type="pic" idx="1"/>
          </p:nvPr>
        </p:nvSpPr>
        <p:spPr>
          <a:xfrm>
            <a:off x="3887391" y="822855"/>
            <a:ext cx="4629150" cy="4061354"/>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GB"/>
              <a:t>Click icon to add picture</a:t>
            </a:r>
            <a:endParaRPr lang="en-US" dirty="0"/>
          </a:p>
        </p:txBody>
      </p:sp>
      <p:sp>
        <p:nvSpPr>
          <p:cNvPr id="4" name="Text Placeholder 3"/>
          <p:cNvSpPr>
            <a:spLocks noGrp="1"/>
          </p:cNvSpPr>
          <p:nvPr>
            <p:ph type="body" sz="half" idx="2"/>
          </p:nvPr>
        </p:nvSpPr>
        <p:spPr>
          <a:xfrm>
            <a:off x="629841" y="1714500"/>
            <a:ext cx="2949178" cy="3176323"/>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GB"/>
              <a:t>Click to edit Master text styles</a:t>
            </a:r>
          </a:p>
        </p:txBody>
      </p:sp>
      <p:sp>
        <p:nvSpPr>
          <p:cNvPr id="5" name="Date Placeholder 4"/>
          <p:cNvSpPr>
            <a:spLocks noGrp="1"/>
          </p:cNvSpPr>
          <p:nvPr>
            <p:ph type="dt" sz="half" idx="10"/>
          </p:nvPr>
        </p:nvSpPr>
        <p:spPr/>
        <p:txBody>
          <a:bodyPr/>
          <a:lstStyle/>
          <a:p>
            <a:fld id="{E33F2933-4C1A-44C4-AEA9-A7B26F91A539}" type="datetime1">
              <a:rPr lang="en-GB" smtClean="0"/>
              <a:t>26/03/2026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EB99004-BC25-554D-B4BC-0F5CFA34D7D6}" type="slidenum">
              <a:rPr lang="en-US" smtClean="0"/>
              <a:t>‹#›</a:t>
            </a:fld>
            <a:endParaRPr lang="en-US"/>
          </a:p>
        </p:txBody>
      </p:sp>
    </p:spTree>
    <p:extLst>
      <p:ext uri="{BB962C8B-B14F-4D97-AF65-F5344CB8AC3E}">
        <p14:creationId xmlns:p14="http://schemas.microsoft.com/office/powerpoint/2010/main" val="26667331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04271"/>
            <a:ext cx="7886700" cy="1104636"/>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628650" y="1521354"/>
            <a:ext cx="7886700" cy="3626115"/>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628650" y="5296959"/>
            <a:ext cx="2057400" cy="304271"/>
          </a:xfrm>
          <a:prstGeom prst="rect">
            <a:avLst/>
          </a:prstGeom>
        </p:spPr>
        <p:txBody>
          <a:bodyPr vert="horz" lIns="91440" tIns="45720" rIns="91440" bIns="45720" rtlCol="0" anchor="ctr"/>
          <a:lstStyle>
            <a:lvl1pPr algn="l">
              <a:defRPr sz="900">
                <a:solidFill>
                  <a:schemeClr val="tx1">
                    <a:tint val="75000"/>
                  </a:schemeClr>
                </a:solidFill>
              </a:defRPr>
            </a:lvl1pPr>
          </a:lstStyle>
          <a:p>
            <a:fld id="{53051C8E-356C-4B6B-92BC-7A25856F83DF}" type="datetime1">
              <a:rPr lang="en-GB" smtClean="0"/>
              <a:t>26/03/2026</a:t>
            </a:fld>
            <a:endParaRPr lang="en-US"/>
          </a:p>
        </p:txBody>
      </p:sp>
      <p:sp>
        <p:nvSpPr>
          <p:cNvPr id="5" name="Footer Placeholder 4"/>
          <p:cNvSpPr>
            <a:spLocks noGrp="1"/>
          </p:cNvSpPr>
          <p:nvPr>
            <p:ph type="ftr" sz="quarter" idx="3"/>
          </p:nvPr>
        </p:nvSpPr>
        <p:spPr>
          <a:xfrm>
            <a:off x="3028950" y="5296959"/>
            <a:ext cx="3086100" cy="304271"/>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5296959"/>
            <a:ext cx="2057400" cy="304271"/>
          </a:xfrm>
          <a:prstGeom prst="rect">
            <a:avLst/>
          </a:prstGeom>
        </p:spPr>
        <p:txBody>
          <a:bodyPr vert="horz" lIns="91440" tIns="45720" rIns="91440" bIns="45720" rtlCol="0" anchor="ctr"/>
          <a:lstStyle>
            <a:lvl1pPr algn="r">
              <a:defRPr sz="900">
                <a:solidFill>
                  <a:schemeClr val="tx1">
                    <a:tint val="75000"/>
                  </a:schemeClr>
                </a:solidFill>
              </a:defRPr>
            </a:lvl1pPr>
          </a:lstStyle>
          <a:p>
            <a:fld id="{2EB99004-BC25-554D-B4BC-0F5CFA34D7D6}" type="slidenum">
              <a:rPr lang="en-US" smtClean="0"/>
              <a:t>‹#›</a:t>
            </a:fld>
            <a:endParaRPr lang="en-US"/>
          </a:p>
        </p:txBody>
      </p:sp>
    </p:spTree>
    <p:extLst>
      <p:ext uri="{BB962C8B-B14F-4D97-AF65-F5344CB8AC3E}">
        <p14:creationId xmlns:p14="http://schemas.microsoft.com/office/powerpoint/2010/main" val="578048823"/>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sldNum="0"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1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2.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Graphical user interface&#10;&#10;Description automatically generated with low confidence">
            <a:extLst>
              <a:ext uri="{FF2B5EF4-FFF2-40B4-BE49-F238E27FC236}">
                <a16:creationId xmlns:a16="http://schemas.microsoft.com/office/drawing/2014/main" id="{645D6EE4-3973-9268-F056-2F3149A89369}"/>
              </a:ext>
            </a:extLst>
          </p:cNvPr>
          <p:cNvPicPr>
            <a:picLocks noGrp="1" noRot="1" noChangeAspect="1" noMove="1" noResize="1" noEditPoints="1" noAdjustHandles="1" noChangeArrowheads="1" noChangeShapeType="1" noCrop="1"/>
          </p:cNvPicPr>
          <p:nvPr/>
        </p:nvPicPr>
        <p:blipFill>
          <a:blip r:embed="rId2"/>
          <a:stretch>
            <a:fillRect/>
          </a:stretch>
        </p:blipFill>
        <p:spPr>
          <a:xfrm>
            <a:off x="0" y="-11708"/>
            <a:ext cx="9144000" cy="4678680"/>
          </a:xfrm>
          <a:prstGeom prst="rect">
            <a:avLst/>
          </a:prstGeom>
        </p:spPr>
      </p:pic>
      <p:sp>
        <p:nvSpPr>
          <p:cNvPr id="2" name="Rectangle 1">
            <a:extLst>
              <a:ext uri="{FF2B5EF4-FFF2-40B4-BE49-F238E27FC236}">
                <a16:creationId xmlns:a16="http://schemas.microsoft.com/office/drawing/2014/main" id="{73A872F8-B781-D254-6512-5B5623DC4725}"/>
              </a:ext>
            </a:extLst>
          </p:cNvPr>
          <p:cNvSpPr>
            <a:spLocks/>
          </p:cNvSpPr>
          <p:nvPr/>
        </p:nvSpPr>
        <p:spPr>
          <a:xfrm>
            <a:off x="0" y="1913467"/>
            <a:ext cx="4572000" cy="1024464"/>
          </a:xfrm>
          <a:prstGeom prst="rect">
            <a:avLst/>
          </a:prstGeom>
          <a:solidFill>
            <a:srgbClr val="393938"/>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p>
        </p:txBody>
      </p:sp>
      <p:sp>
        <p:nvSpPr>
          <p:cNvPr id="5" name="TextBox 4">
            <a:extLst>
              <a:ext uri="{FF2B5EF4-FFF2-40B4-BE49-F238E27FC236}">
                <a16:creationId xmlns:a16="http://schemas.microsoft.com/office/drawing/2014/main" id="{39C12AA5-6096-65A7-5207-3AC6909C342E}"/>
              </a:ext>
            </a:extLst>
          </p:cNvPr>
          <p:cNvSpPr txBox="1"/>
          <p:nvPr/>
        </p:nvSpPr>
        <p:spPr>
          <a:xfrm>
            <a:off x="471284" y="1991695"/>
            <a:ext cx="5015115" cy="907941"/>
          </a:xfrm>
          <a:prstGeom prst="rect">
            <a:avLst/>
          </a:prstGeom>
          <a:noFill/>
        </p:spPr>
        <p:txBody>
          <a:bodyPr wrap="square" lIns="91440" tIns="45720" rIns="91440" bIns="45720" rtlCol="0" anchor="t">
            <a:spAutoFit/>
          </a:bodyPr>
          <a:lstStyle/>
          <a:p>
            <a:r>
              <a:rPr lang="en-GB" sz="2650" b="1" dirty="0">
                <a:solidFill>
                  <a:schemeClr val="bg1"/>
                </a:solidFill>
                <a:latin typeface="Arial"/>
                <a:cs typeface="Arial"/>
              </a:rPr>
              <a:t>On Call Prorate Leave </a:t>
            </a:r>
          </a:p>
          <a:p>
            <a:r>
              <a:rPr lang="en-GB" sz="2650" b="1" dirty="0">
                <a:solidFill>
                  <a:schemeClr val="bg1"/>
                </a:solidFill>
                <a:latin typeface="Arial"/>
                <a:cs typeface="Arial"/>
              </a:rPr>
              <a:t>Trial 2026</a:t>
            </a:r>
            <a:endParaRPr lang="en-GB" sz="2667" b="1" dirty="0">
              <a:solidFill>
                <a:schemeClr val="bg1"/>
              </a:solidFill>
              <a:latin typeface="Arial" panose="020B0604020202020204" pitchFamily="34" charset="0"/>
              <a:cs typeface="Arial" panose="020B0604020202020204" pitchFamily="34" charset="0"/>
            </a:endParaRPr>
          </a:p>
        </p:txBody>
      </p:sp>
      <p:sp>
        <p:nvSpPr>
          <p:cNvPr id="7" name="Rectangle 6">
            <a:extLst>
              <a:ext uri="{FF2B5EF4-FFF2-40B4-BE49-F238E27FC236}">
                <a16:creationId xmlns:a16="http://schemas.microsoft.com/office/drawing/2014/main" id="{091BCD5C-3B8B-E61F-0A05-01070EBAC4DB}"/>
              </a:ext>
            </a:extLst>
          </p:cNvPr>
          <p:cNvSpPr>
            <a:spLocks noGrp="1" noRot="1" noMove="1" noResize="1" noEditPoints="1" noAdjustHandles="1" noChangeArrowheads="1" noChangeShapeType="1"/>
          </p:cNvSpPr>
          <p:nvPr/>
        </p:nvSpPr>
        <p:spPr>
          <a:xfrm>
            <a:off x="0" y="4702638"/>
            <a:ext cx="9144000" cy="2926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a:extLst>
              <a:ext uri="{FF2B5EF4-FFF2-40B4-BE49-F238E27FC236}">
                <a16:creationId xmlns:a16="http://schemas.microsoft.com/office/drawing/2014/main" id="{3187B83D-6955-35E3-8D57-CDA61F5FEC1B}"/>
              </a:ext>
            </a:extLst>
          </p:cNvPr>
          <p:cNvPicPr>
            <a:picLocks noGrp="1" noRot="1" noChangeAspect="1" noMove="1" noResize="1" noEditPoints="1" noAdjustHandles="1" noChangeArrowheads="1" noChangeShapeType="1" noCrop="1"/>
          </p:cNvPicPr>
          <p:nvPr/>
        </p:nvPicPr>
        <p:blipFill>
          <a:blip r:embed="rId3"/>
          <a:stretch>
            <a:fillRect/>
          </a:stretch>
        </p:blipFill>
        <p:spPr>
          <a:xfrm>
            <a:off x="0" y="4756883"/>
            <a:ext cx="9144000" cy="874825"/>
          </a:xfrm>
          <a:prstGeom prst="rect">
            <a:avLst/>
          </a:prstGeom>
        </p:spPr>
      </p:pic>
      <p:sp>
        <p:nvSpPr>
          <p:cNvPr id="3" name="TextBox 2">
            <a:extLst>
              <a:ext uri="{FF2B5EF4-FFF2-40B4-BE49-F238E27FC236}">
                <a16:creationId xmlns:a16="http://schemas.microsoft.com/office/drawing/2014/main" id="{D4B83471-58E6-FD25-7750-24884B468022}"/>
              </a:ext>
            </a:extLst>
          </p:cNvPr>
          <p:cNvSpPr txBox="1"/>
          <p:nvPr/>
        </p:nvSpPr>
        <p:spPr>
          <a:xfrm>
            <a:off x="4572000" y="3448508"/>
            <a:ext cx="5758249" cy="707886"/>
          </a:xfrm>
          <a:prstGeom prst="rect">
            <a:avLst/>
          </a:prstGeom>
          <a:noFill/>
        </p:spPr>
        <p:txBody>
          <a:bodyPr wrap="square" rtlCol="0">
            <a:spAutoFit/>
          </a:bodyPr>
          <a:lstStyle/>
          <a:p>
            <a:r>
              <a:rPr lang="en-GB" sz="4000" b="1" dirty="0"/>
              <a:t>MID POINT REVIEW</a:t>
            </a:r>
          </a:p>
        </p:txBody>
      </p:sp>
    </p:spTree>
    <p:extLst>
      <p:ext uri="{BB962C8B-B14F-4D97-AF65-F5344CB8AC3E}">
        <p14:creationId xmlns:p14="http://schemas.microsoft.com/office/powerpoint/2010/main" val="35183556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159170-E23D-ED92-4093-80CDAB627F3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1C2ED47-8038-1C4F-1490-92C896788BD7}"/>
              </a:ext>
            </a:extLst>
          </p:cNvPr>
          <p:cNvSpPr>
            <a:spLocks noGrp="1"/>
          </p:cNvSpPr>
          <p:nvPr>
            <p:ph type="ctrTitle"/>
          </p:nvPr>
        </p:nvSpPr>
        <p:spPr>
          <a:xfrm>
            <a:off x="483798" y="635944"/>
            <a:ext cx="8109869" cy="552412"/>
          </a:xfrm>
        </p:spPr>
        <p:txBody>
          <a:bodyPr>
            <a:noAutofit/>
          </a:bodyPr>
          <a:lstStyle/>
          <a:p>
            <a:r>
              <a:rPr lang="en-US" sz="3111" b="1" dirty="0">
                <a:solidFill>
                  <a:srgbClr val="BA1822"/>
                </a:solidFill>
                <a:latin typeface="Arial Black" panose="020B0604020202020204" pitchFamily="34" charset="0"/>
                <a:cs typeface="Arial Black" panose="020B0604020202020204" pitchFamily="34" charset="0"/>
              </a:rPr>
              <a:t>What next</a:t>
            </a:r>
          </a:p>
        </p:txBody>
      </p:sp>
      <p:sp>
        <p:nvSpPr>
          <p:cNvPr id="3" name="Subtitle 2">
            <a:extLst>
              <a:ext uri="{FF2B5EF4-FFF2-40B4-BE49-F238E27FC236}">
                <a16:creationId xmlns:a16="http://schemas.microsoft.com/office/drawing/2014/main" id="{7F39F2B7-A743-9EAD-9A9B-8C439BA034F3}"/>
              </a:ext>
            </a:extLst>
          </p:cNvPr>
          <p:cNvSpPr>
            <a:spLocks noGrp="1"/>
          </p:cNvSpPr>
          <p:nvPr>
            <p:ph type="subTitle" idx="1"/>
          </p:nvPr>
        </p:nvSpPr>
        <p:spPr>
          <a:xfrm>
            <a:off x="483800" y="1309279"/>
            <a:ext cx="8109868" cy="3377009"/>
          </a:xfrm>
        </p:spPr>
        <p:txBody>
          <a:bodyPr>
            <a:normAutofit/>
          </a:bodyPr>
          <a:lstStyle/>
          <a:p>
            <a:pPr algn="l"/>
            <a:endParaRPr lang="en-US" sz="1778" dirty="0">
              <a:latin typeface="Arial" panose="020B0604020202020204" pitchFamily="34" charset="0"/>
              <a:cs typeface="Arial" panose="020B0604020202020204" pitchFamily="34" charset="0"/>
            </a:endParaRPr>
          </a:p>
          <a:p>
            <a:pPr marL="285750" indent="-285750" algn="l">
              <a:buFont typeface="Arial" panose="020B0604020202020204" pitchFamily="34" charset="0"/>
              <a:buChar char="•"/>
            </a:pPr>
            <a:r>
              <a:rPr lang="en-US" dirty="0">
                <a:latin typeface="Arial" panose="020B0604020202020204" pitchFamily="34" charset="0"/>
                <a:cs typeface="Arial" panose="020B0604020202020204" pitchFamily="34" charset="0"/>
              </a:rPr>
              <a:t>End of trial meeting at the end of June/beginning of July.</a:t>
            </a:r>
          </a:p>
          <a:p>
            <a:pPr marL="285750" indent="-285750" algn="l">
              <a:buFont typeface="Arial" panose="020B0604020202020204" pitchFamily="34" charset="0"/>
              <a:buChar char="•"/>
            </a:pPr>
            <a:r>
              <a:rPr lang="en-US" dirty="0">
                <a:latin typeface="Arial" panose="020B0604020202020204" pitchFamily="34" charset="0"/>
                <a:cs typeface="Arial" panose="020B0604020202020204" pitchFamily="34" charset="0"/>
              </a:rPr>
              <a:t>Feedback forms sent out end of April to be returned 1 week prior to the above meeting, date to be confirmed.</a:t>
            </a:r>
          </a:p>
          <a:p>
            <a:pPr algn="l"/>
            <a:endParaRPr lang="en-US" dirty="0">
              <a:latin typeface="Arial" panose="020B0604020202020204" pitchFamily="34" charset="0"/>
              <a:cs typeface="Arial" panose="020B0604020202020204" pitchFamily="34" charset="0"/>
            </a:endParaRPr>
          </a:p>
        </p:txBody>
      </p:sp>
      <p:pic>
        <p:nvPicPr>
          <p:cNvPr id="20" name="Picture 19">
            <a:extLst>
              <a:ext uri="{FF2B5EF4-FFF2-40B4-BE49-F238E27FC236}">
                <a16:creationId xmlns:a16="http://schemas.microsoft.com/office/drawing/2014/main" id="{04C0E05E-E866-5B52-A1E0-655440A46B3C}"/>
              </a:ext>
            </a:extLst>
          </p:cNvPr>
          <p:cNvPicPr>
            <a:picLocks noGrp="1" noRot="1" noChangeAspect="1" noMove="1" noResize="1" noEditPoints="1" noAdjustHandles="1" noChangeArrowheads="1" noChangeShapeType="1" noCrop="1"/>
          </p:cNvPicPr>
          <p:nvPr/>
        </p:nvPicPr>
        <p:blipFill>
          <a:blip r:embed="rId3"/>
          <a:stretch>
            <a:fillRect/>
          </a:stretch>
        </p:blipFill>
        <p:spPr>
          <a:xfrm>
            <a:off x="0" y="0"/>
            <a:ext cx="9144000" cy="374925"/>
          </a:xfrm>
          <a:prstGeom prst="rect">
            <a:avLst/>
          </a:prstGeom>
        </p:spPr>
      </p:pic>
      <p:pic>
        <p:nvPicPr>
          <p:cNvPr id="5" name="Picture 4">
            <a:extLst>
              <a:ext uri="{FF2B5EF4-FFF2-40B4-BE49-F238E27FC236}">
                <a16:creationId xmlns:a16="http://schemas.microsoft.com/office/drawing/2014/main" id="{35749145-BEF8-CD87-9CD3-445BEF7E5D6B}"/>
              </a:ext>
            </a:extLst>
          </p:cNvPr>
          <p:cNvPicPr>
            <a:picLocks noGrp="1" noRot="1" noChangeAspect="1" noMove="1" noResize="1" noEditPoints="1" noAdjustHandles="1" noChangeArrowheads="1" noChangeShapeType="1" noCrop="1"/>
          </p:cNvPicPr>
          <p:nvPr/>
        </p:nvPicPr>
        <p:blipFill>
          <a:blip r:embed="rId4"/>
          <a:stretch>
            <a:fillRect/>
          </a:stretch>
        </p:blipFill>
        <p:spPr>
          <a:xfrm>
            <a:off x="0" y="4790405"/>
            <a:ext cx="9144000" cy="874825"/>
          </a:xfrm>
          <a:prstGeom prst="rect">
            <a:avLst/>
          </a:prstGeom>
        </p:spPr>
      </p:pic>
    </p:spTree>
    <p:extLst>
      <p:ext uri="{BB962C8B-B14F-4D97-AF65-F5344CB8AC3E}">
        <p14:creationId xmlns:p14="http://schemas.microsoft.com/office/powerpoint/2010/main" val="38571170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3F32C4-B601-DAFB-16CF-6EDAFDD5FA3E}"/>
              </a:ext>
            </a:extLst>
          </p:cNvPr>
          <p:cNvSpPr>
            <a:spLocks noGrp="1"/>
          </p:cNvSpPr>
          <p:nvPr>
            <p:ph type="ctrTitle"/>
          </p:nvPr>
        </p:nvSpPr>
        <p:spPr>
          <a:xfrm>
            <a:off x="483798" y="635944"/>
            <a:ext cx="8109869" cy="1229926"/>
          </a:xfrm>
        </p:spPr>
        <p:txBody>
          <a:bodyPr>
            <a:noAutofit/>
          </a:bodyPr>
          <a:lstStyle/>
          <a:p>
            <a:pPr algn="l"/>
            <a:r>
              <a:rPr lang="en-US" sz="3111" b="1" dirty="0">
                <a:solidFill>
                  <a:srgbClr val="BA1822"/>
                </a:solidFill>
                <a:latin typeface="Arial Black" panose="020B0604020202020204" pitchFamily="34" charset="0"/>
                <a:cs typeface="Arial Black" panose="020B0604020202020204" pitchFamily="34" charset="0"/>
              </a:rPr>
              <a:t>	</a:t>
            </a:r>
            <a:r>
              <a:rPr lang="en-US" sz="6000" b="1" dirty="0">
                <a:solidFill>
                  <a:srgbClr val="BA1822"/>
                </a:solidFill>
                <a:latin typeface="Arial Black" panose="020B0604020202020204" pitchFamily="34" charset="0"/>
                <a:cs typeface="Arial Black" panose="020B0604020202020204" pitchFamily="34" charset="0"/>
              </a:rPr>
              <a:t>Any Questions</a:t>
            </a:r>
          </a:p>
        </p:txBody>
      </p:sp>
      <p:sp>
        <p:nvSpPr>
          <p:cNvPr id="3" name="Subtitle 2">
            <a:extLst>
              <a:ext uri="{FF2B5EF4-FFF2-40B4-BE49-F238E27FC236}">
                <a16:creationId xmlns:a16="http://schemas.microsoft.com/office/drawing/2014/main" id="{919E7C70-DA74-61F1-E3A6-AD263FFDE62A}"/>
              </a:ext>
            </a:extLst>
          </p:cNvPr>
          <p:cNvSpPr>
            <a:spLocks noGrp="1"/>
          </p:cNvSpPr>
          <p:nvPr>
            <p:ph type="subTitle" idx="1"/>
          </p:nvPr>
        </p:nvSpPr>
        <p:spPr>
          <a:xfrm>
            <a:off x="1801612" y="2753891"/>
            <a:ext cx="8109868" cy="3377009"/>
          </a:xfrm>
        </p:spPr>
        <p:txBody>
          <a:bodyPr/>
          <a:lstStyle/>
          <a:p>
            <a:pPr algn="l"/>
            <a:endParaRPr lang="en-US" dirty="0">
              <a:latin typeface="Arial" panose="020B0604020202020204" pitchFamily="34" charset="0"/>
              <a:cs typeface="Arial" panose="020B0604020202020204" pitchFamily="34" charset="0"/>
            </a:endParaRPr>
          </a:p>
          <a:p>
            <a:pPr algn="l"/>
            <a:endParaRPr lang="en-US" dirty="0">
              <a:latin typeface="Arial" panose="020B0604020202020204" pitchFamily="34" charset="0"/>
              <a:cs typeface="Arial" panose="020B0604020202020204" pitchFamily="34" charset="0"/>
            </a:endParaRPr>
          </a:p>
        </p:txBody>
      </p:sp>
      <p:pic>
        <p:nvPicPr>
          <p:cNvPr id="20" name="Picture 19">
            <a:extLst>
              <a:ext uri="{FF2B5EF4-FFF2-40B4-BE49-F238E27FC236}">
                <a16:creationId xmlns:a16="http://schemas.microsoft.com/office/drawing/2014/main" id="{AB38591A-6D63-9D8A-7D89-7DF6EC35E3B4}"/>
              </a:ext>
            </a:extLst>
          </p:cNvPr>
          <p:cNvPicPr>
            <a:picLocks noGrp="1" noRot="1" noChangeAspect="1" noMove="1" noResize="1" noEditPoints="1" noAdjustHandles="1" noChangeArrowheads="1" noChangeShapeType="1" noCrop="1"/>
          </p:cNvPicPr>
          <p:nvPr/>
        </p:nvPicPr>
        <p:blipFill>
          <a:blip r:embed="rId2"/>
          <a:stretch>
            <a:fillRect/>
          </a:stretch>
        </p:blipFill>
        <p:spPr>
          <a:xfrm>
            <a:off x="0" y="0"/>
            <a:ext cx="9144000" cy="374925"/>
          </a:xfrm>
          <a:prstGeom prst="rect">
            <a:avLst/>
          </a:prstGeom>
        </p:spPr>
      </p:pic>
      <p:pic>
        <p:nvPicPr>
          <p:cNvPr id="5" name="Picture 4">
            <a:extLst>
              <a:ext uri="{FF2B5EF4-FFF2-40B4-BE49-F238E27FC236}">
                <a16:creationId xmlns:a16="http://schemas.microsoft.com/office/drawing/2014/main" id="{4D8F6E33-1EF2-4538-F338-04CF2690EC6E}"/>
              </a:ext>
            </a:extLst>
          </p:cNvPr>
          <p:cNvPicPr>
            <a:picLocks noGrp="1" noRot="1" noChangeAspect="1" noMove="1" noResize="1" noEditPoints="1" noAdjustHandles="1" noChangeArrowheads="1" noChangeShapeType="1" noCrop="1"/>
          </p:cNvPicPr>
          <p:nvPr/>
        </p:nvPicPr>
        <p:blipFill>
          <a:blip r:embed="rId3"/>
          <a:stretch>
            <a:fillRect/>
          </a:stretch>
        </p:blipFill>
        <p:spPr>
          <a:xfrm>
            <a:off x="0" y="4790405"/>
            <a:ext cx="9144000" cy="874825"/>
          </a:xfrm>
          <a:prstGeom prst="rect">
            <a:avLst/>
          </a:prstGeom>
        </p:spPr>
      </p:pic>
      <p:sp>
        <p:nvSpPr>
          <p:cNvPr id="4" name="Action Button: Help 3">
            <a:hlinkClick r:id="" action="ppaction://noaction" highlightClick="1"/>
            <a:extLst>
              <a:ext uri="{FF2B5EF4-FFF2-40B4-BE49-F238E27FC236}">
                <a16:creationId xmlns:a16="http://schemas.microsoft.com/office/drawing/2014/main" id="{ACAA90B2-C938-65F8-27A8-D40EC06E226E}"/>
              </a:ext>
            </a:extLst>
          </p:cNvPr>
          <p:cNvSpPr/>
          <p:nvPr/>
        </p:nvSpPr>
        <p:spPr>
          <a:xfrm>
            <a:off x="2990335" y="2126889"/>
            <a:ext cx="2508422" cy="2165354"/>
          </a:xfrm>
          <a:prstGeom prst="actionButtonHelp">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en-GB"/>
          </a:p>
        </p:txBody>
      </p:sp>
    </p:spTree>
    <p:extLst>
      <p:ext uri="{BB962C8B-B14F-4D97-AF65-F5344CB8AC3E}">
        <p14:creationId xmlns:p14="http://schemas.microsoft.com/office/powerpoint/2010/main" val="10439458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3F32C4-B601-DAFB-16CF-6EDAFDD5FA3E}"/>
              </a:ext>
            </a:extLst>
          </p:cNvPr>
          <p:cNvSpPr>
            <a:spLocks noGrp="1"/>
          </p:cNvSpPr>
          <p:nvPr>
            <p:ph type="ctrTitle"/>
          </p:nvPr>
        </p:nvSpPr>
        <p:spPr>
          <a:xfrm>
            <a:off x="517065" y="880993"/>
            <a:ext cx="8109869" cy="552412"/>
          </a:xfrm>
        </p:spPr>
        <p:txBody>
          <a:bodyPr>
            <a:noAutofit/>
          </a:bodyPr>
          <a:lstStyle/>
          <a:p>
            <a:r>
              <a:rPr lang="en-US" sz="3111" b="1" dirty="0">
                <a:solidFill>
                  <a:srgbClr val="BA1822"/>
                </a:solidFill>
                <a:latin typeface="Arial Black" panose="020B0604020202020204" pitchFamily="34" charset="0"/>
                <a:cs typeface="Arial Black" panose="020B0604020202020204" pitchFamily="34" charset="0"/>
              </a:rPr>
              <a:t>Aim of review and feedback meeting</a:t>
            </a:r>
          </a:p>
        </p:txBody>
      </p:sp>
      <p:sp>
        <p:nvSpPr>
          <p:cNvPr id="3" name="Subtitle 2">
            <a:extLst>
              <a:ext uri="{FF2B5EF4-FFF2-40B4-BE49-F238E27FC236}">
                <a16:creationId xmlns:a16="http://schemas.microsoft.com/office/drawing/2014/main" id="{919E7C70-DA74-61F1-E3A6-AD263FFDE62A}"/>
              </a:ext>
            </a:extLst>
          </p:cNvPr>
          <p:cNvSpPr>
            <a:spLocks noGrp="1"/>
          </p:cNvSpPr>
          <p:nvPr>
            <p:ph type="subTitle" idx="1"/>
          </p:nvPr>
        </p:nvSpPr>
        <p:spPr>
          <a:xfrm>
            <a:off x="632081" y="1939474"/>
            <a:ext cx="8109868" cy="3377009"/>
          </a:xfrm>
        </p:spPr>
        <p:txBody>
          <a:bodyPr>
            <a:normAutofit/>
          </a:bodyPr>
          <a:lstStyle/>
          <a:p>
            <a:pPr marL="285750" indent="-285750" algn="l">
              <a:buFont typeface="Arial" panose="020B0604020202020204" pitchFamily="34" charset="0"/>
              <a:buChar char="•"/>
            </a:pPr>
            <a:r>
              <a:rPr lang="en-GB" sz="2400" dirty="0"/>
              <a:t>General Feedback of Pro-Rata Leave Trial</a:t>
            </a:r>
          </a:p>
          <a:p>
            <a:pPr marL="285750" indent="-285750" algn="l">
              <a:buFont typeface="Arial" panose="020B0604020202020204" pitchFamily="34" charset="0"/>
              <a:buChar char="•"/>
            </a:pPr>
            <a:r>
              <a:rPr lang="en-GB" sz="2400" dirty="0"/>
              <a:t>What is working well with the proposed arrangement?</a:t>
            </a:r>
          </a:p>
          <a:p>
            <a:pPr marL="285750" indent="-285750" algn="l">
              <a:buFont typeface="Arial" panose="020B0604020202020204" pitchFamily="34" charset="0"/>
              <a:buChar char="•"/>
            </a:pPr>
            <a:r>
              <a:rPr lang="en-GB" sz="2400" dirty="0"/>
              <a:t>What could be improved going forward to make this model more successful?</a:t>
            </a:r>
            <a:endParaRPr lang="en-US" sz="2400" dirty="0">
              <a:latin typeface="Arial" panose="020B0604020202020204" pitchFamily="34" charset="0"/>
              <a:cs typeface="Arial" panose="020B0604020202020204" pitchFamily="34" charset="0"/>
            </a:endParaRPr>
          </a:p>
          <a:p>
            <a:pPr marL="285750" indent="-285750" algn="l">
              <a:buFont typeface="Arial" panose="020B0604020202020204" pitchFamily="34" charset="0"/>
              <a:buChar char="•"/>
            </a:pPr>
            <a:endParaRPr lang="en-US" sz="1778" dirty="0">
              <a:latin typeface="Arial" panose="020B0604020202020204" pitchFamily="34" charset="0"/>
              <a:cs typeface="Arial" panose="020B0604020202020204" pitchFamily="34" charset="0"/>
            </a:endParaRPr>
          </a:p>
          <a:p>
            <a:pPr marL="285750" indent="-285750" algn="l">
              <a:buFont typeface="Arial" panose="020B0604020202020204" pitchFamily="34" charset="0"/>
              <a:buChar char="•"/>
            </a:pPr>
            <a:endParaRPr lang="en-US" sz="1778" dirty="0">
              <a:latin typeface="Arial" panose="020B0604020202020204" pitchFamily="34" charset="0"/>
              <a:cs typeface="Arial" panose="020B0604020202020204" pitchFamily="34" charset="0"/>
            </a:endParaRPr>
          </a:p>
          <a:p>
            <a:pPr algn="l"/>
            <a:endParaRPr lang="en-US" sz="1778" dirty="0">
              <a:latin typeface="Arial" panose="020B0604020202020204" pitchFamily="34" charset="0"/>
              <a:cs typeface="Arial" panose="020B0604020202020204" pitchFamily="34" charset="0"/>
            </a:endParaRPr>
          </a:p>
          <a:p>
            <a:pPr algn="l"/>
            <a:endParaRPr lang="en-US" sz="1778" dirty="0">
              <a:latin typeface="Arial" panose="020B0604020202020204" pitchFamily="34" charset="0"/>
              <a:cs typeface="Arial" panose="020B0604020202020204" pitchFamily="34" charset="0"/>
            </a:endParaRPr>
          </a:p>
          <a:p>
            <a:pPr algn="l"/>
            <a:endParaRPr lang="en-US" dirty="0">
              <a:latin typeface="Arial" panose="020B0604020202020204" pitchFamily="34" charset="0"/>
              <a:cs typeface="Arial" panose="020B0604020202020204" pitchFamily="34" charset="0"/>
            </a:endParaRPr>
          </a:p>
          <a:p>
            <a:pPr algn="l"/>
            <a:endParaRPr lang="en-US" dirty="0">
              <a:latin typeface="Arial" panose="020B0604020202020204" pitchFamily="34" charset="0"/>
              <a:cs typeface="Arial" panose="020B0604020202020204" pitchFamily="34" charset="0"/>
            </a:endParaRPr>
          </a:p>
        </p:txBody>
      </p:sp>
      <p:pic>
        <p:nvPicPr>
          <p:cNvPr id="20" name="Picture 19">
            <a:extLst>
              <a:ext uri="{FF2B5EF4-FFF2-40B4-BE49-F238E27FC236}">
                <a16:creationId xmlns:a16="http://schemas.microsoft.com/office/drawing/2014/main" id="{AB38591A-6D63-9D8A-7D89-7DF6EC35E3B4}"/>
              </a:ext>
            </a:extLst>
          </p:cNvPr>
          <p:cNvPicPr>
            <a:picLocks noGrp="1" noRot="1" noChangeAspect="1" noMove="1" noResize="1" noEditPoints="1" noAdjustHandles="1" noChangeArrowheads="1" noChangeShapeType="1" noCrop="1"/>
          </p:cNvPicPr>
          <p:nvPr/>
        </p:nvPicPr>
        <p:blipFill>
          <a:blip r:embed="rId3"/>
          <a:stretch>
            <a:fillRect/>
          </a:stretch>
        </p:blipFill>
        <p:spPr>
          <a:xfrm>
            <a:off x="0" y="0"/>
            <a:ext cx="9144000" cy="374925"/>
          </a:xfrm>
          <a:prstGeom prst="rect">
            <a:avLst/>
          </a:prstGeom>
        </p:spPr>
      </p:pic>
      <p:pic>
        <p:nvPicPr>
          <p:cNvPr id="5" name="Picture 4">
            <a:extLst>
              <a:ext uri="{FF2B5EF4-FFF2-40B4-BE49-F238E27FC236}">
                <a16:creationId xmlns:a16="http://schemas.microsoft.com/office/drawing/2014/main" id="{4D8F6E33-1EF2-4538-F338-04CF2690EC6E}"/>
              </a:ext>
            </a:extLst>
          </p:cNvPr>
          <p:cNvPicPr>
            <a:picLocks noGrp="1" noRot="1" noChangeAspect="1" noMove="1" noResize="1" noEditPoints="1" noAdjustHandles="1" noChangeArrowheads="1" noChangeShapeType="1" noCrop="1"/>
          </p:cNvPicPr>
          <p:nvPr/>
        </p:nvPicPr>
        <p:blipFill>
          <a:blip r:embed="rId4"/>
          <a:stretch>
            <a:fillRect/>
          </a:stretch>
        </p:blipFill>
        <p:spPr>
          <a:xfrm>
            <a:off x="0" y="4790405"/>
            <a:ext cx="9144000" cy="874825"/>
          </a:xfrm>
          <a:prstGeom prst="rect">
            <a:avLst/>
          </a:prstGeom>
        </p:spPr>
      </p:pic>
    </p:spTree>
    <p:extLst>
      <p:ext uri="{BB962C8B-B14F-4D97-AF65-F5344CB8AC3E}">
        <p14:creationId xmlns:p14="http://schemas.microsoft.com/office/powerpoint/2010/main" val="17296754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7E5AC6-B087-95A1-23FF-973D8D91047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9177F87-B661-52AD-1FC5-56B642D6244A}"/>
              </a:ext>
            </a:extLst>
          </p:cNvPr>
          <p:cNvSpPr>
            <a:spLocks noGrp="1"/>
          </p:cNvSpPr>
          <p:nvPr>
            <p:ph type="ctrTitle"/>
          </p:nvPr>
        </p:nvSpPr>
        <p:spPr>
          <a:xfrm>
            <a:off x="483798" y="635944"/>
            <a:ext cx="8109869" cy="552412"/>
          </a:xfrm>
        </p:spPr>
        <p:txBody>
          <a:bodyPr>
            <a:noAutofit/>
          </a:bodyPr>
          <a:lstStyle/>
          <a:p>
            <a:r>
              <a:rPr lang="en-GB" sz="2400" b="1" dirty="0">
                <a:solidFill>
                  <a:schemeClr val="tx2"/>
                </a:solidFill>
                <a:latin typeface="Arial Black" panose="020B0A04020102020204" pitchFamily="34" charset="0"/>
              </a:rPr>
              <a:t>General Feedback of Pro-Rata Leave Trial</a:t>
            </a:r>
            <a:endParaRPr lang="en-US" sz="2400" b="1" dirty="0">
              <a:solidFill>
                <a:schemeClr val="tx2"/>
              </a:solidFill>
              <a:latin typeface="Arial Black" panose="020B0A04020102020204" pitchFamily="34" charset="0"/>
              <a:cs typeface="Arial Black" panose="020B0604020202020204" pitchFamily="34" charset="0"/>
            </a:endParaRPr>
          </a:p>
        </p:txBody>
      </p:sp>
      <p:sp>
        <p:nvSpPr>
          <p:cNvPr id="3" name="Subtitle 2">
            <a:extLst>
              <a:ext uri="{FF2B5EF4-FFF2-40B4-BE49-F238E27FC236}">
                <a16:creationId xmlns:a16="http://schemas.microsoft.com/office/drawing/2014/main" id="{715F3F18-55CE-3C87-AB57-25F9F72B363C}"/>
              </a:ext>
            </a:extLst>
          </p:cNvPr>
          <p:cNvSpPr>
            <a:spLocks noGrp="1"/>
          </p:cNvSpPr>
          <p:nvPr>
            <p:ph type="subTitle" idx="1"/>
          </p:nvPr>
        </p:nvSpPr>
        <p:spPr>
          <a:xfrm>
            <a:off x="483800" y="1309279"/>
            <a:ext cx="8109868" cy="3377009"/>
          </a:xfrm>
        </p:spPr>
        <p:txBody>
          <a:bodyPr>
            <a:normAutofit/>
          </a:bodyPr>
          <a:lstStyle/>
          <a:p>
            <a:pPr marL="285750" indent="-285750" algn="l">
              <a:buFont typeface="Arial" panose="020B0604020202020204" pitchFamily="34" charset="0"/>
              <a:buChar char="•"/>
            </a:pPr>
            <a:r>
              <a:rPr lang="en-GB" sz="1800" dirty="0">
                <a:effectLst/>
                <a:latin typeface="Arial" panose="020B0604020202020204" pitchFamily="34" charset="0"/>
                <a:ea typeface="Times New Roman" panose="02020603050405020304" pitchFamily="18" charset="0"/>
                <a:cs typeface="Arial" panose="020B0604020202020204" pitchFamily="34" charset="0"/>
              </a:rPr>
              <a:t>Very early to see overall performance of trial</a:t>
            </a:r>
          </a:p>
          <a:p>
            <a:pPr marL="285750" indent="-285750" algn="l">
              <a:buFont typeface="Arial" panose="020B0604020202020204" pitchFamily="34" charset="0"/>
              <a:buChar char="•"/>
            </a:pPr>
            <a:r>
              <a:rPr lang="en-GB" sz="1800" dirty="0">
                <a:effectLst/>
                <a:latin typeface="Arial" panose="020B0604020202020204" pitchFamily="34" charset="0"/>
                <a:ea typeface="Times New Roman" panose="02020603050405020304" pitchFamily="18" charset="0"/>
                <a:cs typeface="Arial" panose="020B0604020202020204" pitchFamily="34" charset="0"/>
              </a:rPr>
              <a:t>Summertime will be best for a full honest review</a:t>
            </a:r>
          </a:p>
          <a:p>
            <a:pPr marL="285750" indent="-285750" algn="l">
              <a:buFont typeface="Arial" panose="020B0604020202020204" pitchFamily="34" charset="0"/>
              <a:buChar char="•"/>
            </a:pPr>
            <a:r>
              <a:rPr lang="en-GB" dirty="0">
                <a:latin typeface="Arial" panose="020B0604020202020204" pitchFamily="34" charset="0"/>
                <a:cs typeface="Arial" panose="020B0604020202020204" pitchFamily="34" charset="0"/>
              </a:rPr>
              <a:t>Allows for the pump to be kept on the run more.</a:t>
            </a:r>
          </a:p>
          <a:p>
            <a:pPr marL="285750" indent="-285750" algn="l">
              <a:buFont typeface="Arial" panose="020B0604020202020204" pitchFamily="34" charset="0"/>
              <a:buChar char="•"/>
            </a:pPr>
            <a:r>
              <a:rPr lang="en-GB"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Makes things more flexible for individuals taking time off without having to take a full days leave. </a:t>
            </a:r>
          </a:p>
          <a:p>
            <a:pPr marL="285750" indent="-285750" algn="l">
              <a:buFont typeface="Arial" panose="020B0604020202020204" pitchFamily="34" charset="0"/>
              <a:buChar char="•"/>
            </a:pPr>
            <a:r>
              <a:rPr lang="en-GB"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General consensus is that it is a better method of using holidays than the previous way of having to use blocks of 24 hours leave.</a:t>
            </a:r>
          </a:p>
          <a:p>
            <a:pPr marL="285750" indent="-285750" algn="l">
              <a:buFont typeface="Arial" panose="020B0604020202020204" pitchFamily="34" charset="0"/>
              <a:buChar char="•"/>
            </a:pPr>
            <a:r>
              <a:rPr lang="en-GB" sz="1800" dirty="0">
                <a:effectLst/>
                <a:latin typeface="Arial" panose="020B0604020202020204" pitchFamily="34" charset="0"/>
                <a:ea typeface="Times New Roman" panose="02020603050405020304" pitchFamily="18" charset="0"/>
                <a:cs typeface="Arial" panose="020B0604020202020204" pitchFamily="34" charset="0"/>
              </a:rPr>
              <a:t>General feedback from crew and management is positive, no significant differences or concerns compared to previous 24hr leave</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285750" indent="-285750" algn="l">
              <a:buFont typeface="Arial" panose="020B0604020202020204" pitchFamily="34" charset="0"/>
              <a:buChar char="•"/>
            </a:pPr>
            <a:endParaRPr lang="en-US" sz="1778" dirty="0">
              <a:latin typeface="Arial" panose="020B0604020202020204" pitchFamily="34" charset="0"/>
              <a:cs typeface="Arial" panose="020B0604020202020204" pitchFamily="34" charset="0"/>
            </a:endParaRPr>
          </a:p>
          <a:p>
            <a:pPr>
              <a:lnSpc>
                <a:spcPct val="110000"/>
              </a:lnSpc>
              <a:buNone/>
            </a:pPr>
            <a:endParaRPr lang="en-US" sz="1778" dirty="0">
              <a:latin typeface="Arial" panose="020B0604020202020204" pitchFamily="34" charset="0"/>
              <a:cs typeface="Arial" panose="020B0604020202020204" pitchFamily="34" charset="0"/>
            </a:endParaRPr>
          </a:p>
          <a:p>
            <a:pPr algn="l"/>
            <a:endParaRPr lang="en-US" sz="1778" dirty="0">
              <a:latin typeface="Arial" panose="020B0604020202020204" pitchFamily="34" charset="0"/>
              <a:cs typeface="Arial" panose="020B0604020202020204" pitchFamily="34" charset="0"/>
            </a:endParaRPr>
          </a:p>
          <a:p>
            <a:pPr algn="l"/>
            <a:endParaRPr lang="en-US" sz="1778" dirty="0">
              <a:latin typeface="Arial" panose="020B0604020202020204" pitchFamily="34" charset="0"/>
              <a:cs typeface="Arial" panose="020B0604020202020204" pitchFamily="34" charset="0"/>
            </a:endParaRPr>
          </a:p>
          <a:p>
            <a:pPr algn="l"/>
            <a:endParaRPr lang="en-US" dirty="0">
              <a:latin typeface="Arial" panose="020B0604020202020204" pitchFamily="34" charset="0"/>
              <a:cs typeface="Arial" panose="020B0604020202020204" pitchFamily="34" charset="0"/>
            </a:endParaRPr>
          </a:p>
          <a:p>
            <a:pPr algn="l"/>
            <a:endParaRPr lang="en-US" dirty="0">
              <a:latin typeface="Arial" panose="020B0604020202020204" pitchFamily="34" charset="0"/>
              <a:cs typeface="Arial" panose="020B0604020202020204" pitchFamily="34" charset="0"/>
            </a:endParaRPr>
          </a:p>
        </p:txBody>
      </p:sp>
      <p:pic>
        <p:nvPicPr>
          <p:cNvPr id="20" name="Picture 19">
            <a:extLst>
              <a:ext uri="{FF2B5EF4-FFF2-40B4-BE49-F238E27FC236}">
                <a16:creationId xmlns:a16="http://schemas.microsoft.com/office/drawing/2014/main" id="{BCE54662-82E4-6A06-C261-795D7689CC85}"/>
              </a:ext>
            </a:extLst>
          </p:cNvPr>
          <p:cNvPicPr>
            <a:picLocks noGrp="1" noRot="1" noChangeAspect="1" noMove="1" noResize="1" noEditPoints="1" noAdjustHandles="1" noChangeArrowheads="1" noChangeShapeType="1" noCrop="1"/>
          </p:cNvPicPr>
          <p:nvPr/>
        </p:nvPicPr>
        <p:blipFill>
          <a:blip r:embed="rId2"/>
          <a:stretch>
            <a:fillRect/>
          </a:stretch>
        </p:blipFill>
        <p:spPr>
          <a:xfrm>
            <a:off x="0" y="0"/>
            <a:ext cx="9144000" cy="374925"/>
          </a:xfrm>
          <a:prstGeom prst="rect">
            <a:avLst/>
          </a:prstGeom>
        </p:spPr>
      </p:pic>
      <p:pic>
        <p:nvPicPr>
          <p:cNvPr id="5" name="Picture 4">
            <a:extLst>
              <a:ext uri="{FF2B5EF4-FFF2-40B4-BE49-F238E27FC236}">
                <a16:creationId xmlns:a16="http://schemas.microsoft.com/office/drawing/2014/main" id="{B4877232-1711-1465-3B8A-34BA33324011}"/>
              </a:ext>
            </a:extLst>
          </p:cNvPr>
          <p:cNvPicPr>
            <a:picLocks noGrp="1" noRot="1" noChangeAspect="1" noMove="1" noResize="1" noEditPoints="1" noAdjustHandles="1" noChangeArrowheads="1" noChangeShapeType="1" noCrop="1"/>
          </p:cNvPicPr>
          <p:nvPr/>
        </p:nvPicPr>
        <p:blipFill>
          <a:blip r:embed="rId3"/>
          <a:stretch>
            <a:fillRect/>
          </a:stretch>
        </p:blipFill>
        <p:spPr>
          <a:xfrm>
            <a:off x="0" y="4790405"/>
            <a:ext cx="9144000" cy="874825"/>
          </a:xfrm>
          <a:prstGeom prst="rect">
            <a:avLst/>
          </a:prstGeom>
        </p:spPr>
      </p:pic>
    </p:spTree>
    <p:extLst>
      <p:ext uri="{BB962C8B-B14F-4D97-AF65-F5344CB8AC3E}">
        <p14:creationId xmlns:p14="http://schemas.microsoft.com/office/powerpoint/2010/main" val="19947646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935C02-47C1-8AA5-FA01-B1F303E0294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78883F5-2BBF-120E-70B9-D3AD3F832C22}"/>
              </a:ext>
            </a:extLst>
          </p:cNvPr>
          <p:cNvSpPr>
            <a:spLocks noGrp="1"/>
          </p:cNvSpPr>
          <p:nvPr>
            <p:ph type="ctrTitle"/>
          </p:nvPr>
        </p:nvSpPr>
        <p:spPr>
          <a:xfrm>
            <a:off x="483798" y="635944"/>
            <a:ext cx="8109869" cy="552412"/>
          </a:xfrm>
        </p:spPr>
        <p:txBody>
          <a:bodyPr>
            <a:noAutofit/>
          </a:bodyPr>
          <a:lstStyle/>
          <a:p>
            <a:r>
              <a:rPr lang="en-GB" sz="2400" b="1" dirty="0">
                <a:solidFill>
                  <a:schemeClr val="tx2"/>
                </a:solidFill>
                <a:latin typeface="Arial Black" panose="020B0A04020102020204" pitchFamily="34" charset="0"/>
              </a:rPr>
              <a:t>General Feedback of Pro-Rata Leave Trial</a:t>
            </a:r>
            <a:endParaRPr lang="en-US" sz="2400" b="1" dirty="0">
              <a:solidFill>
                <a:schemeClr val="tx2"/>
              </a:solidFill>
              <a:latin typeface="Arial Black" panose="020B0A04020102020204" pitchFamily="34" charset="0"/>
              <a:cs typeface="Arial Black" panose="020B0604020202020204" pitchFamily="34" charset="0"/>
            </a:endParaRPr>
          </a:p>
        </p:txBody>
      </p:sp>
      <p:sp>
        <p:nvSpPr>
          <p:cNvPr id="3" name="Subtitle 2">
            <a:extLst>
              <a:ext uri="{FF2B5EF4-FFF2-40B4-BE49-F238E27FC236}">
                <a16:creationId xmlns:a16="http://schemas.microsoft.com/office/drawing/2014/main" id="{00A00940-BAED-A4C5-C9C6-CA52FEAD9C77}"/>
              </a:ext>
            </a:extLst>
          </p:cNvPr>
          <p:cNvSpPr>
            <a:spLocks noGrp="1"/>
          </p:cNvSpPr>
          <p:nvPr>
            <p:ph type="subTitle" idx="1"/>
          </p:nvPr>
        </p:nvSpPr>
        <p:spPr>
          <a:xfrm>
            <a:off x="483800" y="1309279"/>
            <a:ext cx="8109868" cy="3377009"/>
          </a:xfrm>
        </p:spPr>
        <p:txBody>
          <a:bodyPr>
            <a:normAutofit/>
          </a:bodyPr>
          <a:lstStyle/>
          <a:p>
            <a:pPr algn="l"/>
            <a:endParaRPr lang="en-US" sz="1778" dirty="0">
              <a:latin typeface="Arial" panose="020B0604020202020204" pitchFamily="34" charset="0"/>
              <a:cs typeface="Arial" panose="020B0604020202020204" pitchFamily="34" charset="0"/>
            </a:endParaRPr>
          </a:p>
          <a:p>
            <a:pPr marL="285750" indent="-285750" algn="l">
              <a:buFont typeface="Arial" panose="020B0604020202020204" pitchFamily="34" charset="0"/>
              <a:buChar char="•"/>
            </a:pPr>
            <a:r>
              <a:rPr lang="en-GB" dirty="0">
                <a:latin typeface="Arial" panose="020B0604020202020204" pitchFamily="34" charset="0"/>
                <a:cs typeface="Arial" panose="020B0604020202020204" pitchFamily="34" charset="0"/>
              </a:rPr>
              <a:t>After speaking to the crew at Penrith On-Call, the overall consensus is that pro-rata leave has provided greater flexibility in the use of leave and management of time.  </a:t>
            </a:r>
          </a:p>
          <a:p>
            <a:pPr marL="285750" indent="-285750" algn="l">
              <a:buFont typeface="Arial" panose="020B0604020202020204" pitchFamily="34" charset="0"/>
              <a:buChar char="•"/>
            </a:pPr>
            <a:r>
              <a:rPr lang="en-GB" sz="1800" dirty="0">
                <a:solidFill>
                  <a:srgbClr val="212121"/>
                </a:solidFill>
                <a:effectLst/>
                <a:latin typeface="Arial" panose="020B0604020202020204" pitchFamily="34" charset="0"/>
                <a:ea typeface="Aptos" panose="020B0004020202020204" pitchFamily="34" charset="0"/>
                <a:cs typeface="Arial" panose="020B0604020202020204" pitchFamily="34" charset="0"/>
              </a:rPr>
              <a:t>The new leave system is better than last time but I'm still not sure if it works for me. </a:t>
            </a:r>
          </a:p>
          <a:p>
            <a:pPr marL="285750" indent="-285750" algn="l">
              <a:buFont typeface="Arial" panose="020B0604020202020204" pitchFamily="34" charset="0"/>
              <a:buChar char="•"/>
            </a:pPr>
            <a:r>
              <a:rPr lang="en-GB" dirty="0">
                <a:latin typeface="Arial" panose="020B0604020202020204" pitchFamily="34" charset="0"/>
                <a:cs typeface="Arial" panose="020B0604020202020204" pitchFamily="34" charset="0"/>
              </a:rPr>
              <a:t>It appears to be received favourably amongst the stations</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285750" indent="-285750" algn="l">
              <a:buFont typeface="Arial" panose="020B0604020202020204" pitchFamily="34" charset="0"/>
              <a:buChar char="•"/>
            </a:pPr>
            <a:endParaRPr lang="en-US" sz="1778" dirty="0">
              <a:latin typeface="Arial" panose="020B0604020202020204" pitchFamily="34" charset="0"/>
              <a:cs typeface="Arial" panose="020B0604020202020204" pitchFamily="34" charset="0"/>
            </a:endParaRPr>
          </a:p>
          <a:p>
            <a:pPr>
              <a:lnSpc>
                <a:spcPct val="110000"/>
              </a:lnSpc>
              <a:buNone/>
            </a:pPr>
            <a:endParaRPr lang="en-US" sz="1778" dirty="0">
              <a:latin typeface="Arial" panose="020B0604020202020204" pitchFamily="34" charset="0"/>
              <a:cs typeface="Arial" panose="020B0604020202020204" pitchFamily="34" charset="0"/>
            </a:endParaRPr>
          </a:p>
          <a:p>
            <a:pPr algn="l"/>
            <a:endParaRPr lang="en-US" sz="1778" dirty="0">
              <a:latin typeface="Arial" panose="020B0604020202020204" pitchFamily="34" charset="0"/>
              <a:cs typeface="Arial" panose="020B0604020202020204" pitchFamily="34" charset="0"/>
            </a:endParaRPr>
          </a:p>
          <a:p>
            <a:pPr algn="l"/>
            <a:endParaRPr lang="en-US" sz="1778" dirty="0">
              <a:latin typeface="Arial" panose="020B0604020202020204" pitchFamily="34" charset="0"/>
              <a:cs typeface="Arial" panose="020B0604020202020204" pitchFamily="34" charset="0"/>
            </a:endParaRPr>
          </a:p>
          <a:p>
            <a:pPr algn="l"/>
            <a:endParaRPr lang="en-US" dirty="0">
              <a:latin typeface="Arial" panose="020B0604020202020204" pitchFamily="34" charset="0"/>
              <a:cs typeface="Arial" panose="020B0604020202020204" pitchFamily="34" charset="0"/>
            </a:endParaRPr>
          </a:p>
          <a:p>
            <a:pPr algn="l"/>
            <a:endParaRPr lang="en-US" dirty="0">
              <a:latin typeface="Arial" panose="020B0604020202020204" pitchFamily="34" charset="0"/>
              <a:cs typeface="Arial" panose="020B0604020202020204" pitchFamily="34" charset="0"/>
            </a:endParaRPr>
          </a:p>
        </p:txBody>
      </p:sp>
      <p:pic>
        <p:nvPicPr>
          <p:cNvPr id="20" name="Picture 19">
            <a:extLst>
              <a:ext uri="{FF2B5EF4-FFF2-40B4-BE49-F238E27FC236}">
                <a16:creationId xmlns:a16="http://schemas.microsoft.com/office/drawing/2014/main" id="{8082B443-8AF4-5208-3638-7761FCC11AB5}"/>
              </a:ext>
            </a:extLst>
          </p:cNvPr>
          <p:cNvPicPr>
            <a:picLocks noGrp="1" noRot="1" noChangeAspect="1" noMove="1" noResize="1" noEditPoints="1" noAdjustHandles="1" noChangeArrowheads="1" noChangeShapeType="1" noCrop="1"/>
          </p:cNvPicPr>
          <p:nvPr/>
        </p:nvPicPr>
        <p:blipFill>
          <a:blip r:embed="rId2"/>
          <a:stretch>
            <a:fillRect/>
          </a:stretch>
        </p:blipFill>
        <p:spPr>
          <a:xfrm>
            <a:off x="0" y="0"/>
            <a:ext cx="9144000" cy="374925"/>
          </a:xfrm>
          <a:prstGeom prst="rect">
            <a:avLst/>
          </a:prstGeom>
        </p:spPr>
      </p:pic>
      <p:pic>
        <p:nvPicPr>
          <p:cNvPr id="5" name="Picture 4">
            <a:extLst>
              <a:ext uri="{FF2B5EF4-FFF2-40B4-BE49-F238E27FC236}">
                <a16:creationId xmlns:a16="http://schemas.microsoft.com/office/drawing/2014/main" id="{F090956D-B4E2-3E85-3363-1AAAD7A9C6B7}"/>
              </a:ext>
            </a:extLst>
          </p:cNvPr>
          <p:cNvPicPr>
            <a:picLocks noGrp="1" noRot="1" noChangeAspect="1" noMove="1" noResize="1" noEditPoints="1" noAdjustHandles="1" noChangeArrowheads="1" noChangeShapeType="1" noCrop="1"/>
          </p:cNvPicPr>
          <p:nvPr/>
        </p:nvPicPr>
        <p:blipFill>
          <a:blip r:embed="rId3"/>
          <a:stretch>
            <a:fillRect/>
          </a:stretch>
        </p:blipFill>
        <p:spPr>
          <a:xfrm>
            <a:off x="0" y="4790405"/>
            <a:ext cx="9144000" cy="874825"/>
          </a:xfrm>
          <a:prstGeom prst="rect">
            <a:avLst/>
          </a:prstGeom>
        </p:spPr>
      </p:pic>
    </p:spTree>
    <p:extLst>
      <p:ext uri="{BB962C8B-B14F-4D97-AF65-F5344CB8AC3E}">
        <p14:creationId xmlns:p14="http://schemas.microsoft.com/office/powerpoint/2010/main" val="12288240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3F32C4-B601-DAFB-16CF-6EDAFDD5FA3E}"/>
              </a:ext>
            </a:extLst>
          </p:cNvPr>
          <p:cNvSpPr>
            <a:spLocks noGrp="1"/>
          </p:cNvSpPr>
          <p:nvPr>
            <p:ph type="ctrTitle"/>
          </p:nvPr>
        </p:nvSpPr>
        <p:spPr>
          <a:xfrm>
            <a:off x="319239" y="743700"/>
            <a:ext cx="8383602" cy="552412"/>
          </a:xfrm>
        </p:spPr>
        <p:txBody>
          <a:bodyPr>
            <a:noAutofit/>
          </a:bodyPr>
          <a:lstStyle/>
          <a:p>
            <a:r>
              <a:rPr lang="en-GB" sz="2400" b="1" dirty="0">
                <a:solidFill>
                  <a:srgbClr val="A92530"/>
                </a:solidFill>
                <a:effectLst/>
                <a:latin typeface="Arial Black" panose="020B0A04020102020204" pitchFamily="34" charset="0"/>
                <a:ea typeface="Times New Roman" panose="02020603050405020304" pitchFamily="18" charset="0"/>
                <a:cs typeface="Times New Roman" panose="02020603050405020304" pitchFamily="18" charset="0"/>
              </a:rPr>
              <a:t>What is working well with the proposed arrangement?</a:t>
            </a:r>
            <a:endParaRPr lang="en-US" sz="2400" b="1" dirty="0">
              <a:solidFill>
                <a:srgbClr val="BA1822"/>
              </a:solidFill>
              <a:latin typeface="Arial Black" panose="020B0A04020102020204" pitchFamily="34" charset="0"/>
              <a:cs typeface="Arial Black" panose="020B0604020202020204" pitchFamily="34" charset="0"/>
            </a:endParaRPr>
          </a:p>
        </p:txBody>
      </p:sp>
      <p:sp>
        <p:nvSpPr>
          <p:cNvPr id="3" name="Subtitle 2">
            <a:extLst>
              <a:ext uri="{FF2B5EF4-FFF2-40B4-BE49-F238E27FC236}">
                <a16:creationId xmlns:a16="http://schemas.microsoft.com/office/drawing/2014/main" id="{919E7C70-DA74-61F1-E3A6-AD263FFDE62A}"/>
              </a:ext>
            </a:extLst>
          </p:cNvPr>
          <p:cNvSpPr>
            <a:spLocks noGrp="1"/>
          </p:cNvSpPr>
          <p:nvPr>
            <p:ph type="subTitle" idx="1"/>
          </p:nvPr>
        </p:nvSpPr>
        <p:spPr>
          <a:xfrm>
            <a:off x="623453" y="1296112"/>
            <a:ext cx="8109868" cy="3377009"/>
          </a:xfrm>
        </p:spPr>
        <p:txBody>
          <a:bodyPr>
            <a:normAutofit fontScale="77500" lnSpcReduction="20000"/>
          </a:bodyPr>
          <a:lstStyle/>
          <a:p>
            <a:pPr marL="285750" indent="-285750" algn="l">
              <a:lnSpc>
                <a:spcPct val="110000"/>
              </a:lnSpc>
              <a:spcAft>
                <a:spcPts val="800"/>
              </a:spcAft>
              <a:buFont typeface="Arial" panose="020B0604020202020204" pitchFamily="34" charset="0"/>
              <a:buChar char="•"/>
            </a:pPr>
            <a:r>
              <a:rPr lang="en-GB" dirty="0">
                <a:latin typeface="Arial" panose="020B0604020202020204" pitchFamily="34" charset="0"/>
                <a:cs typeface="Arial" panose="020B0604020202020204" pitchFamily="34" charset="0"/>
              </a:rPr>
              <a:t>Flexible and </a:t>
            </a:r>
            <a:r>
              <a:rPr lang="en-US" dirty="0">
                <a:latin typeface="Arial" panose="020B0604020202020204" pitchFamily="34" charset="0"/>
                <a:cs typeface="Arial" panose="020B0604020202020204" pitchFamily="34" charset="0"/>
              </a:rPr>
              <a:t>Flexibility of not having to take full days</a:t>
            </a:r>
            <a:r>
              <a:rPr lang="en-GB" dirty="0">
                <a:latin typeface="Arial" panose="020B0604020202020204" pitchFamily="34" charset="0"/>
                <a:cs typeface="Arial" panose="020B0604020202020204" pitchFamily="34" charset="0"/>
              </a:rPr>
              <a:t> </a:t>
            </a:r>
          </a:p>
          <a:p>
            <a:pPr marL="285750" indent="-285750" algn="l">
              <a:lnSpc>
                <a:spcPct val="110000"/>
              </a:lnSpc>
              <a:spcAft>
                <a:spcPts val="800"/>
              </a:spcAft>
              <a:buFont typeface="Arial" panose="020B0604020202020204" pitchFamily="34" charset="0"/>
              <a:buChar char="•"/>
            </a:pPr>
            <a:r>
              <a:rPr lang="en-GB" dirty="0">
                <a:latin typeface="Arial" panose="020B0604020202020204" pitchFamily="34" charset="0"/>
                <a:cs typeface="Arial" panose="020B0604020202020204" pitchFamily="34" charset="0"/>
              </a:rPr>
              <a:t>Allows people to remove single B codes when back available, gaining extra hours of availability.</a:t>
            </a:r>
          </a:p>
          <a:p>
            <a:pPr marL="285750" indent="-285750" algn="l">
              <a:lnSpc>
                <a:spcPct val="110000"/>
              </a:lnSpc>
              <a:spcAft>
                <a:spcPts val="800"/>
              </a:spcAft>
              <a:buFont typeface="Arial" panose="020B0604020202020204" pitchFamily="34" charset="0"/>
              <a:buChar char="•"/>
            </a:pPr>
            <a:r>
              <a:rPr lang="en-GB" dirty="0">
                <a:latin typeface="Arial" panose="020B0604020202020204" pitchFamily="34" charset="0"/>
                <a:cs typeface="Arial" panose="020B0604020202020204" pitchFamily="34" charset="0"/>
              </a:rPr>
              <a:t>Individuals are not taking unwanted hours off when needing a stretch time off call that equates to less than 24 hours.</a:t>
            </a:r>
            <a:r>
              <a:rPr lang="en-GB" sz="1800" kern="100" dirty="0">
                <a:effectLst/>
                <a:latin typeface="Arial" panose="020B0604020202020204" pitchFamily="34" charset="0"/>
                <a:ea typeface="Calibri" panose="020F0502020204030204" pitchFamily="34" charset="0"/>
                <a:cs typeface="Arial" panose="020B0604020202020204" pitchFamily="34" charset="0"/>
              </a:rPr>
              <a:t>            </a:t>
            </a:r>
          </a:p>
          <a:p>
            <a:pPr marL="285750" indent="-285750" algn="l">
              <a:lnSpc>
                <a:spcPct val="110000"/>
              </a:lnSpc>
              <a:spcAft>
                <a:spcPts val="800"/>
              </a:spcAft>
              <a:buFont typeface="Arial" panose="020B0604020202020204" pitchFamily="34" charset="0"/>
              <a:buChar char="•"/>
            </a:pPr>
            <a:r>
              <a:rPr lang="en-GB" dirty="0">
                <a:latin typeface="Arial" panose="020B0604020202020204" pitchFamily="34" charset="0"/>
                <a:cs typeface="Arial" panose="020B0604020202020204" pitchFamily="34" charset="0"/>
              </a:rPr>
              <a:t>Crew utilising leave when required and maintaining contracted hours regularly. </a:t>
            </a:r>
          </a:p>
          <a:p>
            <a:pPr marL="285750" indent="-285750" algn="l">
              <a:lnSpc>
                <a:spcPct val="110000"/>
              </a:lnSpc>
              <a:spcAft>
                <a:spcPts val="800"/>
              </a:spcAft>
              <a:buFont typeface="Arial" panose="020B0604020202020204" pitchFamily="34" charset="0"/>
              <a:buChar char="•"/>
            </a:pPr>
            <a:r>
              <a:rPr lang="en-GB" dirty="0">
                <a:latin typeface="Arial" panose="020B0604020202020204" pitchFamily="34" charset="0"/>
                <a:cs typeface="Arial" panose="020B0604020202020204" pitchFamily="34" charset="0"/>
              </a:rPr>
              <a:t>Crews like the ability to book their own leave and the ability to maintain availability through the provision of additional hours then take hours back using off-call codes instead of annual leave.</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a:t>
            </a:r>
          </a:p>
          <a:p>
            <a:pPr marL="285750" indent="-285750" algn="l">
              <a:lnSpc>
                <a:spcPct val="110000"/>
              </a:lnSpc>
              <a:spcAft>
                <a:spcPts val="800"/>
              </a:spcAft>
              <a:buFont typeface="Arial" panose="020B0604020202020204" pitchFamily="34" charset="0"/>
              <a:buChar char="•"/>
            </a:pPr>
            <a:r>
              <a:rPr lang="en-US" dirty="0">
                <a:latin typeface="Arial" panose="020B0604020202020204" pitchFamily="34" charset="0"/>
                <a:cs typeface="Arial" panose="020B0604020202020204" pitchFamily="34" charset="0"/>
              </a:rPr>
              <a:t>Inputting own leave.</a:t>
            </a:r>
          </a:p>
          <a:p>
            <a:pPr marL="285750" indent="-285750" algn="l">
              <a:buFont typeface="Arial" panose="020B0604020202020204" pitchFamily="34" charset="0"/>
              <a:buChar char="•"/>
            </a:pPr>
            <a:r>
              <a:rPr lang="en-US" dirty="0">
                <a:latin typeface="Arial" panose="020B0604020202020204" pitchFamily="34" charset="0"/>
                <a:cs typeface="Arial" panose="020B0604020202020204" pitchFamily="34" charset="0"/>
              </a:rPr>
              <a:t>Contractual performance </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778" dirty="0">
              <a:latin typeface="Arial" panose="020B0604020202020204" pitchFamily="34" charset="0"/>
              <a:cs typeface="Arial" panose="020B0604020202020204" pitchFamily="34" charset="0"/>
            </a:endParaRPr>
          </a:p>
          <a:p>
            <a:pPr algn="l"/>
            <a:endParaRPr lang="en-US" dirty="0">
              <a:latin typeface="Arial" panose="020B0604020202020204" pitchFamily="34" charset="0"/>
              <a:cs typeface="Arial" panose="020B0604020202020204" pitchFamily="34" charset="0"/>
            </a:endParaRPr>
          </a:p>
          <a:p>
            <a:pPr algn="l"/>
            <a:endParaRPr lang="en-US" dirty="0">
              <a:latin typeface="Arial" panose="020B0604020202020204" pitchFamily="34" charset="0"/>
              <a:cs typeface="Arial" panose="020B0604020202020204" pitchFamily="34" charset="0"/>
            </a:endParaRPr>
          </a:p>
        </p:txBody>
      </p:sp>
      <p:pic>
        <p:nvPicPr>
          <p:cNvPr id="20" name="Picture 19">
            <a:extLst>
              <a:ext uri="{FF2B5EF4-FFF2-40B4-BE49-F238E27FC236}">
                <a16:creationId xmlns:a16="http://schemas.microsoft.com/office/drawing/2014/main" id="{AB38591A-6D63-9D8A-7D89-7DF6EC35E3B4}"/>
              </a:ext>
            </a:extLst>
          </p:cNvPr>
          <p:cNvPicPr>
            <a:picLocks noGrp="1" noRot="1" noChangeAspect="1" noMove="1" noResize="1" noEditPoints="1" noAdjustHandles="1" noChangeArrowheads="1" noChangeShapeType="1" noCrop="1"/>
          </p:cNvPicPr>
          <p:nvPr/>
        </p:nvPicPr>
        <p:blipFill>
          <a:blip r:embed="rId3"/>
          <a:stretch>
            <a:fillRect/>
          </a:stretch>
        </p:blipFill>
        <p:spPr>
          <a:xfrm>
            <a:off x="0" y="0"/>
            <a:ext cx="9144000" cy="374925"/>
          </a:xfrm>
          <a:prstGeom prst="rect">
            <a:avLst/>
          </a:prstGeom>
        </p:spPr>
      </p:pic>
      <p:pic>
        <p:nvPicPr>
          <p:cNvPr id="5" name="Picture 4">
            <a:extLst>
              <a:ext uri="{FF2B5EF4-FFF2-40B4-BE49-F238E27FC236}">
                <a16:creationId xmlns:a16="http://schemas.microsoft.com/office/drawing/2014/main" id="{4D8F6E33-1EF2-4538-F338-04CF2690EC6E}"/>
              </a:ext>
            </a:extLst>
          </p:cNvPr>
          <p:cNvPicPr>
            <a:picLocks noGrp="1" noRot="1" noChangeAspect="1" noMove="1" noResize="1" noEditPoints="1" noAdjustHandles="1" noChangeArrowheads="1" noChangeShapeType="1" noCrop="1"/>
          </p:cNvPicPr>
          <p:nvPr/>
        </p:nvPicPr>
        <p:blipFill>
          <a:blip r:embed="rId4"/>
          <a:stretch>
            <a:fillRect/>
          </a:stretch>
        </p:blipFill>
        <p:spPr>
          <a:xfrm>
            <a:off x="0" y="4790405"/>
            <a:ext cx="9144000" cy="874825"/>
          </a:xfrm>
          <a:prstGeom prst="rect">
            <a:avLst/>
          </a:prstGeom>
        </p:spPr>
      </p:pic>
    </p:spTree>
    <p:extLst>
      <p:ext uri="{BB962C8B-B14F-4D97-AF65-F5344CB8AC3E}">
        <p14:creationId xmlns:p14="http://schemas.microsoft.com/office/powerpoint/2010/main" val="32685257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3F32C4-B601-DAFB-16CF-6EDAFDD5FA3E}"/>
              </a:ext>
            </a:extLst>
          </p:cNvPr>
          <p:cNvSpPr>
            <a:spLocks noGrp="1"/>
          </p:cNvSpPr>
          <p:nvPr>
            <p:ph type="ctrTitle"/>
          </p:nvPr>
        </p:nvSpPr>
        <p:spPr>
          <a:xfrm>
            <a:off x="483798" y="635944"/>
            <a:ext cx="8109869" cy="552412"/>
          </a:xfrm>
        </p:spPr>
        <p:txBody>
          <a:bodyPr>
            <a:noAutofit/>
          </a:bodyPr>
          <a:lstStyle/>
          <a:p>
            <a:r>
              <a:rPr lang="en-GB" sz="2400" b="1" dirty="0">
                <a:solidFill>
                  <a:srgbClr val="A92530"/>
                </a:solidFill>
                <a:latin typeface="Arial Black" panose="020B0A04020102020204" pitchFamily="34" charset="0"/>
                <a:ea typeface="Times New Roman" panose="02020603050405020304" pitchFamily="18" charset="0"/>
                <a:cs typeface="Times New Roman" panose="02020603050405020304" pitchFamily="18" charset="0"/>
              </a:rPr>
              <a:t>Statistics</a:t>
            </a:r>
            <a:endParaRPr lang="en-US" sz="2800" b="1" dirty="0">
              <a:solidFill>
                <a:srgbClr val="BA1822"/>
              </a:solidFill>
              <a:latin typeface="Arial Black" panose="020B0A04020102020204" pitchFamily="34" charset="0"/>
              <a:cs typeface="Arial Black" panose="020B0604020202020204" pitchFamily="34" charset="0"/>
            </a:endParaRPr>
          </a:p>
        </p:txBody>
      </p:sp>
      <p:sp>
        <p:nvSpPr>
          <p:cNvPr id="3" name="Subtitle 2">
            <a:extLst>
              <a:ext uri="{FF2B5EF4-FFF2-40B4-BE49-F238E27FC236}">
                <a16:creationId xmlns:a16="http://schemas.microsoft.com/office/drawing/2014/main" id="{919E7C70-DA74-61F1-E3A6-AD263FFDE62A}"/>
              </a:ext>
            </a:extLst>
          </p:cNvPr>
          <p:cNvSpPr>
            <a:spLocks noGrp="1"/>
          </p:cNvSpPr>
          <p:nvPr>
            <p:ph type="subTitle" idx="1"/>
          </p:nvPr>
        </p:nvSpPr>
        <p:spPr>
          <a:xfrm>
            <a:off x="483800" y="1309279"/>
            <a:ext cx="8109868" cy="3377009"/>
          </a:xfrm>
        </p:spPr>
        <p:txBody>
          <a:bodyPr>
            <a:normAutofit fontScale="92500" lnSpcReduction="20000"/>
          </a:bodyPr>
          <a:lstStyle/>
          <a:p>
            <a:pPr algn="l"/>
            <a:r>
              <a:rPr lang="en-GB" sz="2400" dirty="0">
                <a:latin typeface="Arial" panose="020B0604020202020204" pitchFamily="34" charset="0"/>
                <a:cs typeface="Arial" panose="020B0604020202020204" pitchFamily="34" charset="0"/>
              </a:rPr>
              <a:t>Looking at appliance availability for 2025/2026:</a:t>
            </a:r>
          </a:p>
          <a:p>
            <a:pPr algn="l"/>
            <a:endParaRPr lang="en-GB" sz="2400" dirty="0">
              <a:latin typeface="Arial" panose="020B0604020202020204" pitchFamily="34" charset="0"/>
              <a:cs typeface="Arial" panose="020B0604020202020204" pitchFamily="34" charset="0"/>
            </a:endParaRPr>
          </a:p>
          <a:p>
            <a:pPr marL="628650" lvl="1" indent="-285750" algn="l">
              <a:buFont typeface="Arial" panose="020B0604020202020204" pitchFamily="34" charset="0"/>
              <a:buChar char="•"/>
            </a:pPr>
            <a:r>
              <a:rPr lang="en-GB" sz="2400" dirty="0">
                <a:latin typeface="Arial" panose="020B0604020202020204" pitchFamily="34" charset="0"/>
                <a:cs typeface="Arial" panose="020B0604020202020204" pitchFamily="34" charset="0"/>
              </a:rPr>
              <a:t>Q1 = 96.8%</a:t>
            </a:r>
          </a:p>
          <a:p>
            <a:pPr marL="628650" lvl="1" indent="-285750" algn="l">
              <a:buFont typeface="Arial" panose="020B0604020202020204" pitchFamily="34" charset="0"/>
              <a:buChar char="•"/>
            </a:pPr>
            <a:r>
              <a:rPr lang="en-GB" sz="2400" dirty="0">
                <a:latin typeface="Arial" panose="020B0604020202020204" pitchFamily="34" charset="0"/>
                <a:cs typeface="Arial" panose="020B0604020202020204" pitchFamily="34" charset="0"/>
              </a:rPr>
              <a:t>Q2 = 93.8% </a:t>
            </a:r>
          </a:p>
          <a:p>
            <a:pPr marL="628650" lvl="1" indent="-285750" algn="l">
              <a:buFont typeface="Arial" panose="020B0604020202020204" pitchFamily="34" charset="0"/>
              <a:buChar char="•"/>
            </a:pPr>
            <a:r>
              <a:rPr lang="en-GB" sz="2400" dirty="0">
                <a:latin typeface="Arial" panose="020B0604020202020204" pitchFamily="34" charset="0"/>
                <a:cs typeface="Arial" panose="020B0604020202020204" pitchFamily="34" charset="0"/>
              </a:rPr>
              <a:t>Q3 = 96.3% </a:t>
            </a:r>
          </a:p>
          <a:p>
            <a:pPr marL="628650" lvl="1" indent="-285750" algn="l">
              <a:buFont typeface="Arial" panose="020B0604020202020204" pitchFamily="34" charset="0"/>
              <a:buChar char="•"/>
            </a:pPr>
            <a:r>
              <a:rPr lang="en-GB" sz="2400" dirty="0">
                <a:highlight>
                  <a:srgbClr val="FFFF00"/>
                </a:highlight>
                <a:latin typeface="Arial" panose="020B0604020202020204" pitchFamily="34" charset="0"/>
                <a:cs typeface="Arial" panose="020B0604020202020204" pitchFamily="34" charset="0"/>
              </a:rPr>
              <a:t>Q4 = 99.7%</a:t>
            </a:r>
          </a:p>
          <a:p>
            <a:pPr algn="l"/>
            <a:endParaRPr lang="en-GB" sz="2700" dirty="0">
              <a:latin typeface="Arial" panose="020B0604020202020204" pitchFamily="34" charset="0"/>
              <a:cs typeface="Arial" panose="020B0604020202020204" pitchFamily="34" charset="0"/>
            </a:endParaRPr>
          </a:p>
          <a:p>
            <a:pPr algn="l"/>
            <a:r>
              <a:rPr lang="en-GB" sz="2700" dirty="0">
                <a:latin typeface="Arial" panose="020B0604020202020204" pitchFamily="34" charset="0"/>
                <a:cs typeface="Arial" panose="020B0604020202020204" pitchFamily="34" charset="0"/>
              </a:rPr>
              <a:t>Quarters 1, 2 and 3 show the data from before the trial began. Quarter 4 shows an increase of availability following the implementation of this trial</a:t>
            </a:r>
          </a:p>
          <a:p>
            <a:pPr marL="628650" lvl="1" indent="-285750" algn="l">
              <a:buFont typeface="Arial" panose="020B0604020202020204" pitchFamily="34" charset="0"/>
              <a:buChar char="•"/>
            </a:pPr>
            <a:endParaRPr lang="en-GB" sz="2400" dirty="0">
              <a:latin typeface="Arial" panose="020B0604020202020204" pitchFamily="34" charset="0"/>
              <a:cs typeface="Arial" panose="020B0604020202020204" pitchFamily="34" charset="0"/>
            </a:endParaRPr>
          </a:p>
        </p:txBody>
      </p:sp>
      <p:pic>
        <p:nvPicPr>
          <p:cNvPr id="20" name="Picture 19">
            <a:extLst>
              <a:ext uri="{FF2B5EF4-FFF2-40B4-BE49-F238E27FC236}">
                <a16:creationId xmlns:a16="http://schemas.microsoft.com/office/drawing/2014/main" id="{AB38591A-6D63-9D8A-7D89-7DF6EC35E3B4}"/>
              </a:ext>
            </a:extLst>
          </p:cNvPr>
          <p:cNvPicPr>
            <a:picLocks noGrp="1" noRot="1" noChangeAspect="1" noMove="1" noResize="1" noEditPoints="1" noAdjustHandles="1" noChangeArrowheads="1" noChangeShapeType="1" noCrop="1"/>
          </p:cNvPicPr>
          <p:nvPr/>
        </p:nvPicPr>
        <p:blipFill>
          <a:blip r:embed="rId3"/>
          <a:stretch>
            <a:fillRect/>
          </a:stretch>
        </p:blipFill>
        <p:spPr>
          <a:xfrm>
            <a:off x="0" y="0"/>
            <a:ext cx="9144000" cy="374925"/>
          </a:xfrm>
          <a:prstGeom prst="rect">
            <a:avLst/>
          </a:prstGeom>
        </p:spPr>
      </p:pic>
      <p:pic>
        <p:nvPicPr>
          <p:cNvPr id="5" name="Picture 4">
            <a:extLst>
              <a:ext uri="{FF2B5EF4-FFF2-40B4-BE49-F238E27FC236}">
                <a16:creationId xmlns:a16="http://schemas.microsoft.com/office/drawing/2014/main" id="{4D8F6E33-1EF2-4538-F338-04CF2690EC6E}"/>
              </a:ext>
            </a:extLst>
          </p:cNvPr>
          <p:cNvPicPr>
            <a:picLocks noGrp="1" noRot="1" noChangeAspect="1" noMove="1" noResize="1" noEditPoints="1" noAdjustHandles="1" noChangeArrowheads="1" noChangeShapeType="1" noCrop="1"/>
          </p:cNvPicPr>
          <p:nvPr/>
        </p:nvPicPr>
        <p:blipFill>
          <a:blip r:embed="rId4"/>
          <a:stretch>
            <a:fillRect/>
          </a:stretch>
        </p:blipFill>
        <p:spPr>
          <a:xfrm>
            <a:off x="0" y="4790405"/>
            <a:ext cx="9144000" cy="874825"/>
          </a:xfrm>
          <a:prstGeom prst="rect">
            <a:avLst/>
          </a:prstGeom>
        </p:spPr>
      </p:pic>
    </p:spTree>
    <p:extLst>
      <p:ext uri="{BB962C8B-B14F-4D97-AF65-F5344CB8AC3E}">
        <p14:creationId xmlns:p14="http://schemas.microsoft.com/office/powerpoint/2010/main" val="6704680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9864A1-8F3D-717D-232F-63FADE5E886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350BBE3-87B6-9364-0486-18506E4FF3B2}"/>
              </a:ext>
            </a:extLst>
          </p:cNvPr>
          <p:cNvSpPr>
            <a:spLocks noGrp="1"/>
          </p:cNvSpPr>
          <p:nvPr>
            <p:ph type="ctrTitle"/>
          </p:nvPr>
        </p:nvSpPr>
        <p:spPr>
          <a:xfrm>
            <a:off x="640644" y="565896"/>
            <a:ext cx="8109869" cy="552412"/>
          </a:xfrm>
        </p:spPr>
        <p:txBody>
          <a:bodyPr>
            <a:noAutofit/>
          </a:bodyPr>
          <a:lstStyle/>
          <a:p>
            <a:r>
              <a:rPr lang="en-GB" sz="2400" b="1" dirty="0">
                <a:solidFill>
                  <a:schemeClr val="tx2"/>
                </a:solidFill>
                <a:latin typeface="Arial Black" panose="020B0A04020102020204" pitchFamily="34" charset="0"/>
              </a:rPr>
              <a:t>What could be improved going forward to make this model more successful?</a:t>
            </a:r>
            <a:endParaRPr lang="en-US" sz="2400" b="1" dirty="0">
              <a:solidFill>
                <a:schemeClr val="tx2"/>
              </a:solidFill>
              <a:latin typeface="Arial Black" panose="020B0A04020102020204" pitchFamily="34" charset="0"/>
              <a:cs typeface="Arial Black" panose="020B0604020202020204" pitchFamily="34" charset="0"/>
            </a:endParaRPr>
          </a:p>
        </p:txBody>
      </p:sp>
      <p:sp>
        <p:nvSpPr>
          <p:cNvPr id="3" name="Subtitle 2">
            <a:extLst>
              <a:ext uri="{FF2B5EF4-FFF2-40B4-BE49-F238E27FC236}">
                <a16:creationId xmlns:a16="http://schemas.microsoft.com/office/drawing/2014/main" id="{681613C5-4B25-19F6-E770-5EC024AEBBAA}"/>
              </a:ext>
            </a:extLst>
          </p:cNvPr>
          <p:cNvSpPr>
            <a:spLocks noGrp="1"/>
          </p:cNvSpPr>
          <p:nvPr>
            <p:ph type="subTitle" idx="1"/>
          </p:nvPr>
        </p:nvSpPr>
        <p:spPr>
          <a:xfrm>
            <a:off x="483800" y="1309279"/>
            <a:ext cx="8109868" cy="3377009"/>
          </a:xfrm>
        </p:spPr>
        <p:txBody>
          <a:bodyPr>
            <a:normAutofit lnSpcReduction="10000"/>
          </a:bodyPr>
          <a:lstStyle/>
          <a:p>
            <a:pPr marL="285750" indent="-285750" algn="l">
              <a:buFont typeface="Arial" panose="020B0604020202020204" pitchFamily="34" charset="0"/>
              <a:buChar char="•"/>
            </a:pPr>
            <a:r>
              <a:rPr lang="en-GB" sz="1600" dirty="0">
                <a:latin typeface="Arial" panose="020B0604020202020204" pitchFamily="34" charset="0"/>
                <a:cs typeface="Arial" panose="020B0604020202020204" pitchFamily="34" charset="0"/>
              </a:rPr>
              <a:t>Easily readable reports to identify number of hours taken/remaining.</a:t>
            </a:r>
          </a:p>
          <a:p>
            <a:pPr marL="628650" lvl="1" indent="-285750" algn="l">
              <a:buFont typeface="Courier New" panose="02070309020205020404" pitchFamily="49" charset="0"/>
              <a:buChar char="o"/>
            </a:pPr>
            <a:r>
              <a:rPr lang="en-GB" sz="1600" dirty="0">
                <a:latin typeface="Arial" panose="020B0604020202020204" pitchFamily="34" charset="0"/>
                <a:cs typeface="Arial" panose="020B0604020202020204" pitchFamily="34" charset="0"/>
              </a:rPr>
              <a:t>This will get resolved if we go ahead with full implementation when changes to gartan are made.</a:t>
            </a:r>
          </a:p>
          <a:p>
            <a:pPr marL="285750" indent="-285750" algn="l">
              <a:buFont typeface="Arial" panose="020B0604020202020204" pitchFamily="34" charset="0"/>
              <a:buChar char="•"/>
            </a:pPr>
            <a:r>
              <a:rPr lang="en-GB" sz="1600" dirty="0">
                <a:latin typeface="Arial" panose="020B0604020202020204" pitchFamily="34" charset="0"/>
                <a:cs typeface="Arial" panose="020B0604020202020204" pitchFamily="34" charset="0"/>
              </a:rPr>
              <a:t>When on B codes, this should be reflected when inputting pay sheets rather than currently appearing as DNA.</a:t>
            </a:r>
          </a:p>
          <a:p>
            <a:pPr marL="628650" lvl="1" indent="-285750" algn="l">
              <a:spcBef>
                <a:spcPts val="750"/>
              </a:spcBef>
              <a:buFont typeface="Courier New" panose="02070309020205020404" pitchFamily="49" charset="0"/>
              <a:buChar char="o"/>
              <a:defRPr/>
            </a:pPr>
            <a:r>
              <a:rPr kumimoji="0" lang="en-GB" sz="1400" b="0" i="0" u="none" strike="noStrike" kern="1200" cap="none" spc="0" normalizeH="0" baseline="0" noProof="0" dirty="0">
                <a:ln>
                  <a:noFill/>
                </a:ln>
                <a:effectLst/>
                <a:uLnTx/>
                <a:uFillTx/>
                <a:latin typeface="Arial" panose="020B0604020202020204" pitchFamily="34" charset="0"/>
                <a:cs typeface="Arial" panose="020B0604020202020204" pitchFamily="34" charset="0"/>
              </a:rPr>
              <a:t>This will get resolved if we go ahead with full implementation when changes to gartan are made but use annual leave for reason for absence now.</a:t>
            </a:r>
            <a:endParaRPr lang="en-GB" sz="1400" dirty="0">
              <a:latin typeface="Arial" panose="020B0604020202020204" pitchFamily="34" charset="0"/>
              <a:cs typeface="Arial" panose="020B0604020202020204" pitchFamily="34" charset="0"/>
            </a:endParaRPr>
          </a:p>
          <a:p>
            <a:pPr marL="285750" indent="-285750" algn="l">
              <a:buFont typeface="Arial" panose="020B0604020202020204" pitchFamily="34" charset="0"/>
              <a:buChar char="•"/>
            </a:pPr>
            <a:r>
              <a:rPr lang="en-GB" sz="1600" dirty="0">
                <a:latin typeface="Arial" panose="020B0604020202020204" pitchFamily="34" charset="0"/>
                <a:cs typeface="Arial" panose="020B0604020202020204" pitchFamily="34" charset="0"/>
              </a:rPr>
              <a:t>CMs without a WM should be able to organise leave themselves, without seeking higher management approval – more so during silent hours.</a:t>
            </a:r>
          </a:p>
          <a:p>
            <a:pPr marL="628650" lvl="1" indent="-285750" algn="l">
              <a:buFont typeface="Courier New" panose="02070309020205020404" pitchFamily="49" charset="0"/>
              <a:buChar char="o"/>
            </a:pPr>
            <a:r>
              <a:rPr lang="en-GB" sz="1400" dirty="0">
                <a:latin typeface="Arial" panose="020B0604020202020204" pitchFamily="34" charset="0"/>
                <a:cs typeface="Arial" panose="020B0604020202020204" pitchFamily="34" charset="0"/>
              </a:rPr>
              <a:t>I have no issues with proposal, SM will need to monitor</a:t>
            </a:r>
          </a:p>
          <a:p>
            <a:pPr marL="285750" indent="-285750" algn="l">
              <a:buFont typeface="Arial" panose="020B0604020202020204" pitchFamily="34" charset="0"/>
              <a:buChar char="•"/>
            </a:pPr>
            <a:r>
              <a:rPr lang="en-GB" sz="1600" dirty="0">
                <a:latin typeface="Arial" panose="020B0604020202020204" pitchFamily="34" charset="0"/>
                <a:cs typeface="Arial" panose="020B0604020202020204" pitchFamily="34" charset="0"/>
              </a:rPr>
              <a:t>Further information required for clarity on how it all works and is managed.</a:t>
            </a:r>
          </a:p>
          <a:p>
            <a:pPr marL="285750" indent="-285750" algn="l">
              <a:buFont typeface="Arial" panose="020B0604020202020204" pitchFamily="34" charset="0"/>
              <a:buChar char="•"/>
            </a:pPr>
            <a:r>
              <a:rPr lang="en-GB" sz="1600" dirty="0">
                <a:latin typeface="Arial" panose="020B0604020202020204" pitchFamily="34" charset="0"/>
                <a:cs typeface="Arial" panose="020B0604020202020204" pitchFamily="34" charset="0"/>
              </a:rPr>
              <a:t>Would like to know how Bs and </a:t>
            </a:r>
            <a:r>
              <a:rPr lang="en-GB" sz="1600" dirty="0" err="1">
                <a:latin typeface="Arial" panose="020B0604020202020204" pitchFamily="34" charset="0"/>
                <a:cs typeface="Arial" panose="020B0604020202020204" pitchFamily="34" charset="0"/>
              </a:rPr>
              <a:t>Os</a:t>
            </a:r>
            <a:r>
              <a:rPr lang="en-GB" sz="1600" dirty="0">
                <a:latin typeface="Arial" panose="020B0604020202020204" pitchFamily="34" charset="0"/>
                <a:cs typeface="Arial" panose="020B0604020202020204" pitchFamily="34" charset="0"/>
              </a:rPr>
              <a:t> work and how they have to be used over a shift pattern.</a:t>
            </a:r>
          </a:p>
          <a:p>
            <a:pPr algn="l"/>
            <a:endParaRPr lang="en-US" dirty="0">
              <a:latin typeface="Arial" panose="020B0604020202020204" pitchFamily="34" charset="0"/>
              <a:cs typeface="Arial" panose="020B0604020202020204" pitchFamily="34" charset="0"/>
            </a:endParaRPr>
          </a:p>
        </p:txBody>
      </p:sp>
      <p:pic>
        <p:nvPicPr>
          <p:cNvPr id="20" name="Picture 19">
            <a:extLst>
              <a:ext uri="{FF2B5EF4-FFF2-40B4-BE49-F238E27FC236}">
                <a16:creationId xmlns:a16="http://schemas.microsoft.com/office/drawing/2014/main" id="{2D03CEB9-216F-C316-9BEC-AFB67D7DFB38}"/>
              </a:ext>
            </a:extLst>
          </p:cNvPr>
          <p:cNvPicPr>
            <a:picLocks noGrp="1" noRot="1" noChangeAspect="1" noMove="1" noResize="1" noEditPoints="1" noAdjustHandles="1" noChangeArrowheads="1" noChangeShapeType="1" noCrop="1"/>
          </p:cNvPicPr>
          <p:nvPr/>
        </p:nvPicPr>
        <p:blipFill>
          <a:blip r:embed="rId3"/>
          <a:stretch>
            <a:fillRect/>
          </a:stretch>
        </p:blipFill>
        <p:spPr>
          <a:xfrm>
            <a:off x="0" y="0"/>
            <a:ext cx="9144000" cy="374925"/>
          </a:xfrm>
          <a:prstGeom prst="rect">
            <a:avLst/>
          </a:prstGeom>
        </p:spPr>
      </p:pic>
      <p:pic>
        <p:nvPicPr>
          <p:cNvPr id="5" name="Picture 4">
            <a:extLst>
              <a:ext uri="{FF2B5EF4-FFF2-40B4-BE49-F238E27FC236}">
                <a16:creationId xmlns:a16="http://schemas.microsoft.com/office/drawing/2014/main" id="{AC12578E-3C90-9194-BDD4-44997EDD30AC}"/>
              </a:ext>
            </a:extLst>
          </p:cNvPr>
          <p:cNvPicPr>
            <a:picLocks noGrp="1" noRot="1" noChangeAspect="1" noMove="1" noResize="1" noEditPoints="1" noAdjustHandles="1" noChangeArrowheads="1" noChangeShapeType="1" noCrop="1"/>
          </p:cNvPicPr>
          <p:nvPr/>
        </p:nvPicPr>
        <p:blipFill>
          <a:blip r:embed="rId4"/>
          <a:stretch>
            <a:fillRect/>
          </a:stretch>
        </p:blipFill>
        <p:spPr>
          <a:xfrm>
            <a:off x="0" y="4790405"/>
            <a:ext cx="9144000" cy="874825"/>
          </a:xfrm>
          <a:prstGeom prst="rect">
            <a:avLst/>
          </a:prstGeom>
        </p:spPr>
      </p:pic>
    </p:spTree>
    <p:extLst>
      <p:ext uri="{BB962C8B-B14F-4D97-AF65-F5344CB8AC3E}">
        <p14:creationId xmlns:p14="http://schemas.microsoft.com/office/powerpoint/2010/main" val="5493546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D1010F-44F7-3746-57CB-B7A02A2C048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163AA84-B5D7-F849-A18F-8D38DE0126A2}"/>
              </a:ext>
            </a:extLst>
          </p:cNvPr>
          <p:cNvSpPr>
            <a:spLocks noGrp="1"/>
          </p:cNvSpPr>
          <p:nvPr>
            <p:ph type="ctrTitle"/>
          </p:nvPr>
        </p:nvSpPr>
        <p:spPr>
          <a:xfrm>
            <a:off x="483799" y="565896"/>
            <a:ext cx="8109869" cy="552412"/>
          </a:xfrm>
        </p:spPr>
        <p:txBody>
          <a:bodyPr>
            <a:noAutofit/>
          </a:bodyPr>
          <a:lstStyle/>
          <a:p>
            <a:r>
              <a:rPr lang="en-GB" sz="2400" b="1" dirty="0">
                <a:solidFill>
                  <a:schemeClr val="tx2"/>
                </a:solidFill>
                <a:latin typeface="Arial Black" panose="020B0A04020102020204" pitchFamily="34" charset="0"/>
              </a:rPr>
              <a:t>What could be improved going forward to make this model more successful?</a:t>
            </a:r>
            <a:endParaRPr lang="en-US" sz="2400" b="1" dirty="0">
              <a:solidFill>
                <a:schemeClr val="tx2"/>
              </a:solidFill>
              <a:latin typeface="Arial Black" panose="020B0A04020102020204" pitchFamily="34" charset="0"/>
              <a:cs typeface="Arial Black" panose="020B0604020202020204" pitchFamily="34" charset="0"/>
            </a:endParaRPr>
          </a:p>
        </p:txBody>
      </p:sp>
      <p:sp>
        <p:nvSpPr>
          <p:cNvPr id="3" name="Subtitle 2">
            <a:extLst>
              <a:ext uri="{FF2B5EF4-FFF2-40B4-BE49-F238E27FC236}">
                <a16:creationId xmlns:a16="http://schemas.microsoft.com/office/drawing/2014/main" id="{A303B130-79EF-C879-1D60-C1AD56DC3835}"/>
              </a:ext>
            </a:extLst>
          </p:cNvPr>
          <p:cNvSpPr>
            <a:spLocks noGrp="1"/>
          </p:cNvSpPr>
          <p:nvPr>
            <p:ph type="subTitle" idx="1"/>
          </p:nvPr>
        </p:nvSpPr>
        <p:spPr>
          <a:xfrm>
            <a:off x="483800" y="1118308"/>
            <a:ext cx="8109868" cy="3672097"/>
          </a:xfrm>
        </p:spPr>
        <p:txBody>
          <a:bodyPr>
            <a:normAutofit fontScale="77500" lnSpcReduction="20000"/>
          </a:bodyPr>
          <a:lstStyle/>
          <a:p>
            <a:pPr marL="285750" indent="-285750" algn="l">
              <a:buFont typeface="Arial" panose="020B0604020202020204" pitchFamily="34" charset="0"/>
              <a:buChar char="•"/>
            </a:pPr>
            <a:r>
              <a:rPr lang="en-GB" sz="2300" dirty="0">
                <a:latin typeface="Arial" panose="020B0604020202020204" pitchFamily="34" charset="0"/>
                <a:cs typeface="Arial" panose="020B0604020202020204" pitchFamily="34" charset="0"/>
              </a:rPr>
              <a:t>Authorization message when FF book leave not happening.</a:t>
            </a:r>
          </a:p>
          <a:p>
            <a:pPr marL="628650" lvl="1" indent="-285750" algn="l">
              <a:buFont typeface="Courier New" panose="02070309020205020404" pitchFamily="49" charset="0"/>
              <a:buChar char="o"/>
            </a:pPr>
            <a:r>
              <a:rPr lang="en-GB" sz="1800" dirty="0">
                <a:latin typeface="Arial" panose="020B0604020202020204" pitchFamily="34" charset="0"/>
                <a:cs typeface="Arial" panose="020B0604020202020204" pitchFamily="34" charset="0"/>
              </a:rPr>
              <a:t>MS to look into this: might be possible via gartan text.</a:t>
            </a:r>
          </a:p>
          <a:p>
            <a:pPr marL="285750" indent="-285750" algn="l">
              <a:buFont typeface="Arial" panose="020B0604020202020204" pitchFamily="34" charset="0"/>
              <a:buChar char="•"/>
            </a:pPr>
            <a:r>
              <a:rPr lang="en-GB" sz="2300" dirty="0">
                <a:latin typeface="Arial" panose="020B0604020202020204" pitchFamily="34" charset="0"/>
                <a:cs typeface="Arial" panose="020B0604020202020204" pitchFamily="34" charset="0"/>
              </a:rPr>
              <a:t>Monitoring and visibility of leave usage / remaining needs to be made accessible for both managers and individuals. </a:t>
            </a:r>
          </a:p>
          <a:p>
            <a:pPr marL="628650" lvl="1" indent="-285750" algn="l">
              <a:spcBef>
                <a:spcPts val="750"/>
              </a:spcBef>
              <a:buFont typeface="Courier New" panose="02070309020205020404" pitchFamily="49" charset="0"/>
              <a:buChar char="o"/>
              <a:defRPr/>
            </a:pPr>
            <a:r>
              <a:rPr kumimoji="0" lang="en-GB" sz="1800" b="0" i="0" u="none" strike="noStrike" kern="1200" cap="none" spc="0" normalizeH="0" baseline="0" noProof="0" dirty="0">
                <a:ln>
                  <a:noFill/>
                </a:ln>
                <a:effectLst/>
                <a:uLnTx/>
                <a:uFillTx/>
                <a:latin typeface="Arial" panose="020B0604020202020204" pitchFamily="34" charset="0"/>
                <a:cs typeface="Arial" panose="020B0604020202020204" pitchFamily="34" charset="0"/>
              </a:rPr>
              <a:t>This will get resolved if we go ahead with full implementation when changes to gartan are made. SDS to provide monthly report during trial</a:t>
            </a:r>
            <a:endParaRPr lang="en-GB" sz="1800" dirty="0">
              <a:latin typeface="Arial" panose="020B0604020202020204" pitchFamily="34" charset="0"/>
              <a:cs typeface="Arial" panose="020B0604020202020204" pitchFamily="34" charset="0"/>
            </a:endParaRPr>
          </a:p>
          <a:p>
            <a:pPr marL="285750" indent="-285750" algn="l">
              <a:buFont typeface="Arial" panose="020B0604020202020204" pitchFamily="34" charset="0"/>
              <a:buChar char="•"/>
            </a:pPr>
            <a:r>
              <a:rPr lang="en-GB" sz="2300" dirty="0">
                <a:latin typeface="Arial" panose="020B0604020202020204" pitchFamily="34" charset="0"/>
                <a:cs typeface="Arial" panose="020B0604020202020204" pitchFamily="34" charset="0"/>
              </a:rPr>
              <a:t>When uploading claim for payment forms on payroll, any ‘B’ leave bookings on gartan availability aren’t automatically populated to the payroll attendance list, any individuals must be submitted as absentees under ‘A’ annual leave bookings as the B booking does not exist on payroll. This may create inaccuracies in the attendance reports for a station that isn’t aware. </a:t>
            </a:r>
          </a:p>
          <a:p>
            <a:pPr marL="628650" lvl="1" indent="-285750" algn="l">
              <a:spcBef>
                <a:spcPts val="750"/>
              </a:spcBef>
              <a:buFont typeface="Courier New" panose="02070309020205020404" pitchFamily="49" charset="0"/>
              <a:buChar char="o"/>
              <a:defRPr/>
            </a:pPr>
            <a:r>
              <a:rPr kumimoji="0" lang="en-GB" sz="1800" b="0" i="0" u="none" strike="noStrike" kern="1200" cap="none" spc="0" normalizeH="0" baseline="0" noProof="0" dirty="0">
                <a:ln>
                  <a:noFill/>
                </a:ln>
                <a:effectLst/>
                <a:uLnTx/>
                <a:uFillTx/>
                <a:latin typeface="Arial" panose="020B0604020202020204" pitchFamily="34" charset="0"/>
                <a:cs typeface="Arial" panose="020B0604020202020204" pitchFamily="34" charset="0"/>
              </a:rPr>
              <a:t>This will get resolved if we go ahead with full implementation when changes to gartan are made but use Annual leave for reason for absence now.</a:t>
            </a:r>
            <a:endParaRPr lang="en-GB" sz="1800" dirty="0">
              <a:latin typeface="Arial" panose="020B0604020202020204" pitchFamily="34" charset="0"/>
              <a:cs typeface="Arial" panose="020B0604020202020204" pitchFamily="34" charset="0"/>
            </a:endParaRPr>
          </a:p>
          <a:p>
            <a:pPr marL="285750" indent="-285750" algn="l">
              <a:buFont typeface="Arial" panose="020B0604020202020204" pitchFamily="34" charset="0"/>
              <a:buChar char="•"/>
            </a:pPr>
            <a:r>
              <a:rPr lang="en-GB" sz="2300" dirty="0">
                <a:latin typeface="Arial" panose="020B0604020202020204" pitchFamily="34" charset="0"/>
                <a:cs typeface="Arial" panose="020B0604020202020204" pitchFamily="34" charset="0"/>
              </a:rPr>
              <a:t>Changes to Gartan to support pro-rata leave.</a:t>
            </a:r>
          </a:p>
          <a:p>
            <a:pPr marL="628650" lvl="1" indent="-285750" algn="l">
              <a:spcBef>
                <a:spcPts val="750"/>
              </a:spcBef>
              <a:buFont typeface="Courier New" panose="02070309020205020404" pitchFamily="49" charset="0"/>
              <a:buChar char="o"/>
              <a:defRPr/>
            </a:pPr>
            <a:r>
              <a:rPr kumimoji="0" lang="en-GB" sz="1800" b="0" i="0" u="none" strike="noStrike" kern="1200" cap="none" spc="0" normalizeH="0" baseline="0" noProof="0" dirty="0">
                <a:ln>
                  <a:noFill/>
                </a:ln>
                <a:effectLst/>
                <a:uLnTx/>
                <a:uFillTx/>
                <a:latin typeface="Arial" panose="020B0604020202020204" pitchFamily="34" charset="0"/>
                <a:cs typeface="Arial" panose="020B0604020202020204" pitchFamily="34" charset="0"/>
              </a:rPr>
              <a:t>This will get resolved if we go ahead with full implementation, due to cost to reverse back</a:t>
            </a:r>
            <a:endParaRPr lang="en-GB" sz="1800" dirty="0">
              <a:latin typeface="Arial" panose="020B0604020202020204" pitchFamily="34" charset="0"/>
              <a:cs typeface="Arial" panose="020B0604020202020204" pitchFamily="34" charset="0"/>
            </a:endParaRPr>
          </a:p>
          <a:p>
            <a:pPr marL="285750" indent="-285750" algn="l">
              <a:buFont typeface="Arial" panose="020B0604020202020204" pitchFamily="34" charset="0"/>
              <a:buChar char="•"/>
            </a:pPr>
            <a:r>
              <a:rPr lang="en-GB" sz="2300" dirty="0">
                <a:latin typeface="Arial" panose="020B0604020202020204" pitchFamily="34" charset="0"/>
                <a:cs typeface="Arial" panose="020B0604020202020204" pitchFamily="34" charset="0"/>
              </a:rPr>
              <a:t>Keep contractual performance/positive hours incentive</a:t>
            </a:r>
            <a:endParaRPr lang="en-US" sz="2300" dirty="0">
              <a:latin typeface="Arial" panose="020B0604020202020204" pitchFamily="34" charset="0"/>
              <a:cs typeface="Arial" panose="020B0604020202020204" pitchFamily="34" charset="0"/>
            </a:endParaRPr>
          </a:p>
          <a:p>
            <a:pPr algn="l"/>
            <a:endParaRPr lang="en-US" dirty="0">
              <a:latin typeface="Arial" panose="020B0604020202020204" pitchFamily="34" charset="0"/>
              <a:cs typeface="Arial" panose="020B0604020202020204" pitchFamily="34" charset="0"/>
            </a:endParaRPr>
          </a:p>
        </p:txBody>
      </p:sp>
      <p:pic>
        <p:nvPicPr>
          <p:cNvPr id="20" name="Picture 19">
            <a:extLst>
              <a:ext uri="{FF2B5EF4-FFF2-40B4-BE49-F238E27FC236}">
                <a16:creationId xmlns:a16="http://schemas.microsoft.com/office/drawing/2014/main" id="{1D1AB82B-5DD3-6654-1F88-2347D011860C}"/>
              </a:ext>
            </a:extLst>
          </p:cNvPr>
          <p:cNvPicPr>
            <a:picLocks noGrp="1" noRot="1" noChangeAspect="1" noMove="1" noResize="1" noEditPoints="1" noAdjustHandles="1" noChangeArrowheads="1" noChangeShapeType="1" noCrop="1"/>
          </p:cNvPicPr>
          <p:nvPr/>
        </p:nvPicPr>
        <p:blipFill>
          <a:blip r:embed="rId3"/>
          <a:stretch>
            <a:fillRect/>
          </a:stretch>
        </p:blipFill>
        <p:spPr>
          <a:xfrm>
            <a:off x="0" y="0"/>
            <a:ext cx="9144000" cy="374925"/>
          </a:xfrm>
          <a:prstGeom prst="rect">
            <a:avLst/>
          </a:prstGeom>
        </p:spPr>
      </p:pic>
      <p:pic>
        <p:nvPicPr>
          <p:cNvPr id="5" name="Picture 4">
            <a:extLst>
              <a:ext uri="{FF2B5EF4-FFF2-40B4-BE49-F238E27FC236}">
                <a16:creationId xmlns:a16="http://schemas.microsoft.com/office/drawing/2014/main" id="{412E6706-23C4-7F3B-FA41-D97DB7636CA7}"/>
              </a:ext>
            </a:extLst>
          </p:cNvPr>
          <p:cNvPicPr>
            <a:picLocks noGrp="1" noRot="1" noChangeAspect="1" noMove="1" noResize="1" noEditPoints="1" noAdjustHandles="1" noChangeArrowheads="1" noChangeShapeType="1" noCrop="1"/>
          </p:cNvPicPr>
          <p:nvPr/>
        </p:nvPicPr>
        <p:blipFill>
          <a:blip r:embed="rId4"/>
          <a:stretch>
            <a:fillRect/>
          </a:stretch>
        </p:blipFill>
        <p:spPr>
          <a:xfrm>
            <a:off x="0" y="4790405"/>
            <a:ext cx="9144000" cy="874825"/>
          </a:xfrm>
          <a:prstGeom prst="rect">
            <a:avLst/>
          </a:prstGeom>
        </p:spPr>
      </p:pic>
    </p:spTree>
    <p:extLst>
      <p:ext uri="{BB962C8B-B14F-4D97-AF65-F5344CB8AC3E}">
        <p14:creationId xmlns:p14="http://schemas.microsoft.com/office/powerpoint/2010/main" val="9489479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A03FB9-3900-56DF-1437-30F8B17BE58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1EB08BA-D9B9-DB39-78A8-0F13CCCFE621}"/>
              </a:ext>
            </a:extLst>
          </p:cNvPr>
          <p:cNvSpPr>
            <a:spLocks noGrp="1"/>
          </p:cNvSpPr>
          <p:nvPr>
            <p:ph type="ctrTitle"/>
          </p:nvPr>
        </p:nvSpPr>
        <p:spPr>
          <a:xfrm>
            <a:off x="483798" y="635944"/>
            <a:ext cx="8109869" cy="552412"/>
          </a:xfrm>
        </p:spPr>
        <p:txBody>
          <a:bodyPr>
            <a:noAutofit/>
          </a:bodyPr>
          <a:lstStyle/>
          <a:p>
            <a:r>
              <a:rPr lang="en-US" sz="3111" b="1" dirty="0">
                <a:solidFill>
                  <a:srgbClr val="BA1822"/>
                </a:solidFill>
                <a:latin typeface="Arial Black" panose="020B0604020202020204" pitchFamily="34" charset="0"/>
                <a:cs typeface="Arial Black" panose="020B0604020202020204" pitchFamily="34" charset="0"/>
              </a:rPr>
              <a:t>Other comments</a:t>
            </a:r>
          </a:p>
        </p:txBody>
      </p:sp>
      <p:sp>
        <p:nvSpPr>
          <p:cNvPr id="3" name="Subtitle 2">
            <a:extLst>
              <a:ext uri="{FF2B5EF4-FFF2-40B4-BE49-F238E27FC236}">
                <a16:creationId xmlns:a16="http://schemas.microsoft.com/office/drawing/2014/main" id="{AD2BB20E-9F04-DF78-2723-FCEF9598AB3E}"/>
              </a:ext>
            </a:extLst>
          </p:cNvPr>
          <p:cNvSpPr>
            <a:spLocks noGrp="1"/>
          </p:cNvSpPr>
          <p:nvPr>
            <p:ph type="subTitle" idx="1"/>
          </p:nvPr>
        </p:nvSpPr>
        <p:spPr>
          <a:xfrm>
            <a:off x="483800" y="1309279"/>
            <a:ext cx="8109868" cy="3377009"/>
          </a:xfrm>
        </p:spPr>
        <p:txBody>
          <a:bodyPr>
            <a:normAutofit/>
          </a:bodyPr>
          <a:lstStyle/>
          <a:p>
            <a:pPr marL="285750" indent="-285750" algn="l">
              <a:buFont typeface="Arial" panose="020B0604020202020204" pitchFamily="34" charset="0"/>
              <a:buChar char="•"/>
            </a:pPr>
            <a:r>
              <a:rPr lang="en-GB" sz="1400" dirty="0">
                <a:latin typeface="Arial" panose="020B0604020202020204" pitchFamily="34" charset="0"/>
                <a:cs typeface="Arial" panose="020B0604020202020204" pitchFamily="34" charset="0"/>
              </a:rPr>
              <a:t>It does not adhere to the current on call policy and as such if the trial is deemed successful then the present on call policy will have to change to exactly reflect the policy and procedure of the trail.   </a:t>
            </a:r>
          </a:p>
          <a:p>
            <a:pPr marL="628650" lvl="1" indent="-285750" algn="l">
              <a:spcBef>
                <a:spcPts val="750"/>
              </a:spcBef>
              <a:buFont typeface="Courier New" panose="02070309020205020404" pitchFamily="49" charset="0"/>
              <a:buChar char="o"/>
              <a:defRPr/>
            </a:pPr>
            <a:r>
              <a:rPr lang="en-GB" sz="1400" dirty="0">
                <a:solidFill>
                  <a:srgbClr val="FF0000"/>
                </a:solidFill>
                <a:latin typeface="Arial" panose="020B0604020202020204" pitchFamily="34" charset="0"/>
                <a:cs typeface="Arial" panose="020B0604020202020204" pitchFamily="34" charset="0"/>
              </a:rPr>
              <a:t>I assume the policy is the Management of On Call Duty System Policy, and if so, which sections need reviewed, </a:t>
            </a:r>
            <a:r>
              <a:rPr kumimoji="0" lang="en-GB" sz="1400" b="0" i="0"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if full implementation goes a head, </a:t>
            </a:r>
            <a:r>
              <a:rPr lang="en-GB" sz="1400" dirty="0">
                <a:solidFill>
                  <a:srgbClr val="FF0000"/>
                </a:solidFill>
                <a:latin typeface="Arial" panose="020B0604020202020204" pitchFamily="34" charset="0"/>
                <a:cs typeface="Arial" panose="020B0604020202020204" pitchFamily="34" charset="0"/>
              </a:rPr>
              <a:t>I am aware section 9 needs reviewed as this section mentions the use of different codes for 24hrs away from work.  </a:t>
            </a:r>
          </a:p>
          <a:p>
            <a:pPr marL="285750" indent="-285750" algn="l">
              <a:buFont typeface="Arial" panose="020B0604020202020204" pitchFamily="34" charset="0"/>
              <a:buChar char="•"/>
            </a:pPr>
            <a:r>
              <a:rPr lang="en-GB" sz="1400" dirty="0">
                <a:latin typeface="Arial" panose="020B0604020202020204" pitchFamily="34" charset="0"/>
                <a:cs typeface="Arial" panose="020B0604020202020204" pitchFamily="34" charset="0"/>
              </a:rPr>
              <a:t>The trail stations are not all administering the trial in the same way - so this brings into question the evaluations.</a:t>
            </a:r>
          </a:p>
          <a:p>
            <a:pPr marL="628650" lvl="1" indent="-285750" algn="l">
              <a:buFont typeface="Courier New" panose="02070309020205020404" pitchFamily="49" charset="0"/>
              <a:buChar char="o"/>
            </a:pPr>
            <a:r>
              <a:rPr lang="en-GB" sz="1400" dirty="0">
                <a:solidFill>
                  <a:srgbClr val="FF0000"/>
                </a:solidFill>
                <a:latin typeface="Arial" panose="020B0604020202020204" pitchFamily="34" charset="0"/>
                <a:cs typeface="Arial" panose="020B0604020202020204" pitchFamily="34" charset="0"/>
              </a:rPr>
              <a:t>More training to be provided to LCU managers who are responsible for monitoring. Full implementation not to go ahead until this is addressed</a:t>
            </a:r>
          </a:p>
          <a:p>
            <a:pPr marL="285750" indent="-285750" algn="l">
              <a:buFont typeface="Arial" panose="020B0604020202020204" pitchFamily="34" charset="0"/>
              <a:buChar char="•"/>
            </a:pPr>
            <a:r>
              <a:rPr lang="en-GB" sz="1400" dirty="0">
                <a:latin typeface="Arial" panose="020B0604020202020204" pitchFamily="34" charset="0"/>
                <a:cs typeface="Arial" panose="020B0604020202020204" pitchFamily="34" charset="0"/>
              </a:rPr>
              <a:t>I believe appliance availability is a key target evaluation for the trial. Any trial data from stations that have had additional fire staff since the start of the trial should not be included within the trial data as this data will be invalid. </a:t>
            </a:r>
          </a:p>
          <a:p>
            <a:pPr marL="628650" lvl="1" indent="-285750" algn="l">
              <a:buFont typeface="Courier New" panose="02070309020205020404" pitchFamily="49" charset="0"/>
              <a:buChar char="o"/>
            </a:pPr>
            <a:r>
              <a:rPr lang="en-GB" sz="1400" dirty="0">
                <a:solidFill>
                  <a:srgbClr val="FF0000"/>
                </a:solidFill>
                <a:latin typeface="Arial" panose="020B0604020202020204" pitchFamily="34" charset="0"/>
                <a:cs typeface="Arial" panose="020B0604020202020204" pitchFamily="34" charset="0"/>
              </a:rPr>
              <a:t>Gathering further data on this point</a:t>
            </a:r>
          </a:p>
          <a:p>
            <a:pPr marL="285750" indent="-285750" algn="l">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algn="l"/>
            <a:endParaRPr lang="en-US" dirty="0">
              <a:latin typeface="Arial" panose="020B0604020202020204" pitchFamily="34" charset="0"/>
              <a:cs typeface="Arial" panose="020B0604020202020204" pitchFamily="34" charset="0"/>
            </a:endParaRPr>
          </a:p>
        </p:txBody>
      </p:sp>
      <p:pic>
        <p:nvPicPr>
          <p:cNvPr id="20" name="Picture 19">
            <a:extLst>
              <a:ext uri="{FF2B5EF4-FFF2-40B4-BE49-F238E27FC236}">
                <a16:creationId xmlns:a16="http://schemas.microsoft.com/office/drawing/2014/main" id="{2D30C30C-F0AC-57F8-B459-44A2F597DDDB}"/>
              </a:ext>
            </a:extLst>
          </p:cNvPr>
          <p:cNvPicPr>
            <a:picLocks noGrp="1" noRot="1" noChangeAspect="1" noMove="1" noResize="1" noEditPoints="1" noAdjustHandles="1" noChangeArrowheads="1" noChangeShapeType="1" noCrop="1"/>
          </p:cNvPicPr>
          <p:nvPr/>
        </p:nvPicPr>
        <p:blipFill>
          <a:blip r:embed="rId3"/>
          <a:stretch>
            <a:fillRect/>
          </a:stretch>
        </p:blipFill>
        <p:spPr>
          <a:xfrm>
            <a:off x="0" y="0"/>
            <a:ext cx="9144000" cy="374925"/>
          </a:xfrm>
          <a:prstGeom prst="rect">
            <a:avLst/>
          </a:prstGeom>
        </p:spPr>
      </p:pic>
      <p:pic>
        <p:nvPicPr>
          <p:cNvPr id="5" name="Picture 4">
            <a:extLst>
              <a:ext uri="{FF2B5EF4-FFF2-40B4-BE49-F238E27FC236}">
                <a16:creationId xmlns:a16="http://schemas.microsoft.com/office/drawing/2014/main" id="{A376E694-BA59-17B1-31CC-05FB89D0684D}"/>
              </a:ext>
            </a:extLst>
          </p:cNvPr>
          <p:cNvPicPr>
            <a:picLocks noGrp="1" noRot="1" noChangeAspect="1" noMove="1" noResize="1" noEditPoints="1" noAdjustHandles="1" noChangeArrowheads="1" noChangeShapeType="1" noCrop="1"/>
          </p:cNvPicPr>
          <p:nvPr/>
        </p:nvPicPr>
        <p:blipFill>
          <a:blip r:embed="rId4"/>
          <a:stretch>
            <a:fillRect/>
          </a:stretch>
        </p:blipFill>
        <p:spPr>
          <a:xfrm>
            <a:off x="0" y="4790405"/>
            <a:ext cx="9144000" cy="874825"/>
          </a:xfrm>
          <a:prstGeom prst="rect">
            <a:avLst/>
          </a:prstGeom>
        </p:spPr>
      </p:pic>
    </p:spTree>
    <p:extLst>
      <p:ext uri="{BB962C8B-B14F-4D97-AF65-F5344CB8AC3E}">
        <p14:creationId xmlns:p14="http://schemas.microsoft.com/office/powerpoint/2010/main" val="468814041"/>
      </p:ext>
    </p:extLst>
  </p:cSld>
  <p:clrMapOvr>
    <a:masterClrMapping/>
  </p:clrMapOvr>
</p:sld>
</file>

<file path=ppt/theme/theme1.xml><?xml version="1.0" encoding="utf-8"?>
<a:theme xmlns:a="http://schemas.openxmlformats.org/drawingml/2006/main" name="Office Theme">
  <a:themeElements>
    <a:clrScheme name="CFRS">
      <a:dk1>
        <a:sysClr val="windowText" lastClr="000000"/>
      </a:dk1>
      <a:lt1>
        <a:sysClr val="window" lastClr="FFFFFF"/>
      </a:lt1>
      <a:dk2>
        <a:srgbClr val="BB1822"/>
      </a:dk2>
      <a:lt2>
        <a:srgbClr val="393938"/>
      </a:lt2>
      <a:accent1>
        <a:srgbClr val="008933"/>
      </a:accent1>
      <a:accent2>
        <a:srgbClr val="7C0D5F"/>
      </a:accent2>
      <a:accent3>
        <a:srgbClr val="EE7203"/>
      </a:accent3>
      <a:accent4>
        <a:srgbClr val="C57D3C"/>
      </a:accent4>
      <a:accent5>
        <a:srgbClr val="00497E"/>
      </a:accent5>
      <a:accent6>
        <a:srgbClr val="4EA72E"/>
      </a:accent6>
      <a:hlink>
        <a:srgbClr val="467886"/>
      </a:hlink>
      <a:folHlink>
        <a:srgbClr val="96607D"/>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F55B783887D8644B1BB2AF88A1F729D" ma:contentTypeVersion="19" ma:contentTypeDescription="Create a new document." ma:contentTypeScope="" ma:versionID="7bbfbd43ea94956c1a7aee4903264827">
  <xsd:schema xmlns:xsd="http://www.w3.org/2001/XMLSchema" xmlns:xs="http://www.w3.org/2001/XMLSchema" xmlns:p="http://schemas.microsoft.com/office/2006/metadata/properties" xmlns:ns2="a1a3e32b-2f61-4ed2-8005-4759f7176664" xmlns:ns3="d825955d-c47e-4fd7-8874-018c5c37d6f9" xmlns:ns4="c2b36edf-d6b4-4d40-9417-44b51de556ab" targetNamespace="http://schemas.microsoft.com/office/2006/metadata/properties" ma:root="true" ma:fieldsID="2c9958cd79085cede58fc1b2d348d7c7" ns2:_="" ns3:_="" ns4:_="">
    <xsd:import namespace="a1a3e32b-2f61-4ed2-8005-4759f7176664"/>
    <xsd:import namespace="d825955d-c47e-4fd7-8874-018c5c37d6f9"/>
    <xsd:import namespace="c2b36edf-d6b4-4d40-9417-44b51de556ab"/>
    <xsd:element name="properties">
      <xsd:complexType>
        <xsd:sequence>
          <xsd:element name="documentManagement">
            <xsd:complexType>
              <xsd:all>
                <xsd:element ref="ns2:MediaServiceMetadata" minOccurs="0"/>
                <xsd:element ref="ns2:MediaServiceFastMetadata" minOccurs="0"/>
                <xsd:element ref="ns2:MediaLengthInSeconds"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ServiceLocation" minOccurs="0"/>
                <xsd:element ref="ns2:MediaServiceAutoKeyPoints" minOccurs="0"/>
                <xsd:element ref="ns2:MediaServiceKeyPoints" minOccurs="0"/>
                <xsd:element ref="ns3:SharedWithUsers" minOccurs="0"/>
                <xsd:element ref="ns3:SharedWithDetails" minOccurs="0"/>
                <xsd:element ref="ns2:lcf76f155ced4ddcb4097134ff3c332f" minOccurs="0"/>
                <xsd:element ref="ns4:TaxCatchAll" minOccurs="0"/>
                <xsd:element ref="ns2:Thumbnai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1a3e32b-2f61-4ed2-8005-4759f717666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LengthInSeconds" ma:index="10" nillable="true" ma:displayName="Length (seconds)" ma:internalName="MediaLengthInSeconds" ma:readOnly="true">
      <xsd:simpleType>
        <xsd:restriction base="dms:Unknown"/>
      </xsd:simpleType>
    </xsd:element>
    <xsd:element name="MediaServiceDateTaken" ma:index="11" nillable="true" ma:displayName="MediaServiceDateTaken" ma:hidden="true" ma:internalName="MediaServiceDateTaken" ma:readOnly="true">
      <xsd:simpleType>
        <xsd:restriction base="dms:Text"/>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Location" ma:index="16" nillable="true" ma:displayName="Location" ma:internalName="MediaServiceLocation"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c7f7c277-ca9a-4d57-b418-f15995160e0c" ma:termSetId="09814cd3-568e-fe90-9814-8d621ff8fb84" ma:anchorId="fba54fb3-c3e1-fe81-a776-ca4b69148c4d" ma:open="true" ma:isKeyword="false">
      <xsd:complexType>
        <xsd:sequence>
          <xsd:element ref="pc:Terms" minOccurs="0" maxOccurs="1"/>
        </xsd:sequence>
      </xsd:complexType>
    </xsd:element>
    <xsd:element name="Thumbnail" ma:index="24" nillable="true" ma:displayName="Thumbnail" ma:format="Thumbnail" ma:internalName="Thumbnail">
      <xsd:simpleType>
        <xsd:restriction base="dms:Unknown"/>
      </xsd:simpleType>
    </xsd:element>
    <xsd:element name="MediaServiceObjectDetectorVersions" ma:index="25"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825955d-c47e-4fd7-8874-018c5c37d6f9"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2b36edf-d6b4-4d40-9417-44b51de556ab"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53d60518-9806-4d65-ae06-d9af668bfa75}" ma:internalName="TaxCatchAll" ma:showField="CatchAllData" ma:web="d825955d-c47e-4fd7-8874-018c5c37d6f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a1a3e32b-2f61-4ed2-8005-4759f7176664">
      <Terms xmlns="http://schemas.microsoft.com/office/infopath/2007/PartnerControls"/>
    </lcf76f155ced4ddcb4097134ff3c332f>
    <TaxCatchAll xmlns="c2b36edf-d6b4-4d40-9417-44b51de556ab" xsi:nil="true"/>
    <Thumbnail xmlns="a1a3e32b-2f61-4ed2-8005-4759f7176664"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20973F1-B024-4F45-837D-AC4B2EA2B32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1a3e32b-2f61-4ed2-8005-4759f7176664"/>
    <ds:schemaRef ds:uri="d825955d-c47e-4fd7-8874-018c5c37d6f9"/>
    <ds:schemaRef ds:uri="c2b36edf-d6b4-4d40-9417-44b51de556a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58075B6-39A7-4FEC-88C2-CE81385C3959}">
  <ds:schemaRefs>
    <ds:schemaRef ds:uri="http://schemas.microsoft.com/office/infopath/2007/PartnerControls"/>
    <ds:schemaRef ds:uri="d825955d-c47e-4fd7-8874-018c5c37d6f9"/>
    <ds:schemaRef ds:uri="http://schemas.microsoft.com/office/2006/metadata/properties"/>
    <ds:schemaRef ds:uri="c2b36edf-d6b4-4d40-9417-44b51de556ab"/>
    <ds:schemaRef ds:uri="http://schemas.microsoft.com/office/2006/documentManagement/types"/>
    <ds:schemaRef ds:uri="http://purl.org/dc/terms/"/>
    <ds:schemaRef ds:uri="http://www.w3.org/XML/1998/namespace"/>
    <ds:schemaRef ds:uri="http://purl.org/dc/elements/1.1/"/>
    <ds:schemaRef ds:uri="http://schemas.openxmlformats.org/package/2006/metadata/core-properties"/>
    <ds:schemaRef ds:uri="a1a3e32b-2f61-4ed2-8005-4759f7176664"/>
    <ds:schemaRef ds:uri="http://purl.org/dc/dcmitype/"/>
  </ds:schemaRefs>
</ds:datastoreItem>
</file>

<file path=customXml/itemProps3.xml><?xml version="1.0" encoding="utf-8"?>
<ds:datastoreItem xmlns:ds="http://schemas.openxmlformats.org/officeDocument/2006/customXml" ds:itemID="{428F914B-ABC3-4342-9714-80B5C3290CC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 2013 - 2022</Template>
  <TotalTime>2386</TotalTime>
  <Words>1129</Words>
  <Application>Microsoft Office PowerPoint</Application>
  <PresentationFormat>On-screen Show (16:10)</PresentationFormat>
  <Paragraphs>93</Paragraphs>
  <Slides>11</Slides>
  <Notes>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Arial</vt:lpstr>
      <vt:lpstr>Arial Black</vt:lpstr>
      <vt:lpstr>Calibri</vt:lpstr>
      <vt:lpstr>Calibri Light</vt:lpstr>
      <vt:lpstr>Courier New</vt:lpstr>
      <vt:lpstr>Office Theme</vt:lpstr>
      <vt:lpstr>PowerPoint Presentation</vt:lpstr>
      <vt:lpstr>Aim of review and feedback meeting</vt:lpstr>
      <vt:lpstr>General Feedback of Pro-Rata Leave Trial</vt:lpstr>
      <vt:lpstr>General Feedback of Pro-Rata Leave Trial</vt:lpstr>
      <vt:lpstr>What is working well with the proposed arrangement?</vt:lpstr>
      <vt:lpstr>Statistics</vt:lpstr>
      <vt:lpstr>What could be improved going forward to make this model more successful?</vt:lpstr>
      <vt:lpstr>What could be improved going forward to make this model more successful?</vt:lpstr>
      <vt:lpstr>Other comments</vt:lpstr>
      <vt:lpstr>What next</vt:lpstr>
      <vt:lpstr> Any 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Main heading</dc:title>
  <dc:creator>Arlene Graham</dc:creator>
  <cp:lastModifiedBy>Grey, Emily</cp:lastModifiedBy>
  <cp:revision>27</cp:revision>
  <dcterms:created xsi:type="dcterms:W3CDTF">2023-01-24T14:47:23Z</dcterms:created>
  <dcterms:modified xsi:type="dcterms:W3CDTF">2026-03-26T13:25:08Z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0x010100CF55B783887D8644B1BB2AF88A1F729D</vt:lpwstr>
  </property>
  <property fmtid="{D5CDD505-2E9C-101B-9397-08002B2CF9AE}" pid="3" name="MediaServiceImageTags">
    <vt:lpwstr/>
  </property>
</Properties>
</file>