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5"/>
  </p:notesMasterIdLst>
  <p:sldIdLst>
    <p:sldId id="257" r:id="rId5"/>
    <p:sldId id="258" r:id="rId6"/>
    <p:sldId id="269" r:id="rId7"/>
    <p:sldId id="265" r:id="rId8"/>
    <p:sldId id="266" r:id="rId9"/>
    <p:sldId id="270" r:id="rId10"/>
    <p:sldId id="271" r:id="rId11"/>
    <p:sldId id="272" r:id="rId12"/>
    <p:sldId id="264" r:id="rId13"/>
    <p:sldId id="268" r:id="rId14"/>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3938"/>
    <a:srgbClr val="BA1822"/>
    <a:srgbClr val="A925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D9EBF4-280D-4B2A-A80B-DDDF50E15650}" v="6" dt="2023-04-18T09:17:06.688"/>
    <p1510:client id="{B07DB9E9-3AB5-3826-F02D-F9969F4C62F4}" v="6" dt="2023-05-12T08:21:31.2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70" d="100"/>
          <a:sy n="70" d="100"/>
        </p:scale>
        <p:origin x="11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1C3229-D2F3-584D-9577-C6784DCCA8F3}" type="datetimeFigureOut">
              <a:rPr lang="en-US" smtClean="0"/>
              <a:t>12/8/2025</a:t>
            </a:fld>
            <a:endParaRPr lang="en-US"/>
          </a:p>
        </p:txBody>
      </p:sp>
      <p:sp>
        <p:nvSpPr>
          <p:cNvPr id="4" name="Slide Image Placehold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9E1332-232E-244C-A8C9-71513EE60D1A}" type="slidenum">
              <a:rPr lang="en-US" smtClean="0"/>
              <a:t>‹#›</a:t>
            </a:fld>
            <a:endParaRPr lang="en-US"/>
          </a:p>
        </p:txBody>
      </p:sp>
    </p:spTree>
    <p:extLst>
      <p:ext uri="{BB962C8B-B14F-4D97-AF65-F5344CB8AC3E}">
        <p14:creationId xmlns:p14="http://schemas.microsoft.com/office/powerpoint/2010/main" val="68998911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variations with contracted hours will be calculated in the same way as the table displays</a:t>
            </a:r>
          </a:p>
        </p:txBody>
      </p:sp>
      <p:sp>
        <p:nvSpPr>
          <p:cNvPr id="4" name="Slide Number Placeholder 3"/>
          <p:cNvSpPr>
            <a:spLocks noGrp="1"/>
          </p:cNvSpPr>
          <p:nvPr>
            <p:ph type="sldNum" sz="quarter" idx="5"/>
          </p:nvPr>
        </p:nvSpPr>
        <p:spPr/>
        <p:txBody>
          <a:bodyPr/>
          <a:lstStyle/>
          <a:p>
            <a:fld id="{629E1332-232E-244C-A8C9-71513EE60D1A}" type="slidenum">
              <a:rPr lang="en-US" smtClean="0"/>
              <a:t>4</a:t>
            </a:fld>
            <a:endParaRPr lang="en-US"/>
          </a:p>
        </p:txBody>
      </p:sp>
    </p:spTree>
    <p:extLst>
      <p:ext uri="{BB962C8B-B14F-4D97-AF65-F5344CB8AC3E}">
        <p14:creationId xmlns:p14="http://schemas.microsoft.com/office/powerpoint/2010/main" val="1990612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using gartan live after presentation</a:t>
            </a:r>
          </a:p>
        </p:txBody>
      </p:sp>
      <p:sp>
        <p:nvSpPr>
          <p:cNvPr id="4" name="Slide Number Placeholder 3"/>
          <p:cNvSpPr>
            <a:spLocks noGrp="1"/>
          </p:cNvSpPr>
          <p:nvPr>
            <p:ph type="sldNum" sz="quarter" idx="5"/>
          </p:nvPr>
        </p:nvSpPr>
        <p:spPr/>
        <p:txBody>
          <a:bodyPr/>
          <a:lstStyle/>
          <a:p>
            <a:fld id="{629E1332-232E-244C-A8C9-71513EE60D1A}" type="slidenum">
              <a:rPr lang="en-US" smtClean="0"/>
              <a:t>5</a:t>
            </a:fld>
            <a:endParaRPr lang="en-US"/>
          </a:p>
        </p:txBody>
      </p:sp>
    </p:spTree>
    <p:extLst>
      <p:ext uri="{BB962C8B-B14F-4D97-AF65-F5344CB8AC3E}">
        <p14:creationId xmlns:p14="http://schemas.microsoft.com/office/powerpoint/2010/main" val="2761048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12F0F-F21C-6A69-D722-9C41EE594A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FF730B-4F8A-770A-E90F-5589AC2DC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E3A368-99F0-5F26-756C-4C90B3FFA21A}"/>
              </a:ext>
            </a:extLst>
          </p:cNvPr>
          <p:cNvSpPr>
            <a:spLocks noGrp="1"/>
          </p:cNvSpPr>
          <p:nvPr>
            <p:ph type="body" idx="1"/>
          </p:nvPr>
        </p:nvSpPr>
        <p:spPr/>
        <p:txBody>
          <a:bodyPr/>
          <a:lstStyle/>
          <a:p>
            <a:r>
              <a:rPr lang="en-GB" dirty="0"/>
              <a:t>Meetings will be represented by the LCU manager, Station Wm or agreed representative, TUs, HR</a:t>
            </a:r>
          </a:p>
        </p:txBody>
      </p:sp>
      <p:sp>
        <p:nvSpPr>
          <p:cNvPr id="4" name="Slide Number Placeholder 3">
            <a:extLst>
              <a:ext uri="{FF2B5EF4-FFF2-40B4-BE49-F238E27FC236}">
                <a16:creationId xmlns:a16="http://schemas.microsoft.com/office/drawing/2014/main" id="{2A03F16D-094F-1D6C-7F0A-64B5CF10F816}"/>
              </a:ext>
            </a:extLst>
          </p:cNvPr>
          <p:cNvSpPr>
            <a:spLocks noGrp="1"/>
          </p:cNvSpPr>
          <p:nvPr>
            <p:ph type="sldNum" sz="quarter" idx="5"/>
          </p:nvPr>
        </p:nvSpPr>
        <p:spPr/>
        <p:txBody>
          <a:bodyPr/>
          <a:lstStyle/>
          <a:p>
            <a:fld id="{629E1332-232E-244C-A8C9-71513EE60D1A}" type="slidenum">
              <a:rPr lang="en-US" smtClean="0"/>
              <a:t>6</a:t>
            </a:fld>
            <a:endParaRPr lang="en-US"/>
          </a:p>
        </p:txBody>
      </p:sp>
    </p:spTree>
    <p:extLst>
      <p:ext uri="{BB962C8B-B14F-4D97-AF65-F5344CB8AC3E}">
        <p14:creationId xmlns:p14="http://schemas.microsoft.com/office/powerpoint/2010/main" val="4250966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84C8D-7954-974B-94A6-D8318EEE8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F636DB-6DBD-2093-16C9-9694464A77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2A10F3-20DA-BF67-B5EC-9590F3260FC0}"/>
              </a:ext>
            </a:extLst>
          </p:cNvPr>
          <p:cNvSpPr>
            <a:spLocks noGrp="1"/>
          </p:cNvSpPr>
          <p:nvPr>
            <p:ph type="body" idx="1"/>
          </p:nvPr>
        </p:nvSpPr>
        <p:spPr/>
        <p:txBody>
          <a:bodyPr/>
          <a:lstStyle/>
          <a:p>
            <a:r>
              <a:rPr lang="en-GB" dirty="0"/>
              <a:t>Meetings will be represented by the LCU manager, Station Wm or agreed representative, TUs, HR</a:t>
            </a:r>
          </a:p>
        </p:txBody>
      </p:sp>
      <p:sp>
        <p:nvSpPr>
          <p:cNvPr id="4" name="Slide Number Placeholder 3">
            <a:extLst>
              <a:ext uri="{FF2B5EF4-FFF2-40B4-BE49-F238E27FC236}">
                <a16:creationId xmlns:a16="http://schemas.microsoft.com/office/drawing/2014/main" id="{54987D98-6CC9-6AFF-1949-E9CB0BD48D20}"/>
              </a:ext>
            </a:extLst>
          </p:cNvPr>
          <p:cNvSpPr>
            <a:spLocks noGrp="1"/>
          </p:cNvSpPr>
          <p:nvPr>
            <p:ph type="sldNum" sz="quarter" idx="5"/>
          </p:nvPr>
        </p:nvSpPr>
        <p:spPr/>
        <p:txBody>
          <a:bodyPr/>
          <a:lstStyle/>
          <a:p>
            <a:fld id="{629E1332-232E-244C-A8C9-71513EE60D1A}" type="slidenum">
              <a:rPr lang="en-US" smtClean="0"/>
              <a:t>7</a:t>
            </a:fld>
            <a:endParaRPr lang="en-US"/>
          </a:p>
        </p:txBody>
      </p:sp>
    </p:spTree>
    <p:extLst>
      <p:ext uri="{BB962C8B-B14F-4D97-AF65-F5344CB8AC3E}">
        <p14:creationId xmlns:p14="http://schemas.microsoft.com/office/powerpoint/2010/main" val="582303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5B6DE-8207-A922-4268-4823031337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D0471A-4894-8F69-CBA7-2FA3C3616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60D8C7-F32F-C601-F264-37E02FB22308}"/>
              </a:ext>
            </a:extLst>
          </p:cNvPr>
          <p:cNvSpPr>
            <a:spLocks noGrp="1"/>
          </p:cNvSpPr>
          <p:nvPr>
            <p:ph type="body" idx="1"/>
          </p:nvPr>
        </p:nvSpPr>
        <p:spPr/>
        <p:txBody>
          <a:bodyPr/>
          <a:lstStyle/>
          <a:p>
            <a:r>
              <a:rPr lang="en-GB" dirty="0"/>
              <a:t>Meetings will be represented by the LCU manager, Station Wm or agreed representative, TUs, HR</a:t>
            </a:r>
          </a:p>
        </p:txBody>
      </p:sp>
      <p:sp>
        <p:nvSpPr>
          <p:cNvPr id="4" name="Slide Number Placeholder 3">
            <a:extLst>
              <a:ext uri="{FF2B5EF4-FFF2-40B4-BE49-F238E27FC236}">
                <a16:creationId xmlns:a16="http://schemas.microsoft.com/office/drawing/2014/main" id="{C2329CE0-9FFB-DC27-F840-16D563735F7C}"/>
              </a:ext>
            </a:extLst>
          </p:cNvPr>
          <p:cNvSpPr>
            <a:spLocks noGrp="1"/>
          </p:cNvSpPr>
          <p:nvPr>
            <p:ph type="sldNum" sz="quarter" idx="5"/>
          </p:nvPr>
        </p:nvSpPr>
        <p:spPr/>
        <p:txBody>
          <a:bodyPr/>
          <a:lstStyle/>
          <a:p>
            <a:fld id="{629E1332-232E-244C-A8C9-71513EE60D1A}" type="slidenum">
              <a:rPr lang="en-US" smtClean="0"/>
              <a:t>8</a:t>
            </a:fld>
            <a:endParaRPr lang="en-US"/>
          </a:p>
        </p:txBody>
      </p:sp>
    </p:spTree>
    <p:extLst>
      <p:ext uri="{BB962C8B-B14F-4D97-AF65-F5344CB8AC3E}">
        <p14:creationId xmlns:p14="http://schemas.microsoft.com/office/powerpoint/2010/main" val="4170435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Meetings will be represented by the LCU manager, Station Wm or agreed representative, TUs, HR</a:t>
            </a:r>
          </a:p>
        </p:txBody>
      </p:sp>
      <p:sp>
        <p:nvSpPr>
          <p:cNvPr id="4" name="Slide Number Placeholder 3"/>
          <p:cNvSpPr>
            <a:spLocks noGrp="1"/>
          </p:cNvSpPr>
          <p:nvPr>
            <p:ph type="sldNum" sz="quarter" idx="5"/>
          </p:nvPr>
        </p:nvSpPr>
        <p:spPr/>
        <p:txBody>
          <a:bodyPr/>
          <a:lstStyle/>
          <a:p>
            <a:fld id="{629E1332-232E-244C-A8C9-71513EE60D1A}" type="slidenum">
              <a:rPr lang="en-US" smtClean="0"/>
              <a:t>9</a:t>
            </a:fld>
            <a:endParaRPr lang="en-US"/>
          </a:p>
        </p:txBody>
      </p:sp>
    </p:spTree>
    <p:extLst>
      <p:ext uri="{BB962C8B-B14F-4D97-AF65-F5344CB8AC3E}">
        <p14:creationId xmlns:p14="http://schemas.microsoft.com/office/powerpoint/2010/main" val="4087351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35302"/>
            <a:ext cx="6858000" cy="1989667"/>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3001698"/>
            <a:ext cx="6858000" cy="137980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35ED65F3-2481-464E-83AF-AA610998199B}" type="datetime1">
              <a:rPr lang="en-GB" smtClean="0"/>
              <a:t>08/12/2025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3531437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62B554F-7F2F-48B4-A5FF-AC4A1BF38296}" type="datetime1">
              <a:rPr lang="en-GB" smtClean="0"/>
              <a:t>08/12/2025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1452063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9D165DD-E4F3-4100-9778-840E8B5E32F9}" type="datetime1">
              <a:rPr lang="en-GB" smtClean="0"/>
              <a:t>08/12/2025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2743429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5339101-D75B-4802-B2AC-5B2E72B250B7}" type="datetime1">
              <a:rPr lang="en-GB" smtClean="0"/>
              <a:t>08/12/2025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3950973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24782"/>
            <a:ext cx="7886700" cy="2377281"/>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8" y="3824553"/>
            <a:ext cx="7886700" cy="1250156"/>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BE819C8-AA91-4695-B7DD-6C6312A26132}" type="datetime1">
              <a:rPr lang="en-GB" smtClean="0"/>
              <a:t>08/12/2025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2359457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521354"/>
            <a:ext cx="3886200" cy="362611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521354"/>
            <a:ext cx="3886200" cy="362611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2BEEF30-54BA-4FF1-B23F-9D7D2580CDD7}" type="datetime1">
              <a:rPr lang="en-GB" smtClean="0"/>
              <a:t>08/12/2025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99010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2087563"/>
            <a:ext cx="3868340" cy="307049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2087563"/>
            <a:ext cx="3887391" cy="307049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5DC20CE-5A24-4B37-B340-0D7C5E7F1DD9}" type="datetime1">
              <a:rPr lang="en-GB" smtClean="0"/>
              <a:t>08/12/2025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1684956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9D62FE6-ED17-4A1C-8AAA-2ECB5199B386}" type="datetime1">
              <a:rPr lang="en-GB" smtClean="0"/>
              <a:t>08/12/2025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3276215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EDCBE8-961F-4936-B57C-0510FE91438E}" type="datetime1">
              <a:rPr lang="en-GB" smtClean="0"/>
              <a:t>08/12/2025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3108354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77105A16-B382-48C6-8AE7-B8B6A86F93AB}" type="datetime1">
              <a:rPr lang="en-GB" smtClean="0"/>
              <a:t>08/12/2025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2970601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E33F2933-4C1A-44C4-AEA9-A7B26F91A539}" type="datetime1">
              <a:rPr lang="en-GB" smtClean="0"/>
              <a:t>08/12/2025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99004-BC25-554D-B4BC-0F5CFA34D7D6}" type="slidenum">
              <a:rPr lang="en-US" smtClean="0"/>
              <a:t>‹#›</a:t>
            </a:fld>
            <a:endParaRPr lang="en-US"/>
          </a:p>
        </p:txBody>
      </p:sp>
    </p:spTree>
    <p:extLst>
      <p:ext uri="{BB962C8B-B14F-4D97-AF65-F5344CB8AC3E}">
        <p14:creationId xmlns:p14="http://schemas.microsoft.com/office/powerpoint/2010/main" val="266673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4271"/>
            <a:ext cx="7886700" cy="110463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521354"/>
            <a:ext cx="7886700" cy="362611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5296959"/>
            <a:ext cx="2057400" cy="304271"/>
          </a:xfrm>
          <a:prstGeom prst="rect">
            <a:avLst/>
          </a:prstGeom>
        </p:spPr>
        <p:txBody>
          <a:bodyPr vert="horz" lIns="91440" tIns="45720" rIns="91440" bIns="45720" rtlCol="0" anchor="ctr"/>
          <a:lstStyle>
            <a:lvl1pPr algn="l">
              <a:defRPr sz="900">
                <a:solidFill>
                  <a:schemeClr val="tx1">
                    <a:tint val="75000"/>
                  </a:schemeClr>
                </a:solidFill>
              </a:defRPr>
            </a:lvl1pPr>
          </a:lstStyle>
          <a:p>
            <a:fld id="{53051C8E-356C-4B6B-92BC-7A25856F83DF}" type="datetime1">
              <a:rPr lang="en-GB" smtClean="0"/>
              <a:t>08/12/2025</a:t>
            </a:fld>
            <a:endParaRPr lang="en-US"/>
          </a:p>
        </p:txBody>
      </p:sp>
      <p:sp>
        <p:nvSpPr>
          <p:cNvPr id="5" name="Footer Placeholder 4"/>
          <p:cNvSpPr>
            <a:spLocks noGrp="1"/>
          </p:cNvSpPr>
          <p:nvPr>
            <p:ph type="ftr" sz="quarter" idx="3"/>
          </p:nvPr>
        </p:nvSpPr>
        <p:spPr>
          <a:xfrm>
            <a:off x="3028950" y="5296959"/>
            <a:ext cx="3086100" cy="30427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5296959"/>
            <a:ext cx="2057400" cy="304271"/>
          </a:xfrm>
          <a:prstGeom prst="rect">
            <a:avLst/>
          </a:prstGeom>
        </p:spPr>
        <p:txBody>
          <a:bodyPr vert="horz" lIns="91440" tIns="45720" rIns="91440" bIns="45720" rtlCol="0" anchor="ctr"/>
          <a:lstStyle>
            <a:lvl1pPr algn="r">
              <a:defRPr sz="900">
                <a:solidFill>
                  <a:schemeClr val="tx1">
                    <a:tint val="75000"/>
                  </a:schemeClr>
                </a:solidFill>
              </a:defRPr>
            </a:lvl1pPr>
          </a:lstStyle>
          <a:p>
            <a:fld id="{2EB99004-BC25-554D-B4BC-0F5CFA34D7D6}" type="slidenum">
              <a:rPr lang="en-US" smtClean="0"/>
              <a:t>‹#›</a:t>
            </a:fld>
            <a:endParaRPr lang="en-US"/>
          </a:p>
        </p:txBody>
      </p:sp>
    </p:spTree>
    <p:extLst>
      <p:ext uri="{BB962C8B-B14F-4D97-AF65-F5344CB8AC3E}">
        <p14:creationId xmlns:p14="http://schemas.microsoft.com/office/powerpoint/2010/main" val="57804882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10;&#10;Description automatically generated with low confidence">
            <a:extLst>
              <a:ext uri="{FF2B5EF4-FFF2-40B4-BE49-F238E27FC236}">
                <a16:creationId xmlns:a16="http://schemas.microsoft.com/office/drawing/2014/main" id="{645D6EE4-3973-9268-F056-2F3149A89369}"/>
              </a:ext>
            </a:extLst>
          </p:cNvPr>
          <p:cNvPicPr>
            <a:picLocks noGrp="1" noRot="1" noChangeAspect="1" noMove="1" noResize="1" noEditPoints="1" noAdjustHandles="1" noChangeArrowheads="1" noChangeShapeType="1" noCrop="1"/>
          </p:cNvPicPr>
          <p:nvPr/>
        </p:nvPicPr>
        <p:blipFill>
          <a:blip r:embed="rId2"/>
          <a:stretch>
            <a:fillRect/>
          </a:stretch>
        </p:blipFill>
        <p:spPr>
          <a:xfrm>
            <a:off x="0" y="-11708"/>
            <a:ext cx="9144000" cy="4678680"/>
          </a:xfrm>
          <a:prstGeom prst="rect">
            <a:avLst/>
          </a:prstGeom>
        </p:spPr>
      </p:pic>
      <p:sp>
        <p:nvSpPr>
          <p:cNvPr id="2" name="Rectangle 1">
            <a:extLst>
              <a:ext uri="{FF2B5EF4-FFF2-40B4-BE49-F238E27FC236}">
                <a16:creationId xmlns:a16="http://schemas.microsoft.com/office/drawing/2014/main" id="{73A872F8-B781-D254-6512-5B5623DC4725}"/>
              </a:ext>
            </a:extLst>
          </p:cNvPr>
          <p:cNvSpPr>
            <a:spLocks/>
          </p:cNvSpPr>
          <p:nvPr/>
        </p:nvSpPr>
        <p:spPr>
          <a:xfrm>
            <a:off x="0" y="1913467"/>
            <a:ext cx="4572000" cy="1024464"/>
          </a:xfrm>
          <a:prstGeom prst="rect">
            <a:avLst/>
          </a:prstGeom>
          <a:solidFill>
            <a:srgbClr val="393938"/>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5" name="TextBox 4">
            <a:extLst>
              <a:ext uri="{FF2B5EF4-FFF2-40B4-BE49-F238E27FC236}">
                <a16:creationId xmlns:a16="http://schemas.microsoft.com/office/drawing/2014/main" id="{39C12AA5-6096-65A7-5207-3AC6909C342E}"/>
              </a:ext>
            </a:extLst>
          </p:cNvPr>
          <p:cNvSpPr txBox="1"/>
          <p:nvPr/>
        </p:nvSpPr>
        <p:spPr>
          <a:xfrm>
            <a:off x="471284" y="1991695"/>
            <a:ext cx="5015115" cy="907941"/>
          </a:xfrm>
          <a:prstGeom prst="rect">
            <a:avLst/>
          </a:prstGeom>
          <a:noFill/>
        </p:spPr>
        <p:txBody>
          <a:bodyPr wrap="square" lIns="91440" tIns="45720" rIns="91440" bIns="45720" rtlCol="0" anchor="t">
            <a:spAutoFit/>
          </a:bodyPr>
          <a:lstStyle/>
          <a:p>
            <a:r>
              <a:rPr lang="en-GB" sz="2650" b="1" dirty="0">
                <a:solidFill>
                  <a:schemeClr val="bg1"/>
                </a:solidFill>
                <a:latin typeface="Arial"/>
                <a:cs typeface="Arial"/>
              </a:rPr>
              <a:t>On Call Prorate Leave </a:t>
            </a:r>
          </a:p>
          <a:p>
            <a:r>
              <a:rPr lang="en-GB" sz="2650" b="1" dirty="0">
                <a:solidFill>
                  <a:schemeClr val="bg1"/>
                </a:solidFill>
                <a:latin typeface="Arial"/>
                <a:cs typeface="Arial"/>
              </a:rPr>
              <a:t>Trial 2026</a:t>
            </a:r>
            <a:endParaRPr lang="en-GB" sz="2667" b="1"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091BCD5C-3B8B-E61F-0A05-01070EBAC4DB}"/>
              </a:ext>
            </a:extLst>
          </p:cNvPr>
          <p:cNvSpPr>
            <a:spLocks noGrp="1" noRot="1" noMove="1" noResize="1" noEditPoints="1" noAdjustHandles="1" noChangeArrowheads="1" noChangeShapeType="1"/>
          </p:cNvSpPr>
          <p:nvPr/>
        </p:nvSpPr>
        <p:spPr>
          <a:xfrm>
            <a:off x="0" y="4702638"/>
            <a:ext cx="9144000" cy="2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3187B83D-6955-35E3-8D57-CDA61F5FEC1B}"/>
              </a:ext>
            </a:extLst>
          </p:cNvPr>
          <p:cNvPicPr>
            <a:picLocks noGrp="1" noRot="1" noChangeAspect="1" noMove="1" noResize="1" noEditPoints="1" noAdjustHandles="1" noChangeArrowheads="1" noChangeShapeType="1" noCrop="1"/>
          </p:cNvPicPr>
          <p:nvPr/>
        </p:nvPicPr>
        <p:blipFill>
          <a:blip r:embed="rId3"/>
          <a:stretch>
            <a:fillRect/>
          </a:stretch>
        </p:blipFill>
        <p:spPr>
          <a:xfrm>
            <a:off x="0" y="4756883"/>
            <a:ext cx="9144000" cy="874825"/>
          </a:xfrm>
          <a:prstGeom prst="rect">
            <a:avLst/>
          </a:prstGeom>
        </p:spPr>
      </p:pic>
    </p:spTree>
    <p:extLst>
      <p:ext uri="{BB962C8B-B14F-4D97-AF65-F5344CB8AC3E}">
        <p14:creationId xmlns:p14="http://schemas.microsoft.com/office/powerpoint/2010/main" val="3518355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32C4-B601-DAFB-16CF-6EDAFDD5FA3E}"/>
              </a:ext>
            </a:extLst>
          </p:cNvPr>
          <p:cNvSpPr>
            <a:spLocks noGrp="1"/>
          </p:cNvSpPr>
          <p:nvPr>
            <p:ph type="ctrTitle"/>
          </p:nvPr>
        </p:nvSpPr>
        <p:spPr>
          <a:xfrm>
            <a:off x="483798" y="635944"/>
            <a:ext cx="8109869" cy="1229926"/>
          </a:xfrm>
        </p:spPr>
        <p:txBody>
          <a:bodyPr>
            <a:noAutofit/>
          </a:bodyPr>
          <a:lstStyle/>
          <a:p>
            <a:pPr algn="l"/>
            <a:r>
              <a:rPr lang="en-US" sz="3111" b="1" dirty="0">
                <a:solidFill>
                  <a:srgbClr val="BA1822"/>
                </a:solidFill>
                <a:latin typeface="Arial Black" panose="020B0604020202020204" pitchFamily="34" charset="0"/>
                <a:cs typeface="Arial Black" panose="020B0604020202020204" pitchFamily="34" charset="0"/>
              </a:rPr>
              <a:t>	</a:t>
            </a:r>
            <a:r>
              <a:rPr lang="en-US" sz="6000" b="1" dirty="0">
                <a:solidFill>
                  <a:srgbClr val="BA1822"/>
                </a:solidFill>
                <a:latin typeface="Arial Black" panose="020B0604020202020204" pitchFamily="34" charset="0"/>
                <a:cs typeface="Arial Black" panose="020B0604020202020204" pitchFamily="34" charset="0"/>
              </a:rPr>
              <a:t>Any Questions</a:t>
            </a:r>
          </a:p>
        </p:txBody>
      </p:sp>
      <p:sp>
        <p:nvSpPr>
          <p:cNvPr id="3" name="Subtitle 2">
            <a:extLst>
              <a:ext uri="{FF2B5EF4-FFF2-40B4-BE49-F238E27FC236}">
                <a16:creationId xmlns:a16="http://schemas.microsoft.com/office/drawing/2014/main" id="{919E7C70-DA74-61F1-E3A6-AD263FFDE62A}"/>
              </a:ext>
            </a:extLst>
          </p:cNvPr>
          <p:cNvSpPr>
            <a:spLocks noGrp="1"/>
          </p:cNvSpPr>
          <p:nvPr>
            <p:ph type="subTitle" idx="1"/>
          </p:nvPr>
        </p:nvSpPr>
        <p:spPr>
          <a:xfrm>
            <a:off x="1801612" y="2753891"/>
            <a:ext cx="8109868" cy="3377009"/>
          </a:xfrm>
        </p:spPr>
        <p:txBody>
          <a:bodyPr/>
          <a:lstStyle/>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AB38591A-6D63-9D8A-7D89-7DF6EC35E3B4}"/>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4D8F6E33-1EF2-4538-F338-04CF2690EC6E}"/>
              </a:ext>
            </a:extLst>
          </p:cNvPr>
          <p:cNvPicPr>
            <a:picLocks noGrp="1" noRot="1" noChangeAspect="1" noMove="1" noResize="1" noEditPoints="1" noAdjustHandles="1" noChangeArrowheads="1" noChangeShapeType="1" noCrop="1"/>
          </p:cNvPicPr>
          <p:nvPr/>
        </p:nvPicPr>
        <p:blipFill>
          <a:blip r:embed="rId3"/>
          <a:stretch>
            <a:fillRect/>
          </a:stretch>
        </p:blipFill>
        <p:spPr>
          <a:xfrm>
            <a:off x="0" y="4790405"/>
            <a:ext cx="9144000" cy="874825"/>
          </a:xfrm>
          <a:prstGeom prst="rect">
            <a:avLst/>
          </a:prstGeom>
        </p:spPr>
      </p:pic>
      <p:sp>
        <p:nvSpPr>
          <p:cNvPr id="4" name="Action Button: Help 3">
            <a:hlinkClick r:id="" action="ppaction://noaction" highlightClick="1"/>
            <a:extLst>
              <a:ext uri="{FF2B5EF4-FFF2-40B4-BE49-F238E27FC236}">
                <a16:creationId xmlns:a16="http://schemas.microsoft.com/office/drawing/2014/main" id="{ACAA90B2-C938-65F8-27A8-D40EC06E226E}"/>
              </a:ext>
            </a:extLst>
          </p:cNvPr>
          <p:cNvSpPr/>
          <p:nvPr/>
        </p:nvSpPr>
        <p:spPr>
          <a:xfrm>
            <a:off x="2990335" y="2126889"/>
            <a:ext cx="2508422" cy="2165354"/>
          </a:xfrm>
          <a:prstGeom prst="actionButtonHelp">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043945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32C4-B601-DAFB-16CF-6EDAFDD5FA3E}"/>
              </a:ext>
            </a:extLst>
          </p:cNvPr>
          <p:cNvSpPr>
            <a:spLocks noGrp="1"/>
          </p:cNvSpPr>
          <p:nvPr>
            <p:ph type="ctrTitle"/>
          </p:nvPr>
        </p:nvSpPr>
        <p:spPr>
          <a:xfrm>
            <a:off x="483798" y="635944"/>
            <a:ext cx="8109869" cy="552412"/>
          </a:xfrm>
        </p:spPr>
        <p:txBody>
          <a:bodyPr>
            <a:noAutofit/>
          </a:bodyPr>
          <a:lstStyle/>
          <a:p>
            <a:r>
              <a:rPr lang="en-US" sz="3111" b="1" dirty="0">
                <a:solidFill>
                  <a:srgbClr val="BA1822"/>
                </a:solidFill>
                <a:latin typeface="Arial Black" panose="020B0604020202020204" pitchFamily="34" charset="0"/>
                <a:cs typeface="Arial Black" panose="020B0604020202020204" pitchFamily="34" charset="0"/>
              </a:rPr>
              <a:t>History</a:t>
            </a:r>
          </a:p>
        </p:txBody>
      </p:sp>
      <p:sp>
        <p:nvSpPr>
          <p:cNvPr id="3" name="Subtitle 2">
            <a:extLst>
              <a:ext uri="{FF2B5EF4-FFF2-40B4-BE49-F238E27FC236}">
                <a16:creationId xmlns:a16="http://schemas.microsoft.com/office/drawing/2014/main" id="{919E7C70-DA74-61F1-E3A6-AD263FFDE62A}"/>
              </a:ext>
            </a:extLst>
          </p:cNvPr>
          <p:cNvSpPr>
            <a:spLocks noGrp="1"/>
          </p:cNvSpPr>
          <p:nvPr>
            <p:ph type="subTitle" idx="1"/>
          </p:nvPr>
        </p:nvSpPr>
        <p:spPr>
          <a:xfrm>
            <a:off x="483800" y="1309279"/>
            <a:ext cx="8109868" cy="3377009"/>
          </a:xfrm>
        </p:spPr>
        <p:txBody>
          <a:bodyPr>
            <a:normAutofit/>
          </a:bodyPr>
          <a:lstStyle/>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First trial took place in 2021 which was impacted by COVID-19</a:t>
            </a:r>
          </a:p>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January 2025 saw the introduction of new pay bands for on call employees</a:t>
            </a:r>
          </a:p>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June 2025 SLT paper was approved to start a new trial due to the new pay bands to make leave equity across all bands.</a:t>
            </a:r>
          </a:p>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On call working group meeting in June, Stations volunteered to take part in trial</a:t>
            </a:r>
          </a:p>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Following discussions with SDS it was decided to delay the trial to January 2026, the start of a new leave year</a:t>
            </a:r>
          </a:p>
          <a:p>
            <a:pPr marL="285750" indent="-285750" algn="l">
              <a:buFont typeface="Arial" panose="020B0604020202020204" pitchFamily="34" charset="0"/>
              <a:buChar char="•"/>
            </a:pPr>
            <a:endParaRPr lang="en-US" sz="1778"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US" sz="1778" dirty="0">
              <a:latin typeface="Arial" panose="020B060402020202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AB38591A-6D63-9D8A-7D89-7DF6EC35E3B4}"/>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4D8F6E33-1EF2-4538-F338-04CF2690EC6E}"/>
              </a:ext>
            </a:extLst>
          </p:cNvPr>
          <p:cNvPicPr>
            <a:picLocks noGrp="1" noRot="1" noChangeAspect="1" noMove="1" noResize="1" noEditPoints="1" noAdjustHandles="1" noChangeArrowheads="1" noChangeShapeType="1" noCrop="1"/>
          </p:cNvPicPr>
          <p:nvPr/>
        </p:nvPicPr>
        <p:blipFill>
          <a:blip r:embed="rId3"/>
          <a:stretch>
            <a:fillRect/>
          </a:stretch>
        </p:blipFill>
        <p:spPr>
          <a:xfrm>
            <a:off x="0" y="4790405"/>
            <a:ext cx="9144000" cy="874825"/>
          </a:xfrm>
          <a:prstGeom prst="rect">
            <a:avLst/>
          </a:prstGeom>
        </p:spPr>
      </p:pic>
    </p:spTree>
    <p:extLst>
      <p:ext uri="{BB962C8B-B14F-4D97-AF65-F5344CB8AC3E}">
        <p14:creationId xmlns:p14="http://schemas.microsoft.com/office/powerpoint/2010/main" val="1729675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E5AC6-B087-95A1-23FF-973D8D9104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177F87-B661-52AD-1FC5-56B642D6244A}"/>
              </a:ext>
            </a:extLst>
          </p:cNvPr>
          <p:cNvSpPr>
            <a:spLocks noGrp="1"/>
          </p:cNvSpPr>
          <p:nvPr>
            <p:ph type="ctrTitle"/>
          </p:nvPr>
        </p:nvSpPr>
        <p:spPr>
          <a:xfrm>
            <a:off x="483798" y="635944"/>
            <a:ext cx="8109869" cy="552412"/>
          </a:xfrm>
        </p:spPr>
        <p:txBody>
          <a:bodyPr>
            <a:noAutofit/>
          </a:bodyPr>
          <a:lstStyle/>
          <a:p>
            <a:r>
              <a:rPr lang="en-US" sz="3111" b="1" dirty="0">
                <a:solidFill>
                  <a:srgbClr val="BA1822"/>
                </a:solidFill>
                <a:latin typeface="Arial Black" panose="020B0604020202020204" pitchFamily="34" charset="0"/>
                <a:cs typeface="Arial Black" panose="020B0604020202020204" pitchFamily="34" charset="0"/>
              </a:rPr>
              <a:t>History</a:t>
            </a:r>
          </a:p>
        </p:txBody>
      </p:sp>
      <p:sp>
        <p:nvSpPr>
          <p:cNvPr id="3" name="Subtitle 2">
            <a:extLst>
              <a:ext uri="{FF2B5EF4-FFF2-40B4-BE49-F238E27FC236}">
                <a16:creationId xmlns:a16="http://schemas.microsoft.com/office/drawing/2014/main" id="{715F3F18-55CE-3C87-AB57-25F9F72B363C}"/>
              </a:ext>
            </a:extLst>
          </p:cNvPr>
          <p:cNvSpPr>
            <a:spLocks noGrp="1"/>
          </p:cNvSpPr>
          <p:nvPr>
            <p:ph type="subTitle" idx="1"/>
          </p:nvPr>
        </p:nvSpPr>
        <p:spPr>
          <a:xfrm>
            <a:off x="483800" y="1309279"/>
            <a:ext cx="8109868" cy="3377009"/>
          </a:xfrm>
        </p:spPr>
        <p:txBody>
          <a:bodyPr>
            <a:normAutofit/>
          </a:bodyPr>
          <a:lstStyle/>
          <a:p>
            <a:pPr algn="l"/>
            <a:endParaRPr lang="en-US" sz="1778"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October 2025, Policy was discussed at JCG.</a:t>
            </a:r>
          </a:p>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November 2025, engagement with FBU and FRSA regarding the trial</a:t>
            </a:r>
          </a:p>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December 2025, engagement with stations in scope</a:t>
            </a:r>
          </a:p>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Jan 2026, trial goes live</a:t>
            </a:r>
          </a:p>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March 2026 first quarterly trial review</a:t>
            </a:r>
          </a:p>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June 2026 mid-point review</a:t>
            </a:r>
          </a:p>
          <a:p>
            <a:pPr marL="285750" indent="-285750" algn="l">
              <a:buFont typeface="Arial" panose="020B0604020202020204" pitchFamily="34" charset="0"/>
              <a:buChar char="•"/>
            </a:pPr>
            <a:r>
              <a:rPr lang="en-US" sz="2000" dirty="0">
                <a:latin typeface="Arial" panose="020B0604020202020204" pitchFamily="34" charset="0"/>
                <a:cs typeface="Arial" panose="020B0604020202020204" pitchFamily="34" charset="0"/>
              </a:rPr>
              <a:t>31 December 2026 trial complete </a:t>
            </a:r>
          </a:p>
          <a:p>
            <a:pPr marL="285750" indent="-285750" algn="l">
              <a:buFont typeface="Arial" panose="020B0604020202020204" pitchFamily="34" charset="0"/>
              <a:buChar char="•"/>
            </a:pPr>
            <a:endParaRPr lang="en-US" sz="1778"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US" sz="1778"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US" sz="1778" dirty="0">
              <a:latin typeface="Arial" panose="020B060402020202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BCE54662-82E4-6A06-C261-795D7689CC85}"/>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B4877232-1711-1465-3B8A-34BA33324011}"/>
              </a:ext>
            </a:extLst>
          </p:cNvPr>
          <p:cNvPicPr>
            <a:picLocks noGrp="1" noRot="1" noChangeAspect="1" noMove="1" noResize="1" noEditPoints="1" noAdjustHandles="1" noChangeArrowheads="1" noChangeShapeType="1" noCrop="1"/>
          </p:cNvPicPr>
          <p:nvPr/>
        </p:nvPicPr>
        <p:blipFill>
          <a:blip r:embed="rId3"/>
          <a:stretch>
            <a:fillRect/>
          </a:stretch>
        </p:blipFill>
        <p:spPr>
          <a:xfrm>
            <a:off x="0" y="4790405"/>
            <a:ext cx="9144000" cy="874825"/>
          </a:xfrm>
          <a:prstGeom prst="rect">
            <a:avLst/>
          </a:prstGeom>
        </p:spPr>
      </p:pic>
    </p:spTree>
    <p:extLst>
      <p:ext uri="{BB962C8B-B14F-4D97-AF65-F5344CB8AC3E}">
        <p14:creationId xmlns:p14="http://schemas.microsoft.com/office/powerpoint/2010/main" val="1994764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32C4-B601-DAFB-16CF-6EDAFDD5FA3E}"/>
              </a:ext>
            </a:extLst>
          </p:cNvPr>
          <p:cNvSpPr>
            <a:spLocks noGrp="1"/>
          </p:cNvSpPr>
          <p:nvPr>
            <p:ph type="ctrTitle"/>
          </p:nvPr>
        </p:nvSpPr>
        <p:spPr>
          <a:xfrm>
            <a:off x="2199502" y="329720"/>
            <a:ext cx="8383602" cy="552412"/>
          </a:xfrm>
        </p:spPr>
        <p:txBody>
          <a:bodyPr>
            <a:noAutofit/>
          </a:bodyPr>
          <a:lstStyle/>
          <a:p>
            <a:pPr algn="l"/>
            <a:r>
              <a:rPr lang="en-US" sz="3111" b="1" dirty="0">
                <a:solidFill>
                  <a:srgbClr val="BA1822"/>
                </a:solidFill>
                <a:latin typeface="Arial Black" panose="020B0604020202020204" pitchFamily="34" charset="0"/>
                <a:cs typeface="Arial Black" panose="020B0604020202020204" pitchFamily="34" charset="0"/>
              </a:rPr>
              <a:t>How does it work</a:t>
            </a:r>
          </a:p>
        </p:txBody>
      </p:sp>
      <p:sp>
        <p:nvSpPr>
          <p:cNvPr id="3" name="Subtitle 2">
            <a:extLst>
              <a:ext uri="{FF2B5EF4-FFF2-40B4-BE49-F238E27FC236}">
                <a16:creationId xmlns:a16="http://schemas.microsoft.com/office/drawing/2014/main" id="{919E7C70-DA74-61F1-E3A6-AD263FFDE62A}"/>
              </a:ext>
            </a:extLst>
          </p:cNvPr>
          <p:cNvSpPr>
            <a:spLocks noGrp="1"/>
          </p:cNvSpPr>
          <p:nvPr>
            <p:ph type="subTitle" idx="1"/>
          </p:nvPr>
        </p:nvSpPr>
        <p:spPr>
          <a:xfrm>
            <a:off x="-2827811" y="1664887"/>
            <a:ext cx="8109868" cy="3377009"/>
          </a:xfrm>
        </p:spPr>
        <p:txBody>
          <a:bodyPr>
            <a:normAutofit/>
          </a:bodyPr>
          <a:lstStyle/>
          <a:p>
            <a:pPr>
              <a:lnSpc>
                <a:spcPct val="107000"/>
              </a:lnSpc>
              <a:spcAft>
                <a:spcPts val="800"/>
              </a:spcAft>
            </a:pPr>
            <a:r>
              <a:rPr lang="en-GB" sz="1800" kern="100" dirty="0">
                <a:effectLst/>
                <a:latin typeface="Arial" panose="020B0604020202020204" pitchFamily="34" charset="0"/>
                <a:ea typeface="Calibri" panose="020F0502020204030204" pitchFamily="34" charset="0"/>
                <a:cs typeface="Arial" panose="020B0604020202020204" pitchFamily="34" charset="0"/>
              </a:rPr>
              <a:t>Everyone will have </a:t>
            </a:r>
          </a:p>
          <a:p>
            <a:pPr>
              <a:lnSpc>
                <a:spcPct val="107000"/>
              </a:lnSpc>
              <a:spcAft>
                <a:spcPts val="800"/>
              </a:spcAft>
            </a:pPr>
            <a:r>
              <a:rPr lang="en-GB" sz="1800" kern="100" dirty="0">
                <a:effectLst/>
                <a:latin typeface="Arial" panose="020B0604020202020204" pitchFamily="34" charset="0"/>
                <a:ea typeface="Calibri" panose="020F0502020204030204" pitchFamily="34" charset="0"/>
                <a:cs typeface="Arial" panose="020B0604020202020204" pitchFamily="34" charset="0"/>
              </a:rPr>
              <a:t>leave will be in hours, </a:t>
            </a:r>
          </a:p>
          <a:p>
            <a:pPr>
              <a:lnSpc>
                <a:spcPct val="107000"/>
              </a:lnSpc>
              <a:spcAft>
                <a:spcPts val="800"/>
              </a:spcAft>
            </a:pPr>
            <a:r>
              <a:rPr lang="en-GB" sz="1800" kern="100" dirty="0">
                <a:effectLst/>
                <a:latin typeface="Arial" panose="020B0604020202020204" pitchFamily="34" charset="0"/>
                <a:ea typeface="Calibri" panose="020F0502020204030204" pitchFamily="34" charset="0"/>
                <a:cs typeface="Arial" panose="020B0604020202020204" pitchFamily="34" charset="0"/>
              </a:rPr>
              <a:t>prorate in line with</a:t>
            </a:r>
          </a:p>
          <a:p>
            <a:pPr>
              <a:lnSpc>
                <a:spcPct val="107000"/>
              </a:lnSpc>
              <a:spcAft>
                <a:spcPts val="800"/>
              </a:spcAft>
            </a:pPr>
            <a:r>
              <a:rPr lang="en-GB" sz="1800" kern="100" dirty="0">
                <a:effectLst/>
                <a:latin typeface="Arial" panose="020B0604020202020204" pitchFamily="34" charset="0"/>
                <a:ea typeface="Calibri" panose="020F0502020204030204" pitchFamily="34" charset="0"/>
                <a:cs typeface="Arial" panose="020B0604020202020204" pitchFamily="34" charset="0"/>
              </a:rPr>
              <a:t> contracted hours, </a:t>
            </a:r>
          </a:p>
          <a:p>
            <a:pPr>
              <a:lnSpc>
                <a:spcPct val="107000"/>
              </a:lnSpc>
              <a:spcAft>
                <a:spcPts val="800"/>
              </a:spcAft>
            </a:pPr>
            <a:r>
              <a:rPr lang="en-GB" sz="1800" kern="100" dirty="0">
                <a:effectLst/>
                <a:latin typeface="Arial" panose="020B0604020202020204" pitchFamily="34" charset="0"/>
                <a:ea typeface="Calibri" panose="020F0502020204030204" pitchFamily="34" charset="0"/>
                <a:cs typeface="Arial" panose="020B0604020202020204" pitchFamily="34" charset="0"/>
              </a:rPr>
              <a:t>plus, enhancement</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AB38591A-6D63-9D8A-7D89-7DF6EC35E3B4}"/>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4D8F6E33-1EF2-4538-F338-04CF2690EC6E}"/>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pic>
        <p:nvPicPr>
          <p:cNvPr id="6" name="Picture 5">
            <a:extLst>
              <a:ext uri="{FF2B5EF4-FFF2-40B4-BE49-F238E27FC236}">
                <a16:creationId xmlns:a16="http://schemas.microsoft.com/office/drawing/2014/main" id="{E47BE6C6-05B7-5214-5ECC-1988FBC175F5}"/>
              </a:ext>
            </a:extLst>
          </p:cNvPr>
          <p:cNvPicPr>
            <a:picLocks noChangeAspect="1"/>
          </p:cNvPicPr>
          <p:nvPr/>
        </p:nvPicPr>
        <p:blipFill>
          <a:blip r:embed="rId5"/>
          <a:stretch>
            <a:fillRect/>
          </a:stretch>
        </p:blipFill>
        <p:spPr>
          <a:xfrm>
            <a:off x="3038967" y="882132"/>
            <a:ext cx="5858693" cy="4023500"/>
          </a:xfrm>
          <a:prstGeom prst="rect">
            <a:avLst/>
          </a:prstGeom>
        </p:spPr>
      </p:pic>
    </p:spTree>
    <p:extLst>
      <p:ext uri="{BB962C8B-B14F-4D97-AF65-F5344CB8AC3E}">
        <p14:creationId xmlns:p14="http://schemas.microsoft.com/office/powerpoint/2010/main" val="3268525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32C4-B601-DAFB-16CF-6EDAFDD5FA3E}"/>
              </a:ext>
            </a:extLst>
          </p:cNvPr>
          <p:cNvSpPr>
            <a:spLocks noGrp="1"/>
          </p:cNvSpPr>
          <p:nvPr>
            <p:ph type="ctrTitle"/>
          </p:nvPr>
        </p:nvSpPr>
        <p:spPr>
          <a:xfrm>
            <a:off x="483798" y="635944"/>
            <a:ext cx="8109869" cy="552412"/>
          </a:xfrm>
        </p:spPr>
        <p:txBody>
          <a:bodyPr>
            <a:noAutofit/>
          </a:bodyPr>
          <a:lstStyle/>
          <a:p>
            <a:pPr algn="l"/>
            <a:r>
              <a:rPr lang="en-US" sz="3111" b="1" dirty="0">
                <a:solidFill>
                  <a:srgbClr val="BA1822"/>
                </a:solidFill>
                <a:latin typeface="Arial Black" panose="020B0604020202020204" pitchFamily="34" charset="0"/>
                <a:cs typeface="Arial Black" panose="020B0604020202020204" pitchFamily="34" charset="0"/>
              </a:rPr>
              <a:t>How to book leave</a:t>
            </a:r>
          </a:p>
        </p:txBody>
      </p:sp>
      <p:sp>
        <p:nvSpPr>
          <p:cNvPr id="3" name="Subtitle 2">
            <a:extLst>
              <a:ext uri="{FF2B5EF4-FFF2-40B4-BE49-F238E27FC236}">
                <a16:creationId xmlns:a16="http://schemas.microsoft.com/office/drawing/2014/main" id="{919E7C70-DA74-61F1-E3A6-AD263FFDE62A}"/>
              </a:ext>
            </a:extLst>
          </p:cNvPr>
          <p:cNvSpPr>
            <a:spLocks noGrp="1"/>
          </p:cNvSpPr>
          <p:nvPr>
            <p:ph type="subTitle" idx="1"/>
          </p:nvPr>
        </p:nvSpPr>
        <p:spPr>
          <a:xfrm>
            <a:off x="483800" y="1309279"/>
            <a:ext cx="8109868" cy="3377009"/>
          </a:xfrm>
        </p:spPr>
        <p:txBody>
          <a:bodyPr>
            <a:normAutofit/>
          </a:bodyPr>
          <a:lstStyle/>
          <a:p>
            <a:pPr marL="285750" indent="-285750" algn="l">
              <a:lnSpc>
                <a:spcPct val="107000"/>
              </a:lnSpc>
              <a:spcAft>
                <a:spcPts val="800"/>
              </a:spcAft>
              <a:buFont typeface="Arial" panose="020B0604020202020204" pitchFamily="34" charset="0"/>
              <a:buChar char="•"/>
            </a:pPr>
            <a:r>
              <a:rPr lang="en-GB" sz="1800" kern="100" dirty="0">
                <a:effectLst/>
                <a:latin typeface="Arial" panose="020B0604020202020204" pitchFamily="34" charset="0"/>
                <a:ea typeface="Calibri" panose="020F0502020204030204" pitchFamily="34" charset="0"/>
                <a:cs typeface="Arial" panose="020B0604020202020204" pitchFamily="34" charset="0"/>
              </a:rPr>
              <a:t>Requests are made to Line Manager</a:t>
            </a:r>
          </a:p>
          <a:p>
            <a:pPr marL="285750" indent="-285750" algn="l">
              <a:lnSpc>
                <a:spcPct val="107000"/>
              </a:lnSpc>
              <a:spcAft>
                <a:spcPts val="800"/>
              </a:spcAft>
              <a:buFont typeface="Arial" panose="020B0604020202020204" pitchFamily="34" charset="0"/>
              <a:buChar char="•"/>
            </a:pPr>
            <a:r>
              <a:rPr lang="en-GB" kern="100" dirty="0">
                <a:latin typeface="Arial" panose="020B0604020202020204" pitchFamily="34" charset="0"/>
                <a:ea typeface="Calibri" panose="020F0502020204030204" pitchFamily="34" charset="0"/>
                <a:cs typeface="Arial" panose="020B0604020202020204" pitchFamily="34" charset="0"/>
              </a:rPr>
              <a:t>Line manager will book the leave using the ‘B’ code outside of the individuals 124a contract (yellow bows on gartan)</a:t>
            </a:r>
          </a:p>
          <a:p>
            <a:pPr marL="285750" indent="-285750" algn="l">
              <a:lnSpc>
                <a:spcPct val="107000"/>
              </a:lnSpc>
              <a:spcAft>
                <a:spcPts val="800"/>
              </a:spcAft>
              <a:buFont typeface="Arial" panose="020B0604020202020204" pitchFamily="34" charset="0"/>
              <a:buChar char="•"/>
            </a:pPr>
            <a:r>
              <a:rPr lang="en-GB" sz="1800" kern="100" dirty="0">
                <a:effectLst/>
                <a:latin typeface="Arial" panose="020B0604020202020204" pitchFamily="34" charset="0"/>
                <a:ea typeface="Calibri" panose="020F0502020204030204" pitchFamily="34" charset="0"/>
                <a:cs typeface="Arial" panose="020B0604020202020204" pitchFamily="34" charset="0"/>
              </a:rPr>
              <a:t>Only the contracted hours need to be used for leave</a:t>
            </a:r>
            <a:r>
              <a:rPr lang="en-GB" kern="100" dirty="0">
                <a:latin typeface="Arial" panose="020B0604020202020204" pitchFamily="34" charset="0"/>
                <a:ea typeface="Calibri" panose="020F0502020204030204" pitchFamily="34" charset="0"/>
                <a:cs typeface="Arial" panose="020B0604020202020204" pitchFamily="34" charset="0"/>
              </a:rPr>
              <a:t>, if contract for 80hrs and your 124a shows you can give more hours for the week requested you still only use 80hrs, the rest of time will be made up with ‘O’ code.</a:t>
            </a:r>
          </a:p>
          <a:p>
            <a:pPr marL="285750" indent="-285750" algn="l">
              <a:lnSpc>
                <a:spcPct val="107000"/>
              </a:lnSpc>
              <a:spcAft>
                <a:spcPts val="800"/>
              </a:spcAft>
              <a:buFont typeface="Arial" panose="020B0604020202020204" pitchFamily="34" charset="0"/>
              <a:buChar char="•"/>
            </a:pPr>
            <a:r>
              <a:rPr lang="en-GB" sz="1800" kern="100" dirty="0">
                <a:effectLst/>
                <a:latin typeface="Arial" panose="020B0604020202020204" pitchFamily="34" charset="0"/>
                <a:ea typeface="Calibri" panose="020F0502020204030204" pitchFamily="34" charset="0"/>
                <a:cs typeface="Arial" panose="020B0604020202020204" pitchFamily="34" charset="0"/>
              </a:rPr>
              <a:t>If the week request is a week when your 124a shows you only give 70hrs you will still use 80hrs leave to balance the weeks ove</a:t>
            </a:r>
            <a:r>
              <a:rPr lang="en-GB" kern="100" dirty="0">
                <a:latin typeface="Arial" panose="020B0604020202020204" pitchFamily="34" charset="0"/>
                <a:ea typeface="Calibri" panose="020F0502020204030204" pitchFamily="34" charset="0"/>
                <a:cs typeface="Arial" panose="020B0604020202020204" pitchFamily="34" charset="0"/>
              </a:rPr>
              <a:t>r the 124a pattern </a:t>
            </a:r>
            <a:endParaRPr lang="en-GB" sz="1800" kern="100" dirty="0">
              <a:effectLst/>
              <a:latin typeface="Arial" panose="020B0604020202020204" pitchFamily="34" charset="0"/>
              <a:ea typeface="Calibri" panose="020F050202020403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AB38591A-6D63-9D8A-7D89-7DF6EC35E3B4}"/>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4D8F6E33-1EF2-4538-F338-04CF2690EC6E}"/>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spTree>
    <p:extLst>
      <p:ext uri="{BB962C8B-B14F-4D97-AF65-F5344CB8AC3E}">
        <p14:creationId xmlns:p14="http://schemas.microsoft.com/office/powerpoint/2010/main" val="670468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864A1-8F3D-717D-232F-63FADE5E88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50BBE3-87B6-9364-0486-18506E4FF3B2}"/>
              </a:ext>
            </a:extLst>
          </p:cNvPr>
          <p:cNvSpPr>
            <a:spLocks noGrp="1"/>
          </p:cNvSpPr>
          <p:nvPr>
            <p:ph type="ctrTitle"/>
          </p:nvPr>
        </p:nvSpPr>
        <p:spPr>
          <a:xfrm>
            <a:off x="483798" y="635944"/>
            <a:ext cx="8109869" cy="552412"/>
          </a:xfrm>
        </p:spPr>
        <p:txBody>
          <a:bodyPr>
            <a:noAutofit/>
          </a:bodyPr>
          <a:lstStyle/>
          <a:p>
            <a:r>
              <a:rPr lang="en-US" sz="3111" b="1" dirty="0">
                <a:solidFill>
                  <a:srgbClr val="BA1822"/>
                </a:solidFill>
                <a:latin typeface="Arial Black" panose="020B0604020202020204" pitchFamily="34" charset="0"/>
                <a:cs typeface="Arial Black" panose="020B0604020202020204" pitchFamily="34" charset="0"/>
              </a:rPr>
              <a:t>Example 1</a:t>
            </a:r>
          </a:p>
        </p:txBody>
      </p:sp>
      <p:sp>
        <p:nvSpPr>
          <p:cNvPr id="3" name="Subtitle 2">
            <a:extLst>
              <a:ext uri="{FF2B5EF4-FFF2-40B4-BE49-F238E27FC236}">
                <a16:creationId xmlns:a16="http://schemas.microsoft.com/office/drawing/2014/main" id="{681613C5-4B25-19F6-E770-5EC024AEBBAA}"/>
              </a:ext>
            </a:extLst>
          </p:cNvPr>
          <p:cNvSpPr>
            <a:spLocks noGrp="1"/>
          </p:cNvSpPr>
          <p:nvPr>
            <p:ph type="subTitle" idx="1"/>
          </p:nvPr>
        </p:nvSpPr>
        <p:spPr>
          <a:xfrm>
            <a:off x="483800" y="1309279"/>
            <a:ext cx="8109868" cy="3377009"/>
          </a:xfrm>
        </p:spPr>
        <p:txBody>
          <a:bodyPr>
            <a:normAutofit/>
          </a:bodyPr>
          <a:lstStyle/>
          <a:p>
            <a:pPr algn="l"/>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2D03CEB9-216F-C316-9BEC-AFB67D7DFB38}"/>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AC12578E-3C90-9194-BDD4-44997EDD30AC}"/>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pic>
        <p:nvPicPr>
          <p:cNvPr id="6" name="Picture 5">
            <a:extLst>
              <a:ext uri="{FF2B5EF4-FFF2-40B4-BE49-F238E27FC236}">
                <a16:creationId xmlns:a16="http://schemas.microsoft.com/office/drawing/2014/main" id="{6DCBCB35-6CD6-FC7E-476A-8D002EB7457D}"/>
              </a:ext>
            </a:extLst>
          </p:cNvPr>
          <p:cNvPicPr>
            <a:picLocks noChangeAspect="1"/>
          </p:cNvPicPr>
          <p:nvPr/>
        </p:nvPicPr>
        <p:blipFill>
          <a:blip r:embed="rId5"/>
          <a:stretch>
            <a:fillRect/>
          </a:stretch>
        </p:blipFill>
        <p:spPr>
          <a:xfrm>
            <a:off x="0" y="1653951"/>
            <a:ext cx="9144000" cy="1324028"/>
          </a:xfrm>
          <a:prstGeom prst="rect">
            <a:avLst/>
          </a:prstGeom>
        </p:spPr>
      </p:pic>
      <p:pic>
        <p:nvPicPr>
          <p:cNvPr id="8" name="Picture 7">
            <a:extLst>
              <a:ext uri="{FF2B5EF4-FFF2-40B4-BE49-F238E27FC236}">
                <a16:creationId xmlns:a16="http://schemas.microsoft.com/office/drawing/2014/main" id="{E686E796-C8DE-D881-5736-0C846B40E4AF}"/>
              </a:ext>
            </a:extLst>
          </p:cNvPr>
          <p:cNvPicPr>
            <a:picLocks noChangeAspect="1"/>
          </p:cNvPicPr>
          <p:nvPr/>
        </p:nvPicPr>
        <p:blipFill>
          <a:blip r:embed="rId5"/>
          <a:stretch>
            <a:fillRect/>
          </a:stretch>
        </p:blipFill>
        <p:spPr>
          <a:xfrm>
            <a:off x="0" y="2308860"/>
            <a:ext cx="9144000" cy="1097280"/>
          </a:xfrm>
          <a:prstGeom prst="rect">
            <a:avLst/>
          </a:prstGeom>
        </p:spPr>
      </p:pic>
      <p:pic>
        <p:nvPicPr>
          <p:cNvPr id="10" name="Picture 9">
            <a:extLst>
              <a:ext uri="{FF2B5EF4-FFF2-40B4-BE49-F238E27FC236}">
                <a16:creationId xmlns:a16="http://schemas.microsoft.com/office/drawing/2014/main" id="{47613881-5604-D087-8D1B-9E08CD414913}"/>
              </a:ext>
            </a:extLst>
          </p:cNvPr>
          <p:cNvPicPr>
            <a:picLocks noChangeAspect="1"/>
          </p:cNvPicPr>
          <p:nvPr/>
        </p:nvPicPr>
        <p:blipFill>
          <a:blip r:embed="rId5"/>
          <a:stretch>
            <a:fillRect/>
          </a:stretch>
        </p:blipFill>
        <p:spPr>
          <a:xfrm>
            <a:off x="0" y="2308860"/>
            <a:ext cx="9144000" cy="1097280"/>
          </a:xfrm>
          <a:prstGeom prst="rect">
            <a:avLst/>
          </a:prstGeom>
        </p:spPr>
      </p:pic>
    </p:spTree>
    <p:extLst>
      <p:ext uri="{BB962C8B-B14F-4D97-AF65-F5344CB8AC3E}">
        <p14:creationId xmlns:p14="http://schemas.microsoft.com/office/powerpoint/2010/main" val="549354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1010F-44F7-3746-57CB-B7A02A2C04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63AA84-B5D7-F849-A18F-8D38DE0126A2}"/>
              </a:ext>
            </a:extLst>
          </p:cNvPr>
          <p:cNvSpPr>
            <a:spLocks noGrp="1"/>
          </p:cNvSpPr>
          <p:nvPr>
            <p:ph type="ctrTitle"/>
          </p:nvPr>
        </p:nvSpPr>
        <p:spPr>
          <a:xfrm>
            <a:off x="483798" y="635944"/>
            <a:ext cx="8109869" cy="552412"/>
          </a:xfrm>
        </p:spPr>
        <p:txBody>
          <a:bodyPr>
            <a:noAutofit/>
          </a:bodyPr>
          <a:lstStyle/>
          <a:p>
            <a:r>
              <a:rPr lang="en-US" sz="3111" b="1" dirty="0">
                <a:solidFill>
                  <a:srgbClr val="BA1822"/>
                </a:solidFill>
                <a:latin typeface="Arial Black" panose="020B0604020202020204" pitchFamily="34" charset="0"/>
                <a:cs typeface="Arial Black" panose="020B0604020202020204" pitchFamily="34" charset="0"/>
              </a:rPr>
              <a:t>Example 2</a:t>
            </a:r>
          </a:p>
        </p:txBody>
      </p:sp>
      <p:sp>
        <p:nvSpPr>
          <p:cNvPr id="3" name="Subtitle 2">
            <a:extLst>
              <a:ext uri="{FF2B5EF4-FFF2-40B4-BE49-F238E27FC236}">
                <a16:creationId xmlns:a16="http://schemas.microsoft.com/office/drawing/2014/main" id="{A303B130-79EF-C879-1D60-C1AD56DC3835}"/>
              </a:ext>
            </a:extLst>
          </p:cNvPr>
          <p:cNvSpPr>
            <a:spLocks noGrp="1"/>
          </p:cNvSpPr>
          <p:nvPr>
            <p:ph type="subTitle" idx="1"/>
          </p:nvPr>
        </p:nvSpPr>
        <p:spPr>
          <a:xfrm>
            <a:off x="483800" y="1309279"/>
            <a:ext cx="8109868" cy="3377009"/>
          </a:xfrm>
        </p:spPr>
        <p:txBody>
          <a:bodyPr>
            <a:normAutofit/>
          </a:bodyPr>
          <a:lstStyle/>
          <a:p>
            <a:pPr algn="l"/>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1D1AB82B-5DD3-6654-1F88-2347D011860C}"/>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412E6706-23C4-7F3B-FA41-D97DB7636CA7}"/>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pic>
        <p:nvPicPr>
          <p:cNvPr id="7" name="Picture 6">
            <a:extLst>
              <a:ext uri="{FF2B5EF4-FFF2-40B4-BE49-F238E27FC236}">
                <a16:creationId xmlns:a16="http://schemas.microsoft.com/office/drawing/2014/main" id="{4C4F9D35-34A6-F39C-84D8-F5E047F3818A}"/>
              </a:ext>
            </a:extLst>
          </p:cNvPr>
          <p:cNvPicPr>
            <a:picLocks noChangeAspect="1"/>
          </p:cNvPicPr>
          <p:nvPr/>
        </p:nvPicPr>
        <p:blipFill>
          <a:blip r:embed="rId5"/>
          <a:stretch>
            <a:fillRect/>
          </a:stretch>
        </p:blipFill>
        <p:spPr>
          <a:xfrm>
            <a:off x="0" y="2323987"/>
            <a:ext cx="9144000" cy="1067025"/>
          </a:xfrm>
          <a:prstGeom prst="rect">
            <a:avLst/>
          </a:prstGeom>
        </p:spPr>
      </p:pic>
    </p:spTree>
    <p:extLst>
      <p:ext uri="{BB962C8B-B14F-4D97-AF65-F5344CB8AC3E}">
        <p14:creationId xmlns:p14="http://schemas.microsoft.com/office/powerpoint/2010/main" val="948947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03FB9-3900-56DF-1437-30F8B17BE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B08BA-D9B9-DB39-78A8-0F13CCCFE621}"/>
              </a:ext>
            </a:extLst>
          </p:cNvPr>
          <p:cNvSpPr>
            <a:spLocks noGrp="1"/>
          </p:cNvSpPr>
          <p:nvPr>
            <p:ph type="ctrTitle"/>
          </p:nvPr>
        </p:nvSpPr>
        <p:spPr>
          <a:xfrm>
            <a:off x="483798" y="635944"/>
            <a:ext cx="8109869" cy="552412"/>
          </a:xfrm>
        </p:spPr>
        <p:txBody>
          <a:bodyPr>
            <a:noAutofit/>
          </a:bodyPr>
          <a:lstStyle/>
          <a:p>
            <a:r>
              <a:rPr lang="en-US" sz="3111" b="1" dirty="0">
                <a:solidFill>
                  <a:srgbClr val="BA1822"/>
                </a:solidFill>
                <a:latin typeface="Arial Black" panose="020B0604020202020204" pitchFamily="34" charset="0"/>
                <a:cs typeface="Arial Black" panose="020B0604020202020204" pitchFamily="34" charset="0"/>
              </a:rPr>
              <a:t>Example 3 </a:t>
            </a:r>
          </a:p>
        </p:txBody>
      </p:sp>
      <p:sp>
        <p:nvSpPr>
          <p:cNvPr id="3" name="Subtitle 2">
            <a:extLst>
              <a:ext uri="{FF2B5EF4-FFF2-40B4-BE49-F238E27FC236}">
                <a16:creationId xmlns:a16="http://schemas.microsoft.com/office/drawing/2014/main" id="{AD2BB20E-9F04-DF78-2723-FCEF9598AB3E}"/>
              </a:ext>
            </a:extLst>
          </p:cNvPr>
          <p:cNvSpPr>
            <a:spLocks noGrp="1"/>
          </p:cNvSpPr>
          <p:nvPr>
            <p:ph type="subTitle" idx="1"/>
          </p:nvPr>
        </p:nvSpPr>
        <p:spPr>
          <a:xfrm>
            <a:off x="483800" y="1309279"/>
            <a:ext cx="8109868" cy="3377009"/>
          </a:xfrm>
        </p:spPr>
        <p:txBody>
          <a:bodyPr>
            <a:normAutofit/>
          </a:bodyPr>
          <a:lstStyle/>
          <a:p>
            <a:pPr algn="l"/>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2D30C30C-F0AC-57F8-B459-44A2F597DDDB}"/>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A376E694-BA59-17B1-31CC-05FB89D0684D}"/>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pic>
        <p:nvPicPr>
          <p:cNvPr id="6" name="Picture 5">
            <a:extLst>
              <a:ext uri="{FF2B5EF4-FFF2-40B4-BE49-F238E27FC236}">
                <a16:creationId xmlns:a16="http://schemas.microsoft.com/office/drawing/2014/main" id="{E8A946FB-FADE-D7FC-2879-EB24785B3AA4}"/>
              </a:ext>
            </a:extLst>
          </p:cNvPr>
          <p:cNvPicPr>
            <a:picLocks noChangeAspect="1"/>
          </p:cNvPicPr>
          <p:nvPr/>
        </p:nvPicPr>
        <p:blipFill>
          <a:blip r:embed="rId5"/>
          <a:stretch>
            <a:fillRect/>
          </a:stretch>
        </p:blipFill>
        <p:spPr>
          <a:xfrm>
            <a:off x="0" y="1871980"/>
            <a:ext cx="9144000" cy="1971040"/>
          </a:xfrm>
          <a:prstGeom prst="rect">
            <a:avLst/>
          </a:prstGeom>
        </p:spPr>
      </p:pic>
    </p:spTree>
    <p:extLst>
      <p:ext uri="{BB962C8B-B14F-4D97-AF65-F5344CB8AC3E}">
        <p14:creationId xmlns:p14="http://schemas.microsoft.com/office/powerpoint/2010/main" val="468814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32C4-B601-DAFB-16CF-6EDAFDD5FA3E}"/>
              </a:ext>
            </a:extLst>
          </p:cNvPr>
          <p:cNvSpPr>
            <a:spLocks noGrp="1"/>
          </p:cNvSpPr>
          <p:nvPr>
            <p:ph type="ctrTitle"/>
          </p:nvPr>
        </p:nvSpPr>
        <p:spPr>
          <a:xfrm>
            <a:off x="483798" y="635944"/>
            <a:ext cx="8109869" cy="552412"/>
          </a:xfrm>
        </p:spPr>
        <p:txBody>
          <a:bodyPr>
            <a:noAutofit/>
          </a:bodyPr>
          <a:lstStyle/>
          <a:p>
            <a:r>
              <a:rPr lang="en-US" sz="3111" b="1" dirty="0">
                <a:solidFill>
                  <a:srgbClr val="BA1822"/>
                </a:solidFill>
                <a:latin typeface="Arial Black" panose="020B0604020202020204" pitchFamily="34" charset="0"/>
                <a:cs typeface="Arial Black" panose="020B0604020202020204" pitchFamily="34" charset="0"/>
              </a:rPr>
              <a:t>Engagement during the trial </a:t>
            </a:r>
          </a:p>
        </p:txBody>
      </p:sp>
      <p:sp>
        <p:nvSpPr>
          <p:cNvPr id="3" name="Subtitle 2">
            <a:extLst>
              <a:ext uri="{FF2B5EF4-FFF2-40B4-BE49-F238E27FC236}">
                <a16:creationId xmlns:a16="http://schemas.microsoft.com/office/drawing/2014/main" id="{919E7C70-DA74-61F1-E3A6-AD263FFDE62A}"/>
              </a:ext>
            </a:extLst>
          </p:cNvPr>
          <p:cNvSpPr>
            <a:spLocks noGrp="1"/>
          </p:cNvSpPr>
          <p:nvPr>
            <p:ph type="subTitle" idx="1"/>
          </p:nvPr>
        </p:nvSpPr>
        <p:spPr>
          <a:xfrm>
            <a:off x="483800" y="1309279"/>
            <a:ext cx="8109868" cy="3377009"/>
          </a:xfrm>
        </p:spPr>
        <p:txBody>
          <a:bodyPr>
            <a:normAutofit/>
          </a:bodyPr>
          <a:lstStyle/>
          <a:p>
            <a:pPr marL="285750" indent="-285750" algn="l">
              <a:lnSpc>
                <a:spcPct val="107000"/>
              </a:lnSpc>
              <a:spcAft>
                <a:spcPts val="800"/>
              </a:spcAft>
              <a:buFont typeface="Arial" panose="020B0604020202020204" pitchFamily="34" charset="0"/>
              <a:buChar char="•"/>
            </a:pPr>
            <a:r>
              <a:rPr lang="en-GB" sz="2400" kern="100" dirty="0">
                <a:latin typeface="Arial" panose="020B0604020202020204" pitchFamily="34" charset="0"/>
                <a:ea typeface="Calibri" panose="020F0502020204030204" pitchFamily="34" charset="0"/>
                <a:cs typeface="Arial" panose="020B0604020202020204" pitchFamily="34" charset="0"/>
              </a:rPr>
              <a:t>Quarterly review meeting</a:t>
            </a:r>
          </a:p>
          <a:p>
            <a:pPr marL="285750" indent="-285750" algn="l">
              <a:lnSpc>
                <a:spcPct val="107000"/>
              </a:lnSpc>
              <a:spcAft>
                <a:spcPts val="800"/>
              </a:spcAft>
              <a:buFont typeface="Arial" panose="020B0604020202020204" pitchFamily="34" charset="0"/>
              <a:buChar char="•"/>
            </a:pPr>
            <a:r>
              <a:rPr lang="en-GB" sz="2400" kern="100" dirty="0">
                <a:effectLst/>
                <a:latin typeface="Arial" panose="020B0604020202020204" pitchFamily="34" charset="0"/>
                <a:ea typeface="Calibri" panose="020F0502020204030204" pitchFamily="34" charset="0"/>
                <a:cs typeface="Arial" panose="020B0604020202020204" pitchFamily="34" charset="0"/>
              </a:rPr>
              <a:t>6 monthly review meeting with a vison to start preparing full implication in 2027 across the service</a:t>
            </a:r>
          </a:p>
          <a:p>
            <a:pPr marL="285750" indent="-285750" algn="l">
              <a:lnSpc>
                <a:spcPct val="107000"/>
              </a:lnSpc>
              <a:spcAft>
                <a:spcPts val="800"/>
              </a:spcAft>
              <a:buFont typeface="Arial" panose="020B0604020202020204" pitchFamily="34" charset="0"/>
              <a:buChar char="•"/>
            </a:pPr>
            <a:r>
              <a:rPr lang="en-GB" sz="2400" kern="100">
                <a:latin typeface="Arial" panose="020B0604020202020204" pitchFamily="34" charset="0"/>
                <a:ea typeface="Calibri" panose="020F0502020204030204" pitchFamily="34" charset="0"/>
                <a:cs typeface="Arial" panose="020B0604020202020204" pitchFamily="34" charset="0"/>
              </a:rPr>
              <a:t>December 2026 </a:t>
            </a:r>
            <a:r>
              <a:rPr lang="en-GB" sz="2400" kern="100" dirty="0">
                <a:latin typeface="Arial" panose="020B0604020202020204" pitchFamily="34" charset="0"/>
                <a:ea typeface="Calibri" panose="020F0502020204030204" pitchFamily="34" charset="0"/>
                <a:cs typeface="Arial" panose="020B0604020202020204" pitchFamily="34" charset="0"/>
              </a:rPr>
              <a:t>end trial</a:t>
            </a:r>
            <a:endParaRPr lang="en-GB" sz="2400" kern="100" dirty="0">
              <a:effectLst/>
              <a:latin typeface="Arial" panose="020B0604020202020204" pitchFamily="34" charset="0"/>
              <a:ea typeface="Calibri" panose="020F0502020204030204" pitchFamily="34" charset="0"/>
              <a:cs typeface="Arial" panose="020B0604020202020204" pitchFamily="34" charset="0"/>
            </a:endParaRPr>
          </a:p>
          <a:p>
            <a:pPr algn="l"/>
            <a:endParaRPr lang="en-US" sz="1778"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AB38591A-6D63-9D8A-7D89-7DF6EC35E3B4}"/>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9144000" cy="374925"/>
          </a:xfrm>
          <a:prstGeom prst="rect">
            <a:avLst/>
          </a:prstGeom>
        </p:spPr>
      </p:pic>
      <p:pic>
        <p:nvPicPr>
          <p:cNvPr id="5" name="Picture 4">
            <a:extLst>
              <a:ext uri="{FF2B5EF4-FFF2-40B4-BE49-F238E27FC236}">
                <a16:creationId xmlns:a16="http://schemas.microsoft.com/office/drawing/2014/main" id="{4D8F6E33-1EF2-4538-F338-04CF2690EC6E}"/>
              </a:ext>
            </a:extLst>
          </p:cNvPr>
          <p:cNvPicPr>
            <a:picLocks noGrp="1" noRot="1" noChangeAspect="1" noMove="1" noResize="1" noEditPoints="1" noAdjustHandles="1" noChangeArrowheads="1" noChangeShapeType="1" noCrop="1"/>
          </p:cNvPicPr>
          <p:nvPr/>
        </p:nvPicPr>
        <p:blipFill>
          <a:blip r:embed="rId4"/>
          <a:stretch>
            <a:fillRect/>
          </a:stretch>
        </p:blipFill>
        <p:spPr>
          <a:xfrm>
            <a:off x="0" y="4790405"/>
            <a:ext cx="9144000" cy="874825"/>
          </a:xfrm>
          <a:prstGeom prst="rect">
            <a:avLst/>
          </a:prstGeom>
        </p:spPr>
      </p:pic>
    </p:spTree>
    <p:extLst>
      <p:ext uri="{BB962C8B-B14F-4D97-AF65-F5344CB8AC3E}">
        <p14:creationId xmlns:p14="http://schemas.microsoft.com/office/powerpoint/2010/main" val="31793009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1a3e32b-2f61-4ed2-8005-4759f7176664">
      <Terms xmlns="http://schemas.microsoft.com/office/infopath/2007/PartnerControls"/>
    </lcf76f155ced4ddcb4097134ff3c332f>
    <TaxCatchAll xmlns="c2b36edf-d6b4-4d40-9417-44b51de556ab" xsi:nil="true"/>
    <Thumbnail xmlns="a1a3e32b-2f61-4ed2-8005-4759f717666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55B783887D8644B1BB2AF88A1F729D" ma:contentTypeVersion="19" ma:contentTypeDescription="Create a new document." ma:contentTypeScope="" ma:versionID="7bbfbd43ea94956c1a7aee4903264827">
  <xsd:schema xmlns:xsd="http://www.w3.org/2001/XMLSchema" xmlns:xs="http://www.w3.org/2001/XMLSchema" xmlns:p="http://schemas.microsoft.com/office/2006/metadata/properties" xmlns:ns2="a1a3e32b-2f61-4ed2-8005-4759f7176664" xmlns:ns3="d825955d-c47e-4fd7-8874-018c5c37d6f9" xmlns:ns4="c2b36edf-d6b4-4d40-9417-44b51de556ab" targetNamespace="http://schemas.microsoft.com/office/2006/metadata/properties" ma:root="true" ma:fieldsID="2c9958cd79085cede58fc1b2d348d7c7" ns2:_="" ns3:_="" ns4:_="">
    <xsd:import namespace="a1a3e32b-2f61-4ed2-8005-4759f7176664"/>
    <xsd:import namespace="d825955d-c47e-4fd7-8874-018c5c37d6f9"/>
    <xsd:import namespace="c2b36edf-d6b4-4d40-9417-44b51de556ab"/>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4:TaxCatchAll" minOccurs="0"/>
                <xsd:element ref="ns2:Thumbnai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a3e32b-2f61-4ed2-8005-4759f71766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7f7c277-ca9a-4d57-b418-f15995160e0c" ma:termSetId="09814cd3-568e-fe90-9814-8d621ff8fb84" ma:anchorId="fba54fb3-c3e1-fe81-a776-ca4b69148c4d" ma:open="true" ma:isKeyword="false">
      <xsd:complexType>
        <xsd:sequence>
          <xsd:element ref="pc:Terms" minOccurs="0" maxOccurs="1"/>
        </xsd:sequence>
      </xsd:complexType>
    </xsd:element>
    <xsd:element name="Thumbnail" ma:index="24" nillable="true" ma:displayName="Thumbnail" ma:format="Thumbnail" ma:internalName="Thumbnail">
      <xsd:simpleType>
        <xsd:restriction base="dms:Unknow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25955d-c47e-4fd7-8874-018c5c37d6f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2b36edf-d6b4-4d40-9417-44b51de556a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53d60518-9806-4d65-ae06-d9af668bfa75}" ma:internalName="TaxCatchAll" ma:showField="CatchAllData" ma:web="d825955d-c47e-4fd7-8874-018c5c37d6f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8075B6-39A7-4FEC-88C2-CE81385C3959}">
  <ds:schemaRefs>
    <ds:schemaRef ds:uri="http://schemas.microsoft.com/office/infopath/2007/PartnerControls"/>
    <ds:schemaRef ds:uri="d825955d-c47e-4fd7-8874-018c5c37d6f9"/>
    <ds:schemaRef ds:uri="http://schemas.microsoft.com/office/2006/metadata/properties"/>
    <ds:schemaRef ds:uri="c2b36edf-d6b4-4d40-9417-44b51de556ab"/>
    <ds:schemaRef ds:uri="http://schemas.microsoft.com/office/2006/documentManagement/types"/>
    <ds:schemaRef ds:uri="http://purl.org/dc/terms/"/>
    <ds:schemaRef ds:uri="http://www.w3.org/XML/1998/namespace"/>
    <ds:schemaRef ds:uri="http://purl.org/dc/elements/1.1/"/>
    <ds:schemaRef ds:uri="http://schemas.openxmlformats.org/package/2006/metadata/core-properties"/>
    <ds:schemaRef ds:uri="a1a3e32b-2f61-4ed2-8005-4759f7176664"/>
    <ds:schemaRef ds:uri="http://purl.org/dc/dcmitype/"/>
  </ds:schemaRefs>
</ds:datastoreItem>
</file>

<file path=customXml/itemProps2.xml><?xml version="1.0" encoding="utf-8"?>
<ds:datastoreItem xmlns:ds="http://schemas.openxmlformats.org/officeDocument/2006/customXml" ds:itemID="{120973F1-B024-4F45-837D-AC4B2EA2B3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a3e32b-2f61-4ed2-8005-4759f7176664"/>
    <ds:schemaRef ds:uri="d825955d-c47e-4fd7-8874-018c5c37d6f9"/>
    <ds:schemaRef ds:uri="c2b36edf-d6b4-4d40-9417-44b51de556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28F914B-ABC3-4342-9714-80B5C3290C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479</TotalTime>
  <Words>416</Words>
  <Application>Microsoft Office PowerPoint</Application>
  <PresentationFormat>On-screen Show (16:10)</PresentationFormat>
  <Paragraphs>63</Paragraphs>
  <Slides>10</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Arial Black</vt:lpstr>
      <vt:lpstr>Calibri</vt:lpstr>
      <vt:lpstr>Calibri Light</vt:lpstr>
      <vt:lpstr>Office Theme</vt:lpstr>
      <vt:lpstr>PowerPoint Presentation</vt:lpstr>
      <vt:lpstr>History</vt:lpstr>
      <vt:lpstr>History</vt:lpstr>
      <vt:lpstr>How does it work</vt:lpstr>
      <vt:lpstr>How to book leave</vt:lpstr>
      <vt:lpstr>Example 1</vt:lpstr>
      <vt:lpstr>Example 2</vt:lpstr>
      <vt:lpstr>Example 3 </vt:lpstr>
      <vt:lpstr>Engagement during the trial </vt:lpstr>
      <vt:lpstr>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heading</dc:title>
  <dc:creator>Arlene Graham</dc:creator>
  <cp:lastModifiedBy>Grey, Emily</cp:lastModifiedBy>
  <cp:revision>23</cp:revision>
  <dcterms:created xsi:type="dcterms:W3CDTF">2023-01-24T14:47:23Z</dcterms:created>
  <dcterms:modified xsi:type="dcterms:W3CDTF">2025-12-08T16:38:17Z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0x010100CF55B783887D8644B1BB2AF88A1F729D</vt:lpwstr>
  </property>
  <property fmtid="{D5CDD505-2E9C-101B-9397-08002B2CF9AE}" pid="3" name="MediaServiceImageTags">
    <vt:lpwstr/>
  </property>
</Properties>
</file>